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7018F-EFC6-49ED-88BE-F704C7154609}" v="10" dt="2024-03-01T09:44:40.276"/>
    <p1510:client id="{F2F49975-132E-4A2A-890D-1A13EF5C7096}" v="15" dt="2024-03-01T12:23:20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5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galoffice@wmo.i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90550" y="1019175"/>
            <a:ext cx="8625450" cy="3409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>
                <a:solidFill>
                  <a:srgbClr val="000090"/>
                </a:solidFill>
              </a:rPr>
              <a:t>Troisième session de la SERCOM</a:t>
            </a:r>
          </a:p>
          <a:p>
            <a:endParaRPr lang="fr-FR" sz="4000" dirty="0">
              <a:solidFill>
                <a:srgbClr val="000090"/>
              </a:solidFill>
            </a:endParaRPr>
          </a:p>
          <a:p>
            <a:r>
              <a:rPr lang="fr-FR" sz="4800" dirty="0">
                <a:solidFill>
                  <a:srgbClr val="000090"/>
                </a:solidFill>
              </a:rPr>
              <a:t>Point 10 de l’ordre du jour:</a:t>
            </a:r>
          </a:p>
          <a:p>
            <a:r>
              <a:rPr lang="fr-FR" sz="4800" dirty="0">
                <a:solidFill>
                  <a:srgbClr val="000090"/>
                </a:solidFill>
              </a:rPr>
              <a:t>Élection des membres du Bureau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2D8C-C00B-4E22-802A-1DA57703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28" y="241099"/>
            <a:ext cx="8326772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400"/>
              </a:lnSpc>
            </a:pPr>
            <a:br>
              <a:rPr lang="fr-FR" sz="3300" dirty="0"/>
            </a:br>
            <a:r>
              <a:rPr lang="fr-FR" sz="3300" dirty="0"/>
              <a:t>Processus de vote par courriel</a:t>
            </a:r>
            <a:br>
              <a:rPr lang="fr-FR" sz="3300" dirty="0"/>
            </a:br>
            <a:r>
              <a:rPr lang="fr-FR" sz="3300" dirty="0"/>
              <a:t>en cours de séance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4379B-913E-4B78-8DFD-15F6CBEA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1614820"/>
            <a:ext cx="8072847" cy="4458809"/>
          </a:xfrm>
        </p:spPr>
        <p:txBody>
          <a:bodyPr>
            <a:normAutofit fontScale="25000" lnSpcReduction="20000"/>
          </a:bodyPr>
          <a:lstStyle/>
          <a:p>
            <a:pPr marL="0" indent="-457200">
              <a:spcAft>
                <a:spcPts val="600"/>
              </a:spcAft>
              <a:buSzPct val="97000"/>
              <a:buNone/>
              <a:tabLst>
                <a:tab pos="447675" algn="l"/>
              </a:tabLst>
            </a:pPr>
            <a:r>
              <a:rPr lang="fr-FR" sz="5600" dirty="0"/>
              <a:t>1)	Le président de séance invite le président du Comité des nominations à présenter son rapport sur les 	postes de président/vice-président et invite l’assemblée à proposer des candidatures, le cas échéant.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2)	Ces dernières sont vérifiées par D/CSG (P. Egerton) et les noms des candidats sont affichés à l’écran.</a:t>
            </a:r>
          </a:p>
          <a:p>
            <a:pPr marL="0" indent="-36000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3)	Le président de séance déclare le scrutin </a:t>
            </a:r>
            <a:r>
              <a:rPr lang="fr-FR" sz="5600" b="1" dirty="0"/>
              <a:t>OUVERT</a:t>
            </a:r>
            <a:r>
              <a:rPr lang="fr-FR" sz="5600" dirty="0"/>
              <a:t>.</a:t>
            </a:r>
            <a:r>
              <a:rPr lang="fr-FR" sz="5600" b="1" dirty="0"/>
              <a:t> Les délégués principaux/suppléants qui sont 	habilités par des pouvoirs en bonne et due forme par des Membres siégeant à la Commission et y 	ayant le droit de vote disposent alors de 10 minutes pour communiquer le nom du ou des candidats 	de leur choix au Conseiller juridique </a:t>
            </a:r>
            <a:r>
              <a:rPr lang="fr-FR" sz="5600" dirty="0"/>
              <a:t>(Daniel Trup)</a:t>
            </a:r>
            <a:r>
              <a:rPr lang="fr-FR" sz="5600" b="1" dirty="0"/>
              <a:t> par courriel</a:t>
            </a:r>
            <a:r>
              <a:rPr lang="fr-FR" sz="5600" dirty="0"/>
              <a:t>.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4)</a:t>
            </a:r>
            <a:r>
              <a:rPr lang="fr-FR" sz="5600" b="1" dirty="0"/>
              <a:t>	Veuillez envoyer le nom du ou des candidats de votre choix  par courriel à </a:t>
            </a:r>
            <a:r>
              <a:rPr lang="fr-FR" sz="5600" b="1" u="sng" dirty="0">
                <a:uFill>
                  <a:solidFill>
                    <a:schemeClr val="bg1"/>
                  </a:solidFill>
                </a:uFill>
                <a:hlinkClick r:id="rId2"/>
              </a:rPr>
              <a:t>legaloffice@wmo.int</a:t>
            </a:r>
            <a:r>
              <a:rPr lang="fr-FR" sz="5600" dirty="0"/>
              <a:t>.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5) 	</a:t>
            </a:r>
            <a:r>
              <a:rPr lang="fr-FR" sz="5600" b="1" u="sng" dirty="0"/>
              <a:t>L’objet du courriel doit être: «SERCOM-3 president vote» (vote pour le président de la SERCOM-3)</a:t>
            </a:r>
            <a:br>
              <a:rPr lang="fr-FR" sz="5600" b="1" u="sng" dirty="0"/>
            </a:br>
            <a:r>
              <a:rPr lang="fr-FR" sz="5600" b="1" dirty="0"/>
              <a:t>	</a:t>
            </a:r>
            <a:r>
              <a:rPr lang="fr-FR" sz="5600" b="1" u="sng" dirty="0"/>
              <a:t>ou «SERCOM-3 vice-president vote» (vote pour le vice-président de la SERCOM-3), en fonction de</a:t>
            </a:r>
            <a:br>
              <a:rPr lang="fr-FR" sz="5600" b="1" u="sng" dirty="0"/>
            </a:br>
            <a:r>
              <a:rPr lang="fr-FR" sz="5600" b="1" dirty="0"/>
              <a:t>	</a:t>
            </a:r>
            <a:r>
              <a:rPr lang="fr-FR" sz="5600" b="1" u="sng" dirty="0"/>
              <a:t>l’élection concernée</a:t>
            </a:r>
            <a:r>
              <a:rPr lang="fr-FR" sz="5600" dirty="0"/>
              <a:t>.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6)	Le président de séance déclare le scrutin </a:t>
            </a:r>
            <a:r>
              <a:rPr lang="fr-FR" sz="5600" b="1" dirty="0"/>
              <a:t>CLOS</a:t>
            </a:r>
            <a:r>
              <a:rPr lang="fr-FR" sz="5600" dirty="0"/>
              <a:t>.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7) 	Le Conseiller juridique confirme qu’il a bien reçu les votes. Il procède au dépouillement, qui est certifié</a:t>
            </a:r>
            <a:br>
              <a:rPr lang="fr-FR" sz="5600" dirty="0"/>
            </a:br>
            <a:r>
              <a:rPr lang="fr-FR" sz="5600" dirty="0"/>
              <a:t>	par D/CSG. Le candidat qui obtient la majorité simple des voix est déclaré élu.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8) 	Les résultats confirmés par le Conseiller juridique et D/CSG sont annoncés par le président de séance. 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9) 	Si aucun candidat n’obtient la majorité simple des voix, on procède à un second tour de scrutin, qui est 	limité aux deux candidats ayant obtenu le plus grand nombre de voix lors du premier tour.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fr-FR" sz="5600" dirty="0"/>
              <a:t>10) 	</a:t>
            </a:r>
            <a:r>
              <a:rPr lang="fr-FR" sz="5600" b="1" dirty="0"/>
              <a:t>Le président de séance recommence le vote (étapes 3 à 8) </a:t>
            </a:r>
            <a:r>
              <a:rPr lang="fr-FR" sz="5600" dirty="0"/>
              <a:t>jusqu’à ce qu’un candidat obtienne </a:t>
            </a:r>
            <a:br>
              <a:rPr lang="fr-FR" sz="5600" dirty="0"/>
            </a:br>
            <a:r>
              <a:rPr lang="fr-FR" sz="5600" dirty="0"/>
              <a:t>	la majorité requise, et le déclare élu.</a:t>
            </a:r>
            <a:r>
              <a:rPr lang="fr-FR" sz="5600" b="1" dirty="0"/>
              <a:t> </a:t>
            </a:r>
            <a:endParaRPr lang="fr-FR" sz="5600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1467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63548e-e22e-43cb-a415-9193d4d80a38">
      <Terms xmlns="http://schemas.microsoft.com/office/infopath/2007/PartnerControls"/>
    </lcf76f155ced4ddcb4097134ff3c332f>
    <TaxCatchAll xmlns="9d2c9005-3129-4719-81ca-2fc8d806cf37" xsi:nil="true"/>
    <PA xmlns="2c63548e-e22e-43cb-a415-9193d4d80a38" xsi:nil="true"/>
    <SO xmlns="2c63548e-e22e-43cb-a415-9193d4d80a3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1E5BA222991439BA07A4745E8FDAA" ma:contentTypeVersion="21" ma:contentTypeDescription="Create a new document." ma:contentTypeScope="" ma:versionID="b250211a4424471df0688432b14dd905">
  <xsd:schema xmlns:xsd="http://www.w3.org/2001/XMLSchema" xmlns:xs="http://www.w3.org/2001/XMLSchema" xmlns:p="http://schemas.microsoft.com/office/2006/metadata/properties" xmlns:ns2="2c63548e-e22e-43cb-a415-9193d4d80a38" xmlns:ns3="9d2c9005-3129-4719-81ca-2fc8d806cf37" targetNamespace="http://schemas.microsoft.com/office/2006/metadata/properties" ma:root="true" ma:fieldsID="21ef636043b899a189d3668eaf0b3795" ns2:_="" ns3:_="">
    <xsd:import namespace="2c63548e-e22e-43cb-a415-9193d4d80a38"/>
    <xsd:import namespace="9d2c9005-3129-4719-81ca-2fc8d806c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SO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3548e-e22e-43cb-a415-9193d4d80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SO" ma:index="20" nillable="true" ma:displayName="SO" ma:format="Dropdown" ma:internalName="SO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A" ma:index="25" nillable="true" ma:displayName="PA" ma:format="Dropdown" ma:internalName="PA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c9005-3129-4719-81ca-2fc8d806c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4218a87-9725-47d4-9cba-320e627e69dc}" ma:internalName="TaxCatchAll" ma:showField="CatchAllData" ma:web="9d2c9005-3129-4719-81ca-2fc8d806cf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22FA34-2EAB-4E7D-A900-71D21256D45A}">
  <ds:schemaRefs>
    <ds:schemaRef ds:uri="ce21bc6c-711a-4065-a01c-a8f0e29e3ad8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3679bf0f-1d7e-438f-afa5-6ebf1e20f9b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1D6F484-1B1F-45F8-8E73-C0B061A0893F}"/>
</file>

<file path=customXml/itemProps3.xml><?xml version="1.0" encoding="utf-8"?>
<ds:datastoreItem xmlns:ds="http://schemas.openxmlformats.org/officeDocument/2006/customXml" ds:itemID="{87414DD7-C786-46AE-A5B3-2AFD0A33FE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942</TotalTime>
  <Words>386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WMO_WHITE_Powerpoint_en_fr</vt:lpstr>
      <vt:lpstr>PowerPoint Presentation</vt:lpstr>
      <vt:lpstr> Processus de vote par courriel en cours de séance </vt:lpstr>
      <vt:lpstr>PowerPoint Presentation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Natalie Burke</dc:creator>
  <cp:lastModifiedBy>Sarah Natalie Burke</cp:lastModifiedBy>
  <cp:revision>22</cp:revision>
  <dcterms:created xsi:type="dcterms:W3CDTF">2020-08-14T13:23:51Z</dcterms:created>
  <dcterms:modified xsi:type="dcterms:W3CDTF">2024-03-04T14:02:58Z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0x010100B0C1E5BA222991439BA07A4745E8FDAA</vt:lpwstr>
  </property>
  <property fmtid="{D5CDD505-2E9C-101B-9397-08002B2CF9AE}" pid="3" name="MediaServiceImageTags">
    <vt:lpwstr/>
  </property>
</Properties>
</file>