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5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galoffice@wmo.i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68036" y="626226"/>
            <a:ext cx="8229600" cy="3976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>
                <a:solidFill>
                  <a:srgbClr val="000090"/>
                </a:solidFill>
              </a:rPr>
              <a:t>Tercera reunión de la Comisión de Aplicaciones y Servicios Meteorológicos, Climáticos, Hidrológicos, Marinos </a:t>
            </a:r>
            <a:br>
              <a:rPr lang="es-ES" sz="4800" dirty="0">
                <a:solidFill>
                  <a:srgbClr val="000090"/>
                </a:solidFill>
              </a:rPr>
            </a:br>
            <a:r>
              <a:rPr lang="es-ES" sz="4800" dirty="0">
                <a:solidFill>
                  <a:srgbClr val="000090"/>
                </a:solidFill>
              </a:rPr>
              <a:t>y Medioambientales Conexos (SERCOM)</a:t>
            </a:r>
          </a:p>
          <a:p>
            <a:endParaRPr lang="en-CH" sz="4800" dirty="0">
              <a:solidFill>
                <a:srgbClr val="000090"/>
              </a:solidFill>
            </a:endParaRPr>
          </a:p>
          <a:p>
            <a:r>
              <a:rPr lang="es-ES" sz="4800" dirty="0">
                <a:solidFill>
                  <a:srgbClr val="000090"/>
                </a:solidFill>
              </a:rPr>
              <a:t>Punto 10 del orden del día: Elección de las autoridades 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2D8C-C00B-4E22-802A-1DA57703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4445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br>
              <a:rPr lang="en-US" dirty="0"/>
            </a:br>
            <a:r>
              <a:rPr lang="es-ES" dirty="0"/>
              <a:t>Proceso de votación por correo electrónico durante la reunión</a:t>
            </a:r>
            <a:br>
              <a:rPr lang="en-US" dirty="0"/>
            </a:b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4379B-913E-4B78-8DFD-15F6CBEA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69324"/>
            <a:ext cx="8354291" cy="4845396"/>
          </a:xfrm>
        </p:spPr>
        <p:txBody>
          <a:bodyPr>
            <a:normAutofit fontScale="25000" lnSpcReduction="20000"/>
          </a:bodyPr>
          <a:lstStyle/>
          <a:p>
            <a:pPr marL="360363" indent="-360363">
              <a:buAutoNum type="arabicPeriod"/>
            </a:pPr>
            <a:r>
              <a:rPr lang="es-ES" sz="6400" dirty="0"/>
              <a:t>El presidente de la sesión solicitará al presidente del Comité de Candidaturas que presente el informe relativo a los puestos de presidente y de vicepresidentes e invitará a los asistentes a la sesión a presentar candidaturas</a:t>
            </a:r>
            <a:r>
              <a:rPr lang="en-CH" sz="6400" dirty="0"/>
              <a:t>.</a:t>
            </a:r>
            <a:endParaRPr lang="en-US" sz="6400" dirty="0"/>
          </a:p>
          <a:p>
            <a:pPr marL="360363" indent="-360363">
              <a:buAutoNum type="arabicPeriod"/>
            </a:pPr>
            <a:r>
              <a:rPr lang="es-ES" sz="6400" dirty="0"/>
              <a:t>El director del Gabinete de la Secretaria General (P. Egerton) verificará las candidaturas y los nombres de los candidatos se mostrarán en pantalla.</a:t>
            </a:r>
            <a:endParaRPr lang="en-US" sz="6400" dirty="0"/>
          </a:p>
          <a:p>
            <a:pPr marL="360363" indent="-360363">
              <a:buAutoNum type="arabicPeriod"/>
            </a:pPr>
            <a:r>
              <a:rPr lang="es-ES" sz="6400" dirty="0"/>
              <a:t>El presidente de la sesión declarará </a:t>
            </a:r>
            <a:r>
              <a:rPr lang="es-ES" sz="6400" b="1" dirty="0"/>
              <a:t>ABIERTA</a:t>
            </a:r>
            <a:r>
              <a:rPr lang="es-ES" sz="6400" dirty="0"/>
              <a:t> la votación y </a:t>
            </a:r>
            <a:r>
              <a:rPr lang="es-ES" sz="6400" b="1" dirty="0"/>
              <a:t>los delegados principales/suplentes de los miembros de la Comisión con derecho de voto y credenciales válidas dispondrán de 10 minutos para enviar por correo electrónico el nombre de su candidato o candidatos de preferencia al asesor jurídico</a:t>
            </a:r>
            <a:r>
              <a:rPr lang="es-ES" sz="6400" dirty="0"/>
              <a:t> (D. </a:t>
            </a:r>
            <a:r>
              <a:rPr lang="es-ES" sz="6400" dirty="0" err="1"/>
              <a:t>Trup</a:t>
            </a:r>
            <a:r>
              <a:rPr lang="es-ES" sz="6400" dirty="0"/>
              <a:t>).</a:t>
            </a:r>
            <a:r>
              <a:rPr lang="en-US" sz="6400" b="1" dirty="0"/>
              <a:t> </a:t>
            </a:r>
          </a:p>
          <a:p>
            <a:pPr marL="360363" indent="-360363">
              <a:buAutoNum type="arabicPeriod"/>
            </a:pPr>
            <a:r>
              <a:rPr lang="es-ES" sz="6400" b="1" dirty="0"/>
              <a:t>Envíen el nombre de su candidato o candidatos de preferencia por correo electrónico a la dirección</a:t>
            </a:r>
            <a:r>
              <a:rPr lang="en-US" sz="6400" b="1" dirty="0"/>
              <a:t> </a:t>
            </a:r>
            <a:r>
              <a:rPr lang="en-US" sz="6400" b="1" dirty="0">
                <a:solidFill>
                  <a:srgbClr val="0000FF"/>
                </a:solidFill>
                <a:hlinkClick r:id="rId2"/>
              </a:rPr>
              <a:t>legaloffice@wmo.int</a:t>
            </a:r>
            <a:r>
              <a:rPr lang="en-CH" sz="6400" b="1" dirty="0"/>
              <a:t>.</a:t>
            </a:r>
            <a:endParaRPr lang="en-US" sz="6400" b="1" dirty="0"/>
          </a:p>
          <a:p>
            <a:pPr marL="360363" indent="-360363">
              <a:buAutoNum type="arabicPeriod"/>
            </a:pPr>
            <a:r>
              <a:rPr lang="es-ES" sz="6400" b="1" u="sng" dirty="0"/>
              <a:t>El asunto del correo electrónico debe ser </a:t>
            </a:r>
            <a:r>
              <a:rPr lang="en-US" sz="6400" b="1" u="sng" dirty="0"/>
              <a:t>“SERCOM-3 president vote” o “SERCOM-3 vice-president vote”, </a:t>
            </a:r>
            <a:r>
              <a:rPr lang="es-ES" sz="6400" b="1" u="sng" dirty="0"/>
              <a:t>en función de la votación de que se trate</a:t>
            </a:r>
            <a:r>
              <a:rPr lang="en-CH" sz="6400" b="1" u="sng" dirty="0"/>
              <a:t>.</a:t>
            </a:r>
            <a:endParaRPr lang="en-US" sz="6400" b="1" u="sng" dirty="0">
              <a:solidFill>
                <a:srgbClr val="0000FF"/>
              </a:solidFill>
            </a:endParaRPr>
          </a:p>
          <a:p>
            <a:pPr marL="360363" indent="-360363">
              <a:buAutoNum type="arabicPeriod"/>
            </a:pPr>
            <a:r>
              <a:rPr lang="es-ES" sz="6400" dirty="0"/>
              <a:t>El presidente de la sesión declarará </a:t>
            </a:r>
            <a:r>
              <a:rPr lang="es-ES" sz="6400" b="1" dirty="0"/>
              <a:t>CERRADA</a:t>
            </a:r>
            <a:r>
              <a:rPr lang="es-ES" sz="6400" dirty="0"/>
              <a:t> la votación.</a:t>
            </a:r>
            <a:endParaRPr lang="en-US" sz="6400" b="1" dirty="0"/>
          </a:p>
          <a:p>
            <a:pPr marL="360363" indent="-360363">
              <a:buAutoNum type="arabicPeriod"/>
            </a:pPr>
            <a:r>
              <a:rPr lang="en-US" sz="6400" dirty="0"/>
              <a:t>El </a:t>
            </a:r>
            <a:r>
              <a:rPr lang="es-ES" sz="6400" dirty="0"/>
              <a:t>asesor</a:t>
            </a:r>
            <a:r>
              <a:rPr lang="en-US" sz="6400" dirty="0"/>
              <a:t> </a:t>
            </a:r>
            <a:r>
              <a:rPr lang="es-ES" sz="6400" dirty="0"/>
              <a:t>jurídico confirmará los votos recibidos. Acto seguido, procederá al recuento de los votos, que verificará el director del Gabinete de la Secretaria General, y se declarará elegido al candidato que obtenga la mayoría simple de los votos</a:t>
            </a:r>
            <a:r>
              <a:rPr lang="en-US" sz="6400" dirty="0"/>
              <a:t>.</a:t>
            </a:r>
          </a:p>
          <a:p>
            <a:pPr marL="360363" indent="-360363">
              <a:buAutoNum type="arabicPeriod"/>
            </a:pPr>
            <a:r>
              <a:rPr lang="es-ES" sz="6400" dirty="0"/>
              <a:t>Los resultados confirmados por el asesor jurídico y el director del Gabinete de la Secretaria General serán anunciados por el presidente de la sesión.</a:t>
            </a:r>
            <a:r>
              <a:rPr lang="en-CH" sz="6400" dirty="0"/>
              <a:t> </a:t>
            </a:r>
            <a:endParaRPr lang="en-US" sz="6400" dirty="0"/>
          </a:p>
          <a:p>
            <a:pPr marL="360363" indent="-360363">
              <a:buFont typeface="Arial"/>
              <a:buAutoNum type="arabicPeriod"/>
            </a:pPr>
            <a:r>
              <a:rPr lang="es-ES" sz="6400" dirty="0"/>
              <a:t>Si ningún candidato </a:t>
            </a:r>
            <a:r>
              <a:rPr lang="es-ES" sz="6400"/>
              <a:t>obtiene la </a:t>
            </a:r>
            <a:r>
              <a:rPr lang="es-ES" sz="6400" dirty="0"/>
              <a:t>mayoría simple de los votos, se celebrará una segunda votación, en la que solo participarán los dos candidatos que hayan obtenido el mayor número de votos en la primera votación.</a:t>
            </a:r>
            <a:endParaRPr lang="en-US" sz="6400" dirty="0"/>
          </a:p>
          <a:p>
            <a:pPr marL="360363" indent="-360363">
              <a:buFont typeface="Arial"/>
              <a:buAutoNum type="arabicPeriod"/>
            </a:pPr>
            <a:r>
              <a:rPr lang="es-ES" sz="6400" b="1" dirty="0"/>
              <a:t>El presidente de la sesión reiniciará el proceso de votación de los pasos 3 al 8 </a:t>
            </a:r>
            <a:r>
              <a:rPr lang="es-ES" sz="6400" dirty="0"/>
              <a:t>hasta que un candidato obtenga la mayoría necesaria y sea declarado elegido</a:t>
            </a:r>
            <a:r>
              <a:rPr lang="en-GB" sz="6400" dirty="0"/>
              <a:t>. </a:t>
            </a:r>
            <a:endParaRPr lang="en-CH" sz="6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467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>
                <a:solidFill>
                  <a:srgbClr val="000090"/>
                </a:solidFill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63548e-e22e-43cb-a415-9193d4d80a38">
      <Terms xmlns="http://schemas.microsoft.com/office/infopath/2007/PartnerControls"/>
    </lcf76f155ced4ddcb4097134ff3c332f>
    <TaxCatchAll xmlns="9d2c9005-3129-4719-81ca-2fc8d806cf37" xsi:nil="true"/>
    <PA xmlns="2c63548e-e22e-43cb-a415-9193d4d80a38" xsi:nil="true"/>
    <SO xmlns="2c63548e-e22e-43cb-a415-9193d4d80a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1E5BA222991439BA07A4745E8FDAA" ma:contentTypeVersion="21" ma:contentTypeDescription="Create a new document." ma:contentTypeScope="" ma:versionID="b250211a4424471df0688432b14dd905">
  <xsd:schema xmlns:xsd="http://www.w3.org/2001/XMLSchema" xmlns:xs="http://www.w3.org/2001/XMLSchema" xmlns:p="http://schemas.microsoft.com/office/2006/metadata/properties" xmlns:ns2="2c63548e-e22e-43cb-a415-9193d4d80a38" xmlns:ns3="9d2c9005-3129-4719-81ca-2fc8d806cf37" targetNamespace="http://schemas.microsoft.com/office/2006/metadata/properties" ma:root="true" ma:fieldsID="21ef636043b899a189d3668eaf0b3795" ns2:_="" ns3:_="">
    <xsd:import namespace="2c63548e-e22e-43cb-a415-9193d4d80a38"/>
    <xsd:import namespace="9d2c9005-3129-4719-81ca-2fc8d806c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SO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3548e-e22e-43cb-a415-9193d4d80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SO" ma:index="20" nillable="true" ma:displayName="SO" ma:format="Dropdown" ma:internalName="SO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A" ma:index="25" nillable="true" ma:displayName="PA" ma:format="Dropdown" ma:internalName="PA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c9005-3129-4719-81ca-2fc8d806c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4218a87-9725-47d4-9cba-320e627e69dc}" ma:internalName="TaxCatchAll" ma:showField="CatchAllData" ma:web="9d2c9005-3129-4719-81ca-2fc8d806cf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414DD7-C786-46AE-A5B3-2AFD0A33FE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22FA34-2EAB-4E7D-A900-71D21256D45A}">
  <ds:schemaRefs>
    <ds:schemaRef ds:uri="ce21bc6c-711a-4065-a01c-a8f0e29e3ad8"/>
    <ds:schemaRef ds:uri="http://schemas.openxmlformats.org/package/2006/metadata/core-properties"/>
    <ds:schemaRef ds:uri="3679bf0f-1d7e-438f-afa5-6ebf1e20f9b8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F88721-AC55-4BF4-B0A2-F989C711066E}"/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1134</TotalTime>
  <Words>361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WMO_WHITE_Powerpoint_en_fr</vt:lpstr>
      <vt:lpstr>PowerPoint Presentation</vt:lpstr>
      <vt:lpstr> Proceso de votación por correo electrónico durante la reunión </vt:lpstr>
      <vt:lpstr>PowerPoint Presentation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Natalie Burke</dc:creator>
  <cp:lastModifiedBy>Sarah Natalie Burke</cp:lastModifiedBy>
  <cp:revision>22</cp:revision>
  <dcterms:created xsi:type="dcterms:W3CDTF">2020-08-14T13:23:51Z</dcterms:created>
  <dcterms:modified xsi:type="dcterms:W3CDTF">2024-03-04T13:52:52Z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0x010100B0C1E5BA222991439BA07A4745E8FDAA</vt:lpwstr>
  </property>
  <property fmtid="{D5CDD505-2E9C-101B-9397-08002B2CF9AE}" pid="3" name="MediaServiceImageTags">
    <vt:lpwstr/>
  </property>
</Properties>
</file>