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1"/>
  </p:notesMasterIdLst>
  <p:sldIdLst>
    <p:sldId id="278" r:id="rId5"/>
    <p:sldId id="292" r:id="rId6"/>
    <p:sldId id="293" r:id="rId7"/>
    <p:sldId id="294" r:id="rId8"/>
    <p:sldId id="291"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BAA"/>
    <a:srgbClr val="55ACEF"/>
    <a:srgbClr val="005A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909"/>
    <p:restoredTop sz="97625"/>
  </p:normalViewPr>
  <p:slideViewPr>
    <p:cSldViewPr snapToGrid="0" snapToObjects="1">
      <p:cViewPr varScale="1">
        <p:scale>
          <a:sx n="114" d="100"/>
          <a:sy n="114" d="100"/>
        </p:scale>
        <p:origin x="13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1545E3-9ECA-4A6F-B07E-A176437E4B4D}" type="datetimeFigureOut">
              <a:rPr lang="en-US" smtClean="0"/>
              <a:t>3/8/2024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B3631E-7334-40D1-B160-31B31C2FDE74}" type="slidenum">
              <a:rPr lang="en-US" smtClean="0"/>
              <a:t>‹#›</a:t>
            </a:fld>
            <a:endParaRPr lang="en-US"/>
          </a:p>
        </p:txBody>
      </p:sp>
    </p:spTree>
    <p:extLst>
      <p:ext uri="{BB962C8B-B14F-4D97-AF65-F5344CB8AC3E}">
        <p14:creationId xmlns:p14="http://schemas.microsoft.com/office/powerpoint/2010/main" val="35909889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EC799-4231-2346-88CD-50EB4F7D6D0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87A7F83-D93D-B848-B8B4-C00862A7B9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910179-53D6-2541-984B-2302772D1EB0}"/>
              </a:ext>
            </a:extLst>
          </p:cNvPr>
          <p:cNvSpPr>
            <a:spLocks noGrp="1"/>
          </p:cNvSpPr>
          <p:nvPr>
            <p:ph type="dt" sz="half" idx="10"/>
          </p:nvPr>
        </p:nvSpPr>
        <p:spPr/>
        <p:txBody>
          <a:bodyPr/>
          <a:lstStyle/>
          <a:p>
            <a:fld id="{242EED87-2C30-6C46-8CD5-5737BBF046EB}" type="datetimeFigureOut">
              <a:rPr lang="en-US" smtClean="0"/>
              <a:t>3/8/2024</a:t>
            </a:fld>
            <a:endParaRPr lang="en-US"/>
          </a:p>
        </p:txBody>
      </p:sp>
      <p:sp>
        <p:nvSpPr>
          <p:cNvPr id="5" name="Footer Placeholder 4">
            <a:extLst>
              <a:ext uri="{FF2B5EF4-FFF2-40B4-BE49-F238E27FC236}">
                <a16:creationId xmlns:a16="http://schemas.microsoft.com/office/drawing/2014/main" id="{0D6A9576-B9E5-EC45-822F-70872F479D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47FFFE-58EC-AD47-BCC4-79F7901ED450}"/>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984616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04409-47BD-B745-9631-8FBF6F0C983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E50928A-9CEF-C94B-9E3D-ECF41CE9C8E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FDCF3C-E871-1246-AA8C-C00AA837EC26}"/>
              </a:ext>
            </a:extLst>
          </p:cNvPr>
          <p:cNvSpPr>
            <a:spLocks noGrp="1"/>
          </p:cNvSpPr>
          <p:nvPr>
            <p:ph type="dt" sz="half" idx="10"/>
          </p:nvPr>
        </p:nvSpPr>
        <p:spPr/>
        <p:txBody>
          <a:bodyPr/>
          <a:lstStyle/>
          <a:p>
            <a:fld id="{242EED87-2C30-6C46-8CD5-5737BBF046EB}" type="datetimeFigureOut">
              <a:rPr lang="en-US" smtClean="0"/>
              <a:t>3/8/2024</a:t>
            </a:fld>
            <a:endParaRPr lang="en-US"/>
          </a:p>
        </p:txBody>
      </p:sp>
      <p:sp>
        <p:nvSpPr>
          <p:cNvPr id="5" name="Footer Placeholder 4">
            <a:extLst>
              <a:ext uri="{FF2B5EF4-FFF2-40B4-BE49-F238E27FC236}">
                <a16:creationId xmlns:a16="http://schemas.microsoft.com/office/drawing/2014/main" id="{FE22C893-02D2-3A40-92BD-4F28977418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60ACCC-903D-8849-B627-3B3B1442F579}"/>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1001136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29679AA-F95A-6C49-924E-ED19D1BA6F4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F1B20FD-2E08-4D4E-ABFE-5B18E37C800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7732CF-C083-EB49-AADB-8BF4409CC9FE}"/>
              </a:ext>
            </a:extLst>
          </p:cNvPr>
          <p:cNvSpPr>
            <a:spLocks noGrp="1"/>
          </p:cNvSpPr>
          <p:nvPr>
            <p:ph type="dt" sz="half" idx="10"/>
          </p:nvPr>
        </p:nvSpPr>
        <p:spPr/>
        <p:txBody>
          <a:bodyPr/>
          <a:lstStyle/>
          <a:p>
            <a:fld id="{242EED87-2C30-6C46-8CD5-5737BBF046EB}" type="datetimeFigureOut">
              <a:rPr lang="en-US" smtClean="0"/>
              <a:t>3/8/2024</a:t>
            </a:fld>
            <a:endParaRPr lang="en-US"/>
          </a:p>
        </p:txBody>
      </p:sp>
      <p:sp>
        <p:nvSpPr>
          <p:cNvPr id="5" name="Footer Placeholder 4">
            <a:extLst>
              <a:ext uri="{FF2B5EF4-FFF2-40B4-BE49-F238E27FC236}">
                <a16:creationId xmlns:a16="http://schemas.microsoft.com/office/drawing/2014/main" id="{401EBAD8-8AEC-6745-9184-44F30BB2B1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3D1102-6943-F445-BF9F-18E890F0BE8D}"/>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716420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A14A7-5367-6641-89B3-ED5206D454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1EACD7-D93B-FE43-8595-62E80F9C129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FCB0E1-F717-8543-8276-E0FF351BF154}"/>
              </a:ext>
            </a:extLst>
          </p:cNvPr>
          <p:cNvSpPr>
            <a:spLocks noGrp="1"/>
          </p:cNvSpPr>
          <p:nvPr>
            <p:ph type="dt" sz="half" idx="10"/>
          </p:nvPr>
        </p:nvSpPr>
        <p:spPr/>
        <p:txBody>
          <a:bodyPr/>
          <a:lstStyle/>
          <a:p>
            <a:fld id="{242EED87-2C30-6C46-8CD5-5737BBF046EB}" type="datetimeFigureOut">
              <a:rPr lang="en-US" smtClean="0"/>
              <a:t>3/8/2024</a:t>
            </a:fld>
            <a:endParaRPr lang="en-US"/>
          </a:p>
        </p:txBody>
      </p:sp>
      <p:sp>
        <p:nvSpPr>
          <p:cNvPr id="5" name="Footer Placeholder 4">
            <a:extLst>
              <a:ext uri="{FF2B5EF4-FFF2-40B4-BE49-F238E27FC236}">
                <a16:creationId xmlns:a16="http://schemas.microsoft.com/office/drawing/2014/main" id="{DC7C43B9-2296-0545-AA12-2E6E335362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C8FCBA-5B72-1847-A4B5-B5B6FBAE9F56}"/>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2255164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C917ED-B526-3741-9437-CAA67CD3D02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70CB9E6-61FE-0E4A-9EA7-A54AAE0540E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39C00FF-8B7B-2849-8F0B-844EBBDCB320}"/>
              </a:ext>
            </a:extLst>
          </p:cNvPr>
          <p:cNvSpPr>
            <a:spLocks noGrp="1"/>
          </p:cNvSpPr>
          <p:nvPr>
            <p:ph type="dt" sz="half" idx="10"/>
          </p:nvPr>
        </p:nvSpPr>
        <p:spPr/>
        <p:txBody>
          <a:bodyPr/>
          <a:lstStyle/>
          <a:p>
            <a:fld id="{242EED87-2C30-6C46-8CD5-5737BBF046EB}" type="datetimeFigureOut">
              <a:rPr lang="en-US" smtClean="0"/>
              <a:t>3/8/2024</a:t>
            </a:fld>
            <a:endParaRPr lang="en-US"/>
          </a:p>
        </p:txBody>
      </p:sp>
      <p:sp>
        <p:nvSpPr>
          <p:cNvPr id="5" name="Footer Placeholder 4">
            <a:extLst>
              <a:ext uri="{FF2B5EF4-FFF2-40B4-BE49-F238E27FC236}">
                <a16:creationId xmlns:a16="http://schemas.microsoft.com/office/drawing/2014/main" id="{6D80EA24-2FF2-8645-B2F8-2B04E162F8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747AD9-32FD-5D40-8739-004AAA5CFABB}"/>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3675581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CF550-CB93-6440-9E7D-1990C02300D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534B28-9891-9C48-BBF7-3FA840B1448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48933CE-EA8D-4D49-A832-CFE5A31CF09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4A8EF8E-143E-4648-850C-FFE87BCDCF08}"/>
              </a:ext>
            </a:extLst>
          </p:cNvPr>
          <p:cNvSpPr>
            <a:spLocks noGrp="1"/>
          </p:cNvSpPr>
          <p:nvPr>
            <p:ph type="dt" sz="half" idx="10"/>
          </p:nvPr>
        </p:nvSpPr>
        <p:spPr/>
        <p:txBody>
          <a:bodyPr/>
          <a:lstStyle/>
          <a:p>
            <a:fld id="{242EED87-2C30-6C46-8CD5-5737BBF046EB}" type="datetimeFigureOut">
              <a:rPr lang="en-US" smtClean="0"/>
              <a:t>3/8/2024</a:t>
            </a:fld>
            <a:endParaRPr lang="en-US"/>
          </a:p>
        </p:txBody>
      </p:sp>
      <p:sp>
        <p:nvSpPr>
          <p:cNvPr id="6" name="Footer Placeholder 5">
            <a:extLst>
              <a:ext uri="{FF2B5EF4-FFF2-40B4-BE49-F238E27FC236}">
                <a16:creationId xmlns:a16="http://schemas.microsoft.com/office/drawing/2014/main" id="{893E1F61-4260-9C4D-AB89-CE7BE42C20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40F333-43E3-5847-B0EC-E9AB122D534C}"/>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586189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7806A-B7D2-7140-9436-1143278A72A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53E6735-5C95-C54F-8E6D-915607B712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865059F-B372-DB48-B36F-AA1616F3B32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246C662-5F07-F443-B63B-58577DB757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41AC9D6-AFA3-A546-BB82-E3D4FE01C9F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8A8E6B6-73E5-CA41-8BD4-041E50F46C1F}"/>
              </a:ext>
            </a:extLst>
          </p:cNvPr>
          <p:cNvSpPr>
            <a:spLocks noGrp="1"/>
          </p:cNvSpPr>
          <p:nvPr>
            <p:ph type="dt" sz="half" idx="10"/>
          </p:nvPr>
        </p:nvSpPr>
        <p:spPr/>
        <p:txBody>
          <a:bodyPr/>
          <a:lstStyle/>
          <a:p>
            <a:fld id="{242EED87-2C30-6C46-8CD5-5737BBF046EB}" type="datetimeFigureOut">
              <a:rPr lang="en-US" smtClean="0"/>
              <a:t>3/8/2024</a:t>
            </a:fld>
            <a:endParaRPr lang="en-US"/>
          </a:p>
        </p:txBody>
      </p:sp>
      <p:sp>
        <p:nvSpPr>
          <p:cNvPr id="8" name="Footer Placeholder 7">
            <a:extLst>
              <a:ext uri="{FF2B5EF4-FFF2-40B4-BE49-F238E27FC236}">
                <a16:creationId xmlns:a16="http://schemas.microsoft.com/office/drawing/2014/main" id="{1AD955FE-D63C-D841-944B-31661EB3926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0D28364-DF09-0447-BD31-D77CF6314176}"/>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817490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7A369-3332-8449-82FA-53904157D9B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E14008B-3EEF-6E40-9202-C50512A3BC5A}"/>
              </a:ext>
            </a:extLst>
          </p:cNvPr>
          <p:cNvSpPr>
            <a:spLocks noGrp="1"/>
          </p:cNvSpPr>
          <p:nvPr>
            <p:ph type="dt" sz="half" idx="10"/>
          </p:nvPr>
        </p:nvSpPr>
        <p:spPr/>
        <p:txBody>
          <a:bodyPr/>
          <a:lstStyle/>
          <a:p>
            <a:fld id="{242EED87-2C30-6C46-8CD5-5737BBF046EB}" type="datetimeFigureOut">
              <a:rPr lang="en-US" smtClean="0"/>
              <a:t>3/8/2024</a:t>
            </a:fld>
            <a:endParaRPr lang="en-US"/>
          </a:p>
        </p:txBody>
      </p:sp>
      <p:sp>
        <p:nvSpPr>
          <p:cNvPr id="4" name="Footer Placeholder 3">
            <a:extLst>
              <a:ext uri="{FF2B5EF4-FFF2-40B4-BE49-F238E27FC236}">
                <a16:creationId xmlns:a16="http://schemas.microsoft.com/office/drawing/2014/main" id="{6AC30F60-22F5-CF4F-8300-0C23FA8D635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F26F9C5-71CD-DF4D-87AE-1E5603379355}"/>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4190117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50D5756-9533-5947-8AA4-A55E45B54662}"/>
              </a:ext>
            </a:extLst>
          </p:cNvPr>
          <p:cNvSpPr>
            <a:spLocks noGrp="1"/>
          </p:cNvSpPr>
          <p:nvPr>
            <p:ph type="dt" sz="half" idx="10"/>
          </p:nvPr>
        </p:nvSpPr>
        <p:spPr/>
        <p:txBody>
          <a:bodyPr/>
          <a:lstStyle/>
          <a:p>
            <a:fld id="{242EED87-2C30-6C46-8CD5-5737BBF046EB}" type="datetimeFigureOut">
              <a:rPr lang="en-US" smtClean="0"/>
              <a:t>3/8/2024</a:t>
            </a:fld>
            <a:endParaRPr lang="en-US"/>
          </a:p>
        </p:txBody>
      </p:sp>
      <p:sp>
        <p:nvSpPr>
          <p:cNvPr id="3" name="Footer Placeholder 2">
            <a:extLst>
              <a:ext uri="{FF2B5EF4-FFF2-40B4-BE49-F238E27FC236}">
                <a16:creationId xmlns:a16="http://schemas.microsoft.com/office/drawing/2014/main" id="{5B54A894-2BDD-664C-9734-01944B8EE67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7938AFC-927D-0E4C-8765-513AA32F5C5A}"/>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2688843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0B2AB-6FB0-3F4B-B296-90A3EB5BDA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936C93C-3293-7641-AEA6-C4007B00ABF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A9A7650-C748-FB4E-9BA6-288E3E3F41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D3EDD49-D3A1-B74F-A8BB-1077D7DCEC7E}"/>
              </a:ext>
            </a:extLst>
          </p:cNvPr>
          <p:cNvSpPr>
            <a:spLocks noGrp="1"/>
          </p:cNvSpPr>
          <p:nvPr>
            <p:ph type="dt" sz="half" idx="10"/>
          </p:nvPr>
        </p:nvSpPr>
        <p:spPr/>
        <p:txBody>
          <a:bodyPr/>
          <a:lstStyle/>
          <a:p>
            <a:fld id="{242EED87-2C30-6C46-8CD5-5737BBF046EB}" type="datetimeFigureOut">
              <a:rPr lang="en-US" smtClean="0"/>
              <a:t>3/8/2024</a:t>
            </a:fld>
            <a:endParaRPr lang="en-US"/>
          </a:p>
        </p:txBody>
      </p:sp>
      <p:sp>
        <p:nvSpPr>
          <p:cNvPr id="6" name="Footer Placeholder 5">
            <a:extLst>
              <a:ext uri="{FF2B5EF4-FFF2-40B4-BE49-F238E27FC236}">
                <a16:creationId xmlns:a16="http://schemas.microsoft.com/office/drawing/2014/main" id="{9F082356-7C2E-8A4E-9BC3-2381AEED33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5408F6-B699-7C45-B509-8772F6DF4940}"/>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1981901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6179F-7EA1-A64F-AA5A-4307727C6A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6E14D99-0F9D-1849-B080-00CC58551F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0178331-B9EE-984C-BF89-C28E8A1BA6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69ECBAC-97ED-0B47-A77B-78F83C6495ED}"/>
              </a:ext>
            </a:extLst>
          </p:cNvPr>
          <p:cNvSpPr>
            <a:spLocks noGrp="1"/>
          </p:cNvSpPr>
          <p:nvPr>
            <p:ph type="dt" sz="half" idx="10"/>
          </p:nvPr>
        </p:nvSpPr>
        <p:spPr/>
        <p:txBody>
          <a:bodyPr/>
          <a:lstStyle/>
          <a:p>
            <a:fld id="{242EED87-2C30-6C46-8CD5-5737BBF046EB}" type="datetimeFigureOut">
              <a:rPr lang="en-US" smtClean="0"/>
              <a:t>3/8/2024</a:t>
            </a:fld>
            <a:endParaRPr lang="en-US"/>
          </a:p>
        </p:txBody>
      </p:sp>
      <p:sp>
        <p:nvSpPr>
          <p:cNvPr id="6" name="Footer Placeholder 5">
            <a:extLst>
              <a:ext uri="{FF2B5EF4-FFF2-40B4-BE49-F238E27FC236}">
                <a16:creationId xmlns:a16="http://schemas.microsoft.com/office/drawing/2014/main" id="{C15CB222-F7B7-A440-BD6A-F188B5160A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DD5C41-6ADD-3445-9543-8CBA4F2CCE2D}"/>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3655197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6E42707-DAB0-9642-AB96-BCDAFE10AF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33C5FAD-B53E-A44E-ACCE-FA8671073BE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0C309E-16C9-9949-AF70-5ED12581027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2EED87-2C30-6C46-8CD5-5737BBF046EB}" type="datetimeFigureOut">
              <a:rPr lang="en-US" smtClean="0"/>
              <a:t>3/8/2024</a:t>
            </a:fld>
            <a:endParaRPr lang="en-US"/>
          </a:p>
        </p:txBody>
      </p:sp>
      <p:sp>
        <p:nvSpPr>
          <p:cNvPr id="5" name="Footer Placeholder 4">
            <a:extLst>
              <a:ext uri="{FF2B5EF4-FFF2-40B4-BE49-F238E27FC236}">
                <a16:creationId xmlns:a16="http://schemas.microsoft.com/office/drawing/2014/main" id="{AC45BAAE-3D1C-F24D-97C2-A7BE90B756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F600EC8-E292-F447-B047-35F0458B26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71B117-5D75-FF4D-911A-5C226444051F}" type="slidenum">
              <a:rPr lang="en-US" smtClean="0"/>
              <a:t>‹#›</a:t>
            </a:fld>
            <a:endParaRPr lang="en-US"/>
          </a:p>
        </p:txBody>
      </p:sp>
    </p:spTree>
    <p:extLst>
      <p:ext uri="{BB962C8B-B14F-4D97-AF65-F5344CB8AC3E}">
        <p14:creationId xmlns:p14="http://schemas.microsoft.com/office/powerpoint/2010/main" val="14332374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library.wmo.int/viewer/54771/?offset=2#page=552&amp;viewer=picture&amp;o=bookmark&amp;n=0&amp;q=" TargetMode="Externa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hyperlink" Target="https://library.wmo.int/viewer/39647/?offset=1#page=119&amp;viewer=picture&amp;o=bookmark&amp;n=0&amp;q=" TargetMode="External"/><Relationship Id="rId5" Type="http://schemas.openxmlformats.org/officeDocument/2006/relationships/hyperlink" Target="https://library.wmo.int/viewer/56690/?offset=1#page=262&amp;viewer=picture&amp;o=bookmark&amp;n=0&amp;q=" TargetMode="External"/><Relationship Id="rId4" Type="http://schemas.openxmlformats.org/officeDocument/2006/relationships/hyperlink" Target="https://library.wmo.int/viewer/55329/?offset=1#page=250&amp;viewer=picture&amp;o=bookmark&amp;n=0&amp;q="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library.wmo.int/viewer/67177/?offset=6#page=466&amp;viewer=picture&amp;o=bookmark&amp;n=0&amp;q="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library.wmo.int/viewer/67177/?offset=6#page=466&amp;viewer=picture&amp;o=bookmark&amp;n=0&amp;q="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Shape 79">
            <a:extLst>
              <a:ext uri="{FF2B5EF4-FFF2-40B4-BE49-F238E27FC236}">
                <a16:creationId xmlns:a16="http://schemas.microsoft.com/office/drawing/2014/main" id="{D43B275B-84BF-C21D-40E8-7D1235DF538A}"/>
              </a:ext>
            </a:extLst>
          </p:cNvPr>
          <p:cNvSpPr/>
          <p:nvPr/>
        </p:nvSpPr>
        <p:spPr>
          <a:xfrm>
            <a:off x="1021728" y="632659"/>
            <a:ext cx="10148542" cy="2180084"/>
          </a:xfrm>
          <a:prstGeom prst="rect">
            <a:avLst/>
          </a:prstGeom>
          <a:noFill/>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algn="ctr">
              <a:lnSpc>
                <a:spcPts val="3360"/>
              </a:lnSpc>
              <a:defRPr sz="1800"/>
            </a:pPr>
            <a:r>
              <a:rPr lang="en-US" sz="4800" b="1" kern="1000" spc="-10" dirty="0">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rPr>
              <a:t>SERCOM-3</a:t>
            </a:r>
          </a:p>
          <a:p>
            <a:pPr algn="ctr">
              <a:lnSpc>
                <a:spcPts val="3360"/>
              </a:lnSpc>
              <a:defRPr sz="1800"/>
            </a:pPr>
            <a:br>
              <a:rPr lang="en-CH" sz="3200" b="1" kern="1000" spc="-10" dirty="0">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rPr>
            </a:br>
            <a:r>
              <a:rPr lang="en-US" sz="3200" b="1" kern="1000" spc="-10" dirty="0">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rPr>
              <a:t>Third session of the Commission for Weather, Climate, Hydrological, Marine and Related Environmental Services and Applications </a:t>
            </a:r>
          </a:p>
        </p:txBody>
      </p:sp>
      <p:sp>
        <p:nvSpPr>
          <p:cNvPr id="5" name="Shape 79">
            <a:extLst>
              <a:ext uri="{FF2B5EF4-FFF2-40B4-BE49-F238E27FC236}">
                <a16:creationId xmlns:a16="http://schemas.microsoft.com/office/drawing/2014/main" id="{09DABE98-0BBB-BC8C-CDAE-C2AFF3268DAE}"/>
              </a:ext>
            </a:extLst>
          </p:cNvPr>
          <p:cNvSpPr/>
          <p:nvPr/>
        </p:nvSpPr>
        <p:spPr>
          <a:xfrm>
            <a:off x="1071906" y="3429000"/>
            <a:ext cx="10613958" cy="1723549"/>
          </a:xfrm>
          <a:prstGeom prst="rect">
            <a:avLst/>
          </a:prstGeom>
          <a:noFill/>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algn="ctr"/>
            <a:r>
              <a:rPr lang="en-US" sz="2800" dirty="0">
                <a:solidFill>
                  <a:srgbClr val="C00000"/>
                </a:solidFill>
                <a:latin typeface="Arial" panose="020B0604020202020204" pitchFamily="34" charset="0"/>
                <a:ea typeface="Verdana" panose="020B0604030504040204" pitchFamily="34" charset="0"/>
                <a:cs typeface="Arial" panose="020B0604020202020204" pitchFamily="34" charset="0"/>
              </a:rPr>
              <a:t>Agenda</a:t>
            </a:r>
            <a:r>
              <a:rPr lang="en-CH" sz="2800" b="0" i="0" u="none" strike="noStrike" baseline="0" dirty="0">
                <a:solidFill>
                  <a:srgbClr val="C00000"/>
                </a:solidFill>
                <a:latin typeface="Arial" panose="020B0604020202020204" pitchFamily="34" charset="0"/>
                <a:ea typeface="Verdana" panose="020B0604030504040204" pitchFamily="34" charset="0"/>
                <a:cs typeface="Arial" panose="020B0604020202020204" pitchFamily="34" charset="0"/>
              </a:rPr>
              <a:t> </a:t>
            </a:r>
            <a:r>
              <a:rPr lang="en-GB" sz="2800" dirty="0">
                <a:solidFill>
                  <a:srgbClr val="C00000"/>
                </a:solidFill>
                <a:latin typeface="Arial" panose="020B0604020202020204" pitchFamily="34" charset="0"/>
                <a:ea typeface="Verdana" panose="020B0604030504040204" pitchFamily="34" charset="0"/>
                <a:cs typeface="Arial" panose="020B0604020202020204" pitchFamily="34" charset="0"/>
              </a:rPr>
              <a:t>I</a:t>
            </a:r>
            <a:r>
              <a:rPr lang="en-CH" sz="2800" b="0" i="0" u="none" strike="noStrike" baseline="0" dirty="0">
                <a:solidFill>
                  <a:srgbClr val="C00000"/>
                </a:solidFill>
                <a:latin typeface="Arial" panose="020B0604020202020204" pitchFamily="34" charset="0"/>
                <a:ea typeface="Verdana" panose="020B0604030504040204" pitchFamily="34" charset="0"/>
                <a:cs typeface="Arial" panose="020B0604020202020204" pitchFamily="34" charset="0"/>
              </a:rPr>
              <a:t>tem </a:t>
            </a:r>
            <a:r>
              <a:rPr lang="en-US" sz="2800" b="0" i="0" u="none" strike="noStrike" baseline="0" dirty="0">
                <a:solidFill>
                  <a:srgbClr val="C00000"/>
                </a:solidFill>
                <a:latin typeface="Arial" panose="020B0604020202020204" pitchFamily="34" charset="0"/>
                <a:ea typeface="Verdana" panose="020B0604030504040204" pitchFamily="34" charset="0"/>
                <a:cs typeface="Arial" panose="020B0604020202020204" pitchFamily="34" charset="0"/>
              </a:rPr>
              <a:t>8</a:t>
            </a:r>
            <a:endParaRPr lang="hr-HR" sz="2800" b="0" i="0" u="none" strike="noStrike" baseline="0" dirty="0">
              <a:solidFill>
                <a:srgbClr val="C00000"/>
              </a:solidFill>
              <a:latin typeface="Arial" panose="020B0604020202020204" pitchFamily="34" charset="0"/>
              <a:ea typeface="Verdana" panose="020B0604030504040204" pitchFamily="34" charset="0"/>
              <a:cs typeface="Arial" panose="020B0604020202020204" pitchFamily="34" charset="0"/>
            </a:endParaRPr>
          </a:p>
          <a:p>
            <a:pPr algn="ctr"/>
            <a:r>
              <a:rPr lang="en-CA" sz="2800" dirty="0">
                <a:solidFill>
                  <a:srgbClr val="C00000"/>
                </a:solidFill>
                <a:latin typeface="Arial" panose="020B0604020202020204" pitchFamily="34" charset="0"/>
                <a:ea typeface="Verdana" panose="020B0604030504040204" pitchFamily="34" charset="0"/>
                <a:cs typeface="Arial" panose="020B0604020202020204" pitchFamily="34" charset="0"/>
              </a:rPr>
              <a:t>Gender Equality</a:t>
            </a:r>
          </a:p>
          <a:p>
            <a:pPr algn="ctr"/>
            <a:r>
              <a:rPr lang="en-CA" sz="2800" dirty="0">
                <a:solidFill>
                  <a:srgbClr val="C00000"/>
                </a:solidFill>
                <a:latin typeface="Arial" panose="020B0604020202020204" pitchFamily="34" charset="0"/>
                <a:ea typeface="Verdana" panose="020B0604030504040204" pitchFamily="34" charset="0"/>
                <a:cs typeface="Arial" panose="020B0604020202020204" pitchFamily="34" charset="0"/>
              </a:rPr>
              <a:t>SERCOM Gender Action Plan for the Nineteenth Financial Period</a:t>
            </a:r>
          </a:p>
          <a:p>
            <a:pPr algn="ctr"/>
            <a:r>
              <a:rPr lang="en-CA" sz="2800" dirty="0">
                <a:solidFill>
                  <a:srgbClr val="C00000"/>
                </a:solidFill>
                <a:latin typeface="Arial" panose="020B0604020202020204" pitchFamily="34" charset="0"/>
                <a:ea typeface="Verdana" panose="020B0604030504040204" pitchFamily="34" charset="0"/>
                <a:cs typeface="Arial" panose="020B0604020202020204" pitchFamily="34" charset="0"/>
              </a:rPr>
              <a:t>  Gender Action Day Outcome Statement</a:t>
            </a:r>
            <a:endParaRPr lang="en-US" sz="2800" b="0" i="0" u="none" strike="noStrike" baseline="0" dirty="0">
              <a:solidFill>
                <a:srgbClr val="C00000"/>
              </a:solidFill>
              <a:latin typeface="Arial" panose="020B0604020202020204" pitchFamily="34" charset="0"/>
              <a:ea typeface="Verdana" panose="020B0604030504040204" pitchFamily="34" charset="0"/>
              <a:cs typeface="Arial" panose="020B0604020202020204" pitchFamily="34" charset="0"/>
            </a:endParaRPr>
          </a:p>
        </p:txBody>
      </p:sp>
      <p:sp>
        <p:nvSpPr>
          <p:cNvPr id="6" name="TextBox 5">
            <a:extLst>
              <a:ext uri="{FF2B5EF4-FFF2-40B4-BE49-F238E27FC236}">
                <a16:creationId xmlns:a16="http://schemas.microsoft.com/office/drawing/2014/main" id="{B45A15C5-5797-E740-D89C-F6F3EF7D419B}"/>
              </a:ext>
            </a:extLst>
          </p:cNvPr>
          <p:cNvSpPr txBox="1"/>
          <p:nvPr/>
        </p:nvSpPr>
        <p:spPr>
          <a:xfrm>
            <a:off x="4736645" y="5480063"/>
            <a:ext cx="2718707" cy="707886"/>
          </a:xfrm>
          <a:prstGeom prst="rect">
            <a:avLst/>
          </a:prstGeom>
          <a:noFill/>
        </p:spPr>
        <p:txBody>
          <a:bodyPr wrap="square" rtlCol="0">
            <a:spAutoFit/>
          </a:bodyPr>
          <a:lstStyle/>
          <a:p>
            <a:pPr algn="ctr"/>
            <a:r>
              <a:rPr lang="en-CH" sz="2000" dirty="0">
                <a:solidFill>
                  <a:srgbClr val="005A9C"/>
                </a:solidFill>
                <a:latin typeface="Arial" panose="020B0604020202020204" pitchFamily="34" charset="0"/>
                <a:ea typeface="Verdana" panose="020B0604030504040204" pitchFamily="34" charset="0"/>
                <a:cs typeface="Arial" panose="020B0604020202020204" pitchFamily="34" charset="0"/>
              </a:rPr>
              <a:t>Bali, Indonesia</a:t>
            </a:r>
          </a:p>
          <a:p>
            <a:pPr algn="ctr"/>
            <a:r>
              <a:rPr lang="en-CH" sz="2000" dirty="0">
                <a:solidFill>
                  <a:srgbClr val="005A9C"/>
                </a:solidFill>
                <a:latin typeface="Arial" panose="020B0604020202020204" pitchFamily="34" charset="0"/>
                <a:ea typeface="Verdana" panose="020B0604030504040204" pitchFamily="34" charset="0"/>
                <a:cs typeface="Arial" panose="020B0604020202020204" pitchFamily="34" charset="0"/>
              </a:rPr>
              <a:t>4-9 March 2024</a:t>
            </a:r>
            <a:endParaRPr lang="en-CH" sz="2000" dirty="0"/>
          </a:p>
        </p:txBody>
      </p:sp>
      <p:sp>
        <p:nvSpPr>
          <p:cNvPr id="2" name="TextBox 1">
            <a:extLst>
              <a:ext uri="{FF2B5EF4-FFF2-40B4-BE49-F238E27FC236}">
                <a16:creationId xmlns:a16="http://schemas.microsoft.com/office/drawing/2014/main" id="{9EED63CF-CA0B-8D1C-952D-1BD26A7A4E03}"/>
              </a:ext>
            </a:extLst>
          </p:cNvPr>
          <p:cNvSpPr txBox="1"/>
          <p:nvPr/>
        </p:nvSpPr>
        <p:spPr>
          <a:xfrm>
            <a:off x="9633857" y="5587109"/>
            <a:ext cx="2558143" cy="1477328"/>
          </a:xfrm>
          <a:prstGeom prst="rect">
            <a:avLst/>
          </a:prstGeom>
          <a:noFill/>
        </p:spPr>
        <p:txBody>
          <a:bodyPr wrap="square" rtlCol="0">
            <a:spAutoFit/>
          </a:bodyPr>
          <a:lstStyle/>
          <a:p>
            <a:r>
              <a:rPr lang="en-GB" b="1" dirty="0"/>
              <a:t>Presented by: </a:t>
            </a:r>
          </a:p>
          <a:p>
            <a:r>
              <a:rPr lang="en-GB"/>
              <a:t>Raymond Tanabe, </a:t>
            </a:r>
            <a:r>
              <a:rPr lang="en-GB" dirty="0"/>
              <a:t>NOAA</a:t>
            </a:r>
          </a:p>
          <a:p>
            <a:r>
              <a:rPr lang="en-GB" dirty="0"/>
              <a:t>SERCOM MG </a:t>
            </a:r>
          </a:p>
          <a:p>
            <a:r>
              <a:rPr lang="en-GB" dirty="0"/>
              <a:t>Gender Focal Point</a:t>
            </a:r>
          </a:p>
          <a:p>
            <a:endParaRPr lang="en-GB" dirty="0"/>
          </a:p>
        </p:txBody>
      </p:sp>
    </p:spTree>
    <p:extLst>
      <p:ext uri="{BB962C8B-B14F-4D97-AF65-F5344CB8AC3E}">
        <p14:creationId xmlns:p14="http://schemas.microsoft.com/office/powerpoint/2010/main" val="2102021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9C4BF31B-0149-3F01-F223-27B03CFAE668}"/>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7DB39EA8-61A6-E0B7-8563-40C5DC089604}"/>
              </a:ext>
            </a:extLst>
          </p:cNvPr>
          <p:cNvSpPr txBox="1">
            <a:spLocks/>
          </p:cNvSpPr>
          <p:nvPr/>
        </p:nvSpPr>
        <p:spPr>
          <a:xfrm>
            <a:off x="838200" y="365126"/>
            <a:ext cx="10515600" cy="788534"/>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400" b="1" i="0" u="none" strike="noStrike" kern="1200" cap="none" spc="0" normalizeH="0" baseline="0" noProof="0" dirty="0">
                <a:ln>
                  <a:noFill/>
                </a:ln>
                <a:solidFill>
                  <a:srgbClr val="4472C4"/>
                </a:solidFill>
                <a:effectLst/>
                <a:uLnTx/>
                <a:uFillTx/>
                <a:latin typeface="Arial" panose="020B0604020202020204" pitchFamily="34" charset="0"/>
                <a:ea typeface="+mj-ea"/>
                <a:cs typeface="Arial" panose="020B0604020202020204" pitchFamily="34" charset="0"/>
              </a:rPr>
              <a:t>Gender Action Plan: History and Evolution</a:t>
            </a: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GB" sz="4400" b="1" i="0" u="none" strike="noStrike" kern="1200" cap="none" spc="0" normalizeH="0" baseline="0" noProof="0" dirty="0">
              <a:ln>
                <a:noFill/>
              </a:ln>
              <a:solidFill>
                <a:srgbClr val="4472C4"/>
              </a:solidFill>
              <a:effectLst/>
              <a:uLnTx/>
              <a:uFillTx/>
              <a:latin typeface="Arial" panose="020B0604020202020204" pitchFamily="34" charset="0"/>
              <a:ea typeface="+mj-ea"/>
              <a:cs typeface="Arial" panose="020B0604020202020204" pitchFamily="34" charset="0"/>
            </a:endParaRPr>
          </a:p>
        </p:txBody>
      </p:sp>
      <p:sp>
        <p:nvSpPr>
          <p:cNvPr id="3" name="Content Placeholder 2">
            <a:extLst>
              <a:ext uri="{FF2B5EF4-FFF2-40B4-BE49-F238E27FC236}">
                <a16:creationId xmlns:a16="http://schemas.microsoft.com/office/drawing/2014/main" id="{8E26131D-0A57-02D8-E68E-2BF19E336565}"/>
              </a:ext>
            </a:extLst>
          </p:cNvPr>
          <p:cNvSpPr>
            <a:spLocks noGrp="1"/>
          </p:cNvSpPr>
          <p:nvPr>
            <p:ph idx="1"/>
          </p:nvPr>
        </p:nvSpPr>
        <p:spPr>
          <a:xfrm>
            <a:off x="838200" y="1803632"/>
            <a:ext cx="10515600" cy="4479721"/>
          </a:xfrm>
        </p:spPr>
        <p:txBody>
          <a:bodyPr>
            <a:normAutofit fontScale="25000" lnSpcReduction="20000"/>
          </a:bodyPr>
          <a:lstStyle/>
          <a:p>
            <a:pPr marL="228600" marR="0" lvl="1">
              <a:lnSpc>
                <a:spcPct val="110000"/>
              </a:lnSpc>
              <a:spcBef>
                <a:spcPts val="1000"/>
              </a:spcBef>
              <a:spcAft>
                <a:spcPts val="0"/>
              </a:spcAft>
              <a:tabLst>
                <a:tab pos="342900" algn="l"/>
              </a:tabLst>
            </a:pPr>
            <a:r>
              <a:rPr lang="en-GB" sz="7200" dirty="0"/>
              <a:t>Originally formulated in 2007, the WMO Policy on Gender Equality was revised and adopted by the seventeenth World Meteorological Congress in June 2015 as </a:t>
            </a:r>
            <a:r>
              <a:rPr lang="en-GB" sz="7200" u="none" strike="noStrike" dirty="0">
                <a:solidFill>
                  <a:srgbClr val="0000FF"/>
                </a:solidFill>
                <a:effectLst/>
                <a:latin typeface="Arial" panose="020B0604020202020204" pitchFamily="34" charset="0"/>
                <a:ea typeface="Arial" panose="020B0604020202020204" pitchFamily="34" charset="0"/>
                <a:cs typeface="Arial" panose="020B0604020202020204" pitchFamily="34" charset="0"/>
                <a:hlinkClick r:id="rId3"/>
              </a:rPr>
              <a:t>Annex to Resolution 59 (Cg-17)</a:t>
            </a:r>
            <a:r>
              <a:rPr lang="en-GB" sz="7200" dirty="0"/>
              <a:t>. Its purpose is to promote, encourage and facilitate gender equality across WMO and to establish a mechanism by which progress can be measured</a:t>
            </a:r>
          </a:p>
          <a:p>
            <a:pPr marL="228600" marR="0" lvl="1">
              <a:lnSpc>
                <a:spcPct val="110000"/>
              </a:lnSpc>
              <a:spcBef>
                <a:spcPts val="1000"/>
              </a:spcBef>
              <a:spcAft>
                <a:spcPts val="0"/>
              </a:spcAft>
              <a:tabLst>
                <a:tab pos="342900" algn="l"/>
              </a:tabLst>
            </a:pPr>
            <a:r>
              <a:rPr lang="en-GB" sz="7200" dirty="0"/>
              <a:t>The first WMO Gender Action Plan was endorsed in June 2016 by the WMO Executive Council (</a:t>
            </a:r>
            <a:r>
              <a:rPr lang="en-GB" sz="7200" u="none" strike="noStrike" dirty="0">
                <a:solidFill>
                  <a:srgbClr val="0000FF"/>
                </a:solidFill>
                <a:effectLst/>
                <a:latin typeface="Arial" panose="020B0604020202020204" pitchFamily="34" charset="0"/>
                <a:ea typeface="Arial" panose="020B0604020202020204" pitchFamily="34" charset="0"/>
                <a:cs typeface="Arial" panose="020B0604020202020204" pitchFamily="34" charset="0"/>
                <a:hlinkClick r:id="rId4"/>
              </a:rPr>
              <a:t>Decision 77 (EC-68</a:t>
            </a:r>
            <a:r>
              <a:rPr lang="en-GB" sz="7200" dirty="0">
                <a:hlinkClick r:id="rId4">
                  <a:extLst>
                    <a:ext uri="{A12FA001-AC4F-418D-AE19-62706E023703}">
                      <ahyp:hlinkClr xmlns:ahyp="http://schemas.microsoft.com/office/drawing/2018/hyperlinkcolor" val="tx"/>
                    </a:ext>
                  </a:extLst>
                </a:hlinkClick>
              </a:rPr>
              <a:t>)</a:t>
            </a:r>
            <a:endParaRPr lang="en-GB" sz="7200" dirty="0"/>
          </a:p>
          <a:p>
            <a:pPr marL="228600" lvl="1">
              <a:lnSpc>
                <a:spcPct val="110000"/>
              </a:lnSpc>
              <a:spcBef>
                <a:spcPts val="1000"/>
              </a:spcBef>
              <a:tabLst>
                <a:tab pos="342900" algn="l"/>
              </a:tabLst>
            </a:pPr>
            <a:r>
              <a:rPr lang="en-GB" sz="7200" dirty="0"/>
              <a:t>Updates to the Gender Action Plan were adopted by the eighteenth World Meteorological Congress in June 2019 (</a:t>
            </a:r>
            <a:r>
              <a:rPr lang="en-GB" sz="7200" u="none" strike="noStrike" dirty="0">
                <a:solidFill>
                  <a:srgbClr val="0000FF"/>
                </a:solidFill>
                <a:effectLst/>
                <a:latin typeface="Arial" panose="020B0604020202020204" pitchFamily="34" charset="0"/>
                <a:ea typeface="Arial" panose="020B0604020202020204" pitchFamily="34" charset="0"/>
                <a:cs typeface="Arial" panose="020B0604020202020204" pitchFamily="34" charset="0"/>
                <a:hlinkClick r:id="rId5"/>
              </a:rPr>
              <a:t>Resolution 82 (Cg-18)</a:t>
            </a:r>
            <a:r>
              <a:rPr lang="en-GB" sz="7200" dirty="0"/>
              <a:t>), setting priority actions for 2020–2023: approving a target of 40% women representation in governance, systematic collection and use of sex-disaggregated data, strengthening capacity on gender analysis, developing women's leadership skills through Women's Leadership Workshops, promoting women role models working in meteorology, hydrology, climatology and environmental science etc.</a:t>
            </a:r>
          </a:p>
          <a:p>
            <a:pPr marL="228600" lvl="1">
              <a:lnSpc>
                <a:spcPct val="110000"/>
              </a:lnSpc>
              <a:spcBef>
                <a:spcPts val="1000"/>
              </a:spcBef>
              <a:tabLst>
                <a:tab pos="342900" algn="l"/>
              </a:tabLst>
            </a:pPr>
            <a:r>
              <a:rPr lang="en-GB" sz="7200" u="none" strike="noStrike" dirty="0">
                <a:solidFill>
                  <a:srgbClr val="0000FF"/>
                </a:solidFill>
                <a:effectLst/>
                <a:latin typeface="Arial" panose="020B0604020202020204" pitchFamily="34" charset="0"/>
                <a:ea typeface="Arial" panose="020B0604020202020204" pitchFamily="34" charset="0"/>
                <a:cs typeface="Arial" panose="020B0604020202020204" pitchFamily="34" charset="0"/>
                <a:hlinkClick r:id="rId6"/>
              </a:rPr>
              <a:t>SERCOM-2 Decision 20</a:t>
            </a:r>
            <a:r>
              <a:rPr lang="en-GB" sz="7200" u="none" strike="noStrike" dirty="0">
                <a:solidFill>
                  <a:srgbClr val="0000FF"/>
                </a:solidFill>
                <a:effectLst/>
                <a:latin typeface="Arial" panose="020B0604020202020204" pitchFamily="34" charset="0"/>
                <a:ea typeface="Arial" panose="020B0604020202020204" pitchFamily="34" charset="0"/>
                <a:cs typeface="Arial" panose="020B0604020202020204" pitchFamily="34" charset="0"/>
              </a:rPr>
              <a:t> </a:t>
            </a:r>
            <a:r>
              <a:rPr lang="en-GB" sz="7200" dirty="0"/>
              <a:t>decided to update and align SERCOM’s Gender Action Plan with the objectives of the WMO Strategic Plan 2024–2027, the WMO Gender Equality Policy and the updated WMO Gender Action Plan for 2024–2027</a:t>
            </a:r>
            <a:endParaRPr lang="en-SG" sz="7200" dirty="0"/>
          </a:p>
          <a:p>
            <a:pPr>
              <a:lnSpc>
                <a:spcPct val="110000"/>
              </a:lnSpc>
            </a:pPr>
            <a:endParaRPr lang="en-GB" sz="5100" b="1" dirty="0"/>
          </a:p>
        </p:txBody>
      </p:sp>
    </p:spTree>
    <p:extLst>
      <p:ext uri="{BB962C8B-B14F-4D97-AF65-F5344CB8AC3E}">
        <p14:creationId xmlns:p14="http://schemas.microsoft.com/office/powerpoint/2010/main" val="42377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9C4BF31B-0149-3F01-F223-27B03CFAE668}"/>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7DB39EA8-61A6-E0B7-8563-40C5DC089604}"/>
              </a:ext>
            </a:extLst>
          </p:cNvPr>
          <p:cNvSpPr txBox="1">
            <a:spLocks/>
          </p:cNvSpPr>
          <p:nvPr/>
        </p:nvSpPr>
        <p:spPr>
          <a:xfrm>
            <a:off x="838200" y="365126"/>
            <a:ext cx="10515600" cy="788534"/>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400" b="1" i="0" u="none" strike="noStrike" kern="1200" cap="none" spc="0" normalizeH="0" baseline="0" noProof="0" dirty="0">
                <a:ln>
                  <a:noFill/>
                </a:ln>
                <a:solidFill>
                  <a:srgbClr val="4472C4"/>
                </a:solidFill>
                <a:effectLst/>
                <a:uLnTx/>
                <a:uFillTx/>
                <a:latin typeface="Arial" panose="020B0604020202020204" pitchFamily="34" charset="0"/>
                <a:ea typeface="+mj-ea"/>
                <a:cs typeface="Arial" panose="020B0604020202020204" pitchFamily="34" charset="0"/>
              </a:rPr>
              <a:t>Gender Action Plan: History and Evolution</a:t>
            </a: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GB" sz="4400" b="1" i="0" u="none" strike="noStrike" kern="1200" cap="none" spc="0" normalizeH="0" baseline="0" noProof="0" dirty="0">
              <a:ln>
                <a:noFill/>
              </a:ln>
              <a:solidFill>
                <a:srgbClr val="4472C4"/>
              </a:solidFill>
              <a:effectLst/>
              <a:uLnTx/>
              <a:uFillTx/>
              <a:latin typeface="Arial" panose="020B0604020202020204" pitchFamily="34" charset="0"/>
              <a:ea typeface="+mj-ea"/>
              <a:cs typeface="Arial" panose="020B0604020202020204" pitchFamily="34" charset="0"/>
            </a:endParaRPr>
          </a:p>
        </p:txBody>
      </p:sp>
      <p:sp>
        <p:nvSpPr>
          <p:cNvPr id="3" name="Content Placeholder 2">
            <a:extLst>
              <a:ext uri="{FF2B5EF4-FFF2-40B4-BE49-F238E27FC236}">
                <a16:creationId xmlns:a16="http://schemas.microsoft.com/office/drawing/2014/main" id="{8E26131D-0A57-02D8-E68E-2BF19E336565}"/>
              </a:ext>
            </a:extLst>
          </p:cNvPr>
          <p:cNvSpPr>
            <a:spLocks noGrp="1"/>
          </p:cNvSpPr>
          <p:nvPr>
            <p:ph idx="1"/>
          </p:nvPr>
        </p:nvSpPr>
        <p:spPr>
          <a:xfrm>
            <a:off x="838200" y="1803632"/>
            <a:ext cx="10515600" cy="4479721"/>
          </a:xfrm>
        </p:spPr>
        <p:txBody>
          <a:bodyPr>
            <a:normAutofit fontScale="25000" lnSpcReduction="20000"/>
          </a:bodyPr>
          <a:lstStyle/>
          <a:p>
            <a:pPr marL="228600" marR="0" lvl="1">
              <a:lnSpc>
                <a:spcPct val="110000"/>
              </a:lnSpc>
              <a:spcBef>
                <a:spcPts val="1000"/>
              </a:spcBef>
              <a:spcAft>
                <a:spcPts val="0"/>
              </a:spcAft>
              <a:tabLst>
                <a:tab pos="342900" algn="l"/>
              </a:tabLst>
            </a:pPr>
            <a:r>
              <a:rPr lang="en-US" sz="9600" dirty="0"/>
              <a:t>Revisions and priority activities for the WMO Gender Action Plan of the Nineteenth Financial Period were agreed in </a:t>
            </a:r>
            <a:r>
              <a:rPr lang="en-GB" sz="9600" u="none" strike="noStrike" dirty="0">
                <a:solidFill>
                  <a:srgbClr val="0000FF"/>
                </a:solidFill>
                <a:effectLst/>
                <a:ea typeface="Arial" panose="020B0604020202020204" pitchFamily="34" charset="0"/>
                <a:cs typeface="Arial" panose="020B0604020202020204" pitchFamily="34" charset="0"/>
                <a:hlinkClick r:id="rId3"/>
              </a:rPr>
              <a:t>Resolution 39 (Cg-19)</a:t>
            </a:r>
            <a:endParaRPr lang="en-GB" sz="9600" u="none" strike="noStrike" dirty="0">
              <a:solidFill>
                <a:srgbClr val="0000FF"/>
              </a:solidFill>
              <a:effectLst/>
              <a:ea typeface="Arial" panose="020B0604020202020204" pitchFamily="34" charset="0"/>
              <a:cs typeface="Arial" panose="020B0604020202020204" pitchFamily="34" charset="0"/>
            </a:endParaRPr>
          </a:p>
          <a:p>
            <a:pPr marL="228600" lvl="1">
              <a:lnSpc>
                <a:spcPct val="110000"/>
              </a:lnSpc>
              <a:spcBef>
                <a:spcPts val="1000"/>
              </a:spcBef>
              <a:tabLst>
                <a:tab pos="342900" algn="l"/>
              </a:tabLst>
            </a:pPr>
            <a:r>
              <a:rPr lang="en-GB" sz="9600" u="none" strike="noStrike" dirty="0">
                <a:solidFill>
                  <a:srgbClr val="0000FF"/>
                </a:solidFill>
                <a:effectLst/>
                <a:ea typeface="Arial" panose="020B0604020202020204" pitchFamily="34" charset="0"/>
                <a:cs typeface="Arial" panose="020B0604020202020204" pitchFamily="34" charset="0"/>
                <a:hlinkClick r:id="rId3"/>
              </a:rPr>
              <a:t>Resolution 39 (Cg-19)</a:t>
            </a:r>
            <a:r>
              <a:rPr lang="en-US" sz="9600" dirty="0"/>
              <a:t> requested the technical commissions:</a:t>
            </a:r>
          </a:p>
          <a:p>
            <a:pPr marL="1314450" lvl="2" indent="-857250">
              <a:lnSpc>
                <a:spcPct val="110000"/>
              </a:lnSpc>
              <a:spcBef>
                <a:spcPts val="1000"/>
              </a:spcBef>
              <a:buFont typeface="Wingdings" panose="05000000000000000000" pitchFamily="2" charset="2"/>
              <a:buChar char="Ø"/>
              <a:tabLst>
                <a:tab pos="342900" algn="l"/>
              </a:tabLst>
            </a:pPr>
            <a:r>
              <a:rPr lang="en-US" sz="8000" dirty="0"/>
              <a:t>Continue implementing the Gender Action Plan within their areas of responsibility;</a:t>
            </a:r>
          </a:p>
          <a:p>
            <a:pPr marL="1314450" lvl="2" indent="-857250">
              <a:lnSpc>
                <a:spcPct val="110000"/>
              </a:lnSpc>
              <a:spcBef>
                <a:spcPts val="1000"/>
              </a:spcBef>
              <a:buFont typeface="Wingdings" panose="05000000000000000000" pitchFamily="2" charset="2"/>
              <a:buChar char="Ø"/>
              <a:tabLst>
                <a:tab pos="342900" algn="l"/>
              </a:tabLst>
            </a:pPr>
            <a:r>
              <a:rPr lang="en-US" sz="8000" dirty="0"/>
              <a:t>Keep strong efforts on building and nurturing networks of women scientists and technical experts as well as invest in their capacity;</a:t>
            </a:r>
          </a:p>
          <a:p>
            <a:pPr marL="1314450" lvl="2" indent="-857250">
              <a:lnSpc>
                <a:spcPct val="110000"/>
              </a:lnSpc>
              <a:spcBef>
                <a:spcPts val="1000"/>
              </a:spcBef>
              <a:buFont typeface="Wingdings" panose="05000000000000000000" pitchFamily="2" charset="2"/>
              <a:buChar char="Ø"/>
              <a:tabLst>
                <a:tab pos="342900" algn="l"/>
              </a:tabLst>
            </a:pPr>
            <a:r>
              <a:rPr lang="en-US" sz="8000" dirty="0"/>
              <a:t>To share the results of these efforts with members through presentations or case studies;</a:t>
            </a:r>
          </a:p>
          <a:p>
            <a:pPr marL="1314450" lvl="2" indent="-857250">
              <a:lnSpc>
                <a:spcPct val="110000"/>
              </a:lnSpc>
              <a:spcBef>
                <a:spcPts val="1000"/>
              </a:spcBef>
              <a:buFont typeface="Wingdings" panose="05000000000000000000" pitchFamily="2" charset="2"/>
              <a:buChar char="Ø"/>
              <a:tabLst>
                <a:tab pos="342900" algn="l"/>
              </a:tabLst>
            </a:pPr>
            <a:r>
              <a:rPr lang="en-US" sz="8000" dirty="0"/>
              <a:t>Ensure regional and gender balance and inclusiveness in all structures and work plans as provided in their terms of reference; and</a:t>
            </a:r>
          </a:p>
          <a:p>
            <a:pPr marL="1314450" lvl="2" indent="-857250">
              <a:lnSpc>
                <a:spcPct val="110000"/>
              </a:lnSpc>
              <a:spcBef>
                <a:spcPts val="1000"/>
              </a:spcBef>
              <a:buFont typeface="Wingdings" panose="05000000000000000000" pitchFamily="2" charset="2"/>
              <a:buChar char="Ø"/>
              <a:tabLst>
                <a:tab pos="342900" algn="l"/>
              </a:tabLst>
            </a:pPr>
            <a:r>
              <a:rPr lang="en-US" sz="8000" dirty="0"/>
              <a:t>Report to the Executive Council and Congress on progress.</a:t>
            </a:r>
          </a:p>
          <a:p>
            <a:pPr marL="228600" marR="0" lvl="1">
              <a:lnSpc>
                <a:spcPct val="110000"/>
              </a:lnSpc>
              <a:spcBef>
                <a:spcPts val="1000"/>
              </a:spcBef>
              <a:spcAft>
                <a:spcPts val="0"/>
              </a:spcAft>
              <a:tabLst>
                <a:tab pos="342900" algn="l"/>
              </a:tabLst>
            </a:pPr>
            <a:endParaRPr lang="en-US" sz="7200" dirty="0"/>
          </a:p>
          <a:p>
            <a:pPr marL="228600" marR="0" lvl="1">
              <a:lnSpc>
                <a:spcPct val="110000"/>
              </a:lnSpc>
              <a:spcBef>
                <a:spcPts val="1000"/>
              </a:spcBef>
              <a:spcAft>
                <a:spcPts val="0"/>
              </a:spcAft>
              <a:tabLst>
                <a:tab pos="342900" algn="l"/>
              </a:tabLst>
            </a:pPr>
            <a:endParaRPr lang="en-GB" sz="7200" dirty="0"/>
          </a:p>
          <a:p>
            <a:pPr>
              <a:lnSpc>
                <a:spcPct val="110000"/>
              </a:lnSpc>
            </a:pPr>
            <a:endParaRPr lang="en-GB" sz="5100" b="1" dirty="0"/>
          </a:p>
        </p:txBody>
      </p:sp>
    </p:spTree>
    <p:extLst>
      <p:ext uri="{BB962C8B-B14F-4D97-AF65-F5344CB8AC3E}">
        <p14:creationId xmlns:p14="http://schemas.microsoft.com/office/powerpoint/2010/main" val="38661011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9C4BF31B-0149-3F01-F223-27B03CFAE668}"/>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7DB39EA8-61A6-E0B7-8563-40C5DC089604}"/>
              </a:ext>
            </a:extLst>
          </p:cNvPr>
          <p:cNvSpPr txBox="1">
            <a:spLocks/>
          </p:cNvSpPr>
          <p:nvPr/>
        </p:nvSpPr>
        <p:spPr>
          <a:xfrm>
            <a:off x="838200" y="365126"/>
            <a:ext cx="10515600" cy="788534"/>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400" b="1" i="0" u="none" strike="noStrike" kern="1200" cap="none" spc="0" normalizeH="0" baseline="0" noProof="0" dirty="0">
                <a:ln>
                  <a:noFill/>
                </a:ln>
                <a:solidFill>
                  <a:srgbClr val="4472C4"/>
                </a:solidFill>
                <a:effectLst/>
                <a:uLnTx/>
                <a:uFillTx/>
                <a:latin typeface="Arial" panose="020B0604020202020204" pitchFamily="34" charset="0"/>
                <a:ea typeface="+mj-ea"/>
                <a:cs typeface="Arial" panose="020B0604020202020204" pitchFamily="34" charset="0"/>
              </a:rPr>
              <a:t>SERCOM Gender Action Plan update</a:t>
            </a: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GB" sz="4400" b="1" i="0" u="none" strike="noStrike" kern="1200" cap="none" spc="0" normalizeH="0" baseline="0" noProof="0" dirty="0">
              <a:ln>
                <a:noFill/>
              </a:ln>
              <a:solidFill>
                <a:srgbClr val="4472C4"/>
              </a:solidFill>
              <a:effectLst/>
              <a:uLnTx/>
              <a:uFillTx/>
              <a:latin typeface="Arial" panose="020B0604020202020204" pitchFamily="34" charset="0"/>
              <a:ea typeface="+mj-ea"/>
              <a:cs typeface="Arial" panose="020B0604020202020204" pitchFamily="34" charset="0"/>
            </a:endParaRPr>
          </a:p>
        </p:txBody>
      </p:sp>
      <p:sp>
        <p:nvSpPr>
          <p:cNvPr id="3" name="Content Placeholder 2">
            <a:extLst>
              <a:ext uri="{FF2B5EF4-FFF2-40B4-BE49-F238E27FC236}">
                <a16:creationId xmlns:a16="http://schemas.microsoft.com/office/drawing/2014/main" id="{8E26131D-0A57-02D8-E68E-2BF19E336565}"/>
              </a:ext>
            </a:extLst>
          </p:cNvPr>
          <p:cNvSpPr>
            <a:spLocks noGrp="1"/>
          </p:cNvSpPr>
          <p:nvPr>
            <p:ph idx="1"/>
          </p:nvPr>
        </p:nvSpPr>
        <p:spPr>
          <a:xfrm>
            <a:off x="838200" y="1149290"/>
            <a:ext cx="10515600" cy="4479721"/>
          </a:xfrm>
        </p:spPr>
        <p:txBody>
          <a:bodyPr>
            <a:normAutofit fontScale="25000" lnSpcReduction="20000"/>
          </a:bodyPr>
          <a:lstStyle/>
          <a:p>
            <a:pPr marL="228600" marR="0" lvl="1">
              <a:lnSpc>
                <a:spcPct val="110000"/>
              </a:lnSpc>
              <a:spcBef>
                <a:spcPts val="1000"/>
              </a:spcBef>
              <a:spcAft>
                <a:spcPts val="0"/>
              </a:spcAft>
              <a:tabLst>
                <a:tab pos="342900" algn="l"/>
              </a:tabLst>
            </a:pPr>
            <a:r>
              <a:rPr lang="en-US" sz="9600" dirty="0"/>
              <a:t>Following </a:t>
            </a:r>
            <a:r>
              <a:rPr lang="en-GB" sz="9600" u="none" strike="noStrike" dirty="0">
                <a:solidFill>
                  <a:srgbClr val="0000FF"/>
                </a:solidFill>
                <a:effectLst/>
                <a:ea typeface="Arial" panose="020B0604020202020204" pitchFamily="34" charset="0"/>
                <a:cs typeface="Arial" panose="020B0604020202020204" pitchFamily="34" charset="0"/>
                <a:hlinkClick r:id="rId3"/>
              </a:rPr>
              <a:t>Resolution 39 (Cg-19)</a:t>
            </a:r>
            <a:r>
              <a:rPr lang="en-US" sz="9600" dirty="0"/>
              <a:t> request to the technical commissions</a:t>
            </a:r>
            <a:r>
              <a:rPr lang="en-GB" sz="9600" dirty="0">
                <a:solidFill>
                  <a:srgbClr val="0000FF"/>
                </a:solidFill>
                <a:cs typeface="Arial" panose="020B0604020202020204" pitchFamily="34" charset="0"/>
              </a:rPr>
              <a:t> </a:t>
            </a:r>
            <a:r>
              <a:rPr lang="en-US" sz="9600" dirty="0"/>
              <a:t>the activities attributed to Constituent Bodies in the WMO Gender Action Plan were  copied into the SERCOM Gender Action Plan to foster consistency and facilitate SERCOM reporting to EC and Congress. </a:t>
            </a:r>
          </a:p>
          <a:p>
            <a:pPr marL="228600" marR="0" lvl="1">
              <a:lnSpc>
                <a:spcPct val="110000"/>
              </a:lnSpc>
              <a:spcBef>
                <a:spcPts val="1000"/>
              </a:spcBef>
              <a:spcAft>
                <a:spcPts val="0"/>
              </a:spcAft>
              <a:tabLst>
                <a:tab pos="342900" algn="l"/>
              </a:tabLst>
            </a:pPr>
            <a:r>
              <a:rPr lang="en-US" sz="9600" dirty="0"/>
              <a:t>Agreed priority activities from Cg-19 are in </a:t>
            </a:r>
            <a:r>
              <a:rPr lang="en-US" sz="9600" dirty="0">
                <a:solidFill>
                  <a:srgbClr val="FF0000"/>
                </a:solidFill>
              </a:rPr>
              <a:t>red</a:t>
            </a:r>
            <a:r>
              <a:rPr lang="en-US" sz="9600" dirty="0"/>
              <a:t>. Additional activities designated for the WMO Secretariat and WMO Members were added to the list of SERCOM activities to enhance alignment with Congress requests, these activities are noted in </a:t>
            </a:r>
            <a:r>
              <a:rPr lang="en-US" sz="9600" dirty="0">
                <a:solidFill>
                  <a:schemeClr val="accent6"/>
                </a:solidFill>
              </a:rPr>
              <a:t>green</a:t>
            </a:r>
            <a:r>
              <a:rPr lang="en-US" sz="9600" dirty="0"/>
              <a:t>. Edits to clarify the agreed activities from the Cg-19 WMO Gender Action Plan in relation to SERCOM are indicated in </a:t>
            </a:r>
            <a:r>
              <a:rPr lang="en-US" sz="9600" dirty="0">
                <a:solidFill>
                  <a:srgbClr val="7030A0"/>
                </a:solidFill>
              </a:rPr>
              <a:t>purple</a:t>
            </a:r>
            <a:r>
              <a:rPr lang="en-US" sz="9600" dirty="0"/>
              <a:t>.</a:t>
            </a:r>
          </a:p>
          <a:p>
            <a:pPr marL="228600" marR="0" lvl="1">
              <a:lnSpc>
                <a:spcPct val="110000"/>
              </a:lnSpc>
              <a:spcBef>
                <a:spcPts val="1000"/>
              </a:spcBef>
              <a:spcAft>
                <a:spcPts val="0"/>
              </a:spcAft>
              <a:tabLst>
                <a:tab pos="342900" algn="l"/>
              </a:tabLst>
            </a:pPr>
            <a:r>
              <a:rPr lang="en-US" sz="9600" dirty="0"/>
              <a:t>The draft SERCOM Gender Action Plan 2024-2027 was presented and discussed at the second face-to-face SERCOM Management Group meeting held in Honolulu, Hawaii 30 October to 2 November 2023; accepted without comments.</a:t>
            </a:r>
          </a:p>
          <a:p>
            <a:pPr marL="0" marR="0" lvl="1" indent="0">
              <a:lnSpc>
                <a:spcPct val="110000"/>
              </a:lnSpc>
              <a:spcBef>
                <a:spcPts val="1000"/>
              </a:spcBef>
              <a:spcAft>
                <a:spcPts val="0"/>
              </a:spcAft>
              <a:buNone/>
              <a:tabLst>
                <a:tab pos="342900" algn="l"/>
              </a:tabLst>
            </a:pPr>
            <a:r>
              <a:rPr lang="en-US" sz="9600" dirty="0"/>
              <a:t> </a:t>
            </a:r>
            <a:endParaRPr lang="en-GB" sz="9600" dirty="0"/>
          </a:p>
          <a:p>
            <a:pPr marL="228600" marR="0" lvl="1">
              <a:lnSpc>
                <a:spcPct val="110000"/>
              </a:lnSpc>
              <a:spcBef>
                <a:spcPts val="1000"/>
              </a:spcBef>
              <a:spcAft>
                <a:spcPts val="0"/>
              </a:spcAft>
              <a:tabLst>
                <a:tab pos="342900" algn="l"/>
              </a:tabLst>
            </a:pPr>
            <a:endParaRPr lang="en-US" sz="7200" dirty="0"/>
          </a:p>
          <a:p>
            <a:pPr marL="228600" marR="0" lvl="1">
              <a:lnSpc>
                <a:spcPct val="110000"/>
              </a:lnSpc>
              <a:spcBef>
                <a:spcPts val="1000"/>
              </a:spcBef>
              <a:spcAft>
                <a:spcPts val="0"/>
              </a:spcAft>
              <a:tabLst>
                <a:tab pos="342900" algn="l"/>
              </a:tabLst>
            </a:pPr>
            <a:endParaRPr lang="en-GB" sz="7200" dirty="0"/>
          </a:p>
          <a:p>
            <a:pPr>
              <a:lnSpc>
                <a:spcPct val="110000"/>
              </a:lnSpc>
            </a:pPr>
            <a:endParaRPr lang="en-GB" sz="5100" b="1" dirty="0"/>
          </a:p>
        </p:txBody>
      </p:sp>
    </p:spTree>
    <p:extLst>
      <p:ext uri="{BB962C8B-B14F-4D97-AF65-F5344CB8AC3E}">
        <p14:creationId xmlns:p14="http://schemas.microsoft.com/office/powerpoint/2010/main" val="10846822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9C4BF31B-0149-3F01-F223-27B03CFAE668}"/>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7DB39EA8-61A6-E0B7-8563-40C5DC089604}"/>
              </a:ext>
            </a:extLst>
          </p:cNvPr>
          <p:cNvSpPr txBox="1">
            <a:spLocks/>
          </p:cNvSpPr>
          <p:nvPr/>
        </p:nvSpPr>
        <p:spPr>
          <a:xfrm>
            <a:off x="838200" y="365126"/>
            <a:ext cx="10515600" cy="788534"/>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4400" b="1" i="0" u="none" strike="noStrike" kern="1200" cap="none" spc="0" normalizeH="0" baseline="0" noProof="0" dirty="0">
                <a:ln>
                  <a:noFill/>
                </a:ln>
                <a:solidFill>
                  <a:srgbClr val="4472C4"/>
                </a:solidFill>
                <a:effectLst/>
                <a:uLnTx/>
                <a:uFillTx/>
                <a:latin typeface="Arial" panose="020B0604020202020204" pitchFamily="34" charset="0"/>
                <a:ea typeface="+mj-ea"/>
                <a:cs typeface="Arial" panose="020B0604020202020204" pitchFamily="34" charset="0"/>
              </a:rPr>
              <a:t>Expected Action</a:t>
            </a:r>
          </a:p>
        </p:txBody>
      </p:sp>
      <p:sp>
        <p:nvSpPr>
          <p:cNvPr id="3" name="Content Placeholder 2">
            <a:extLst>
              <a:ext uri="{FF2B5EF4-FFF2-40B4-BE49-F238E27FC236}">
                <a16:creationId xmlns:a16="http://schemas.microsoft.com/office/drawing/2014/main" id="{8E26131D-0A57-02D8-E68E-2BF19E336565}"/>
              </a:ext>
            </a:extLst>
          </p:cNvPr>
          <p:cNvSpPr>
            <a:spLocks noGrp="1"/>
          </p:cNvSpPr>
          <p:nvPr>
            <p:ph idx="1"/>
          </p:nvPr>
        </p:nvSpPr>
        <p:spPr>
          <a:xfrm>
            <a:off x="838200" y="1153660"/>
            <a:ext cx="10515600" cy="4961914"/>
          </a:xfrm>
        </p:spPr>
        <p:txBody>
          <a:bodyPr>
            <a:normAutofit fontScale="55000" lnSpcReduction="20000"/>
          </a:bodyPr>
          <a:lstStyle/>
          <a:p>
            <a:pPr marL="0" indent="0">
              <a:lnSpc>
                <a:spcPct val="110000"/>
              </a:lnSpc>
              <a:buFont typeface="Arial" panose="020B0604020202020204" pitchFamily="34" charset="0"/>
              <a:buNone/>
            </a:pPr>
            <a:r>
              <a:rPr lang="en-GB" sz="5100" b="1" dirty="0">
                <a:solidFill>
                  <a:schemeClr val="accent1"/>
                </a:solidFill>
              </a:rPr>
              <a:t>Draft Decision 8/1 (SERCOM-3)</a:t>
            </a:r>
          </a:p>
          <a:p>
            <a:pPr>
              <a:lnSpc>
                <a:spcPct val="110000"/>
              </a:lnSpc>
            </a:pPr>
            <a:r>
              <a:rPr lang="en-GB" sz="5100" b="1" dirty="0"/>
              <a:t>SERCOM is invited to endorse </a:t>
            </a:r>
            <a:r>
              <a:rPr lang="en-US" sz="5100" b="1" dirty="0"/>
              <a:t>SERCOM Gender Action Plan for the Nineteenth Financial Period noting the following priority activities:</a:t>
            </a:r>
          </a:p>
          <a:p>
            <a:pPr marL="742950" lvl="1" indent="-285750">
              <a:lnSpc>
                <a:spcPct val="150000"/>
              </a:lnSpc>
            </a:pPr>
            <a:r>
              <a:rPr lang="en-US" sz="2800" dirty="0">
                <a:solidFill>
                  <a:prstClr val="black"/>
                </a:solidFill>
                <a:latin typeface="Verdana" panose="020B0604030504040204" pitchFamily="34" charset="0"/>
                <a:cs typeface="Segoe UI" panose="020B0502040204020203" pitchFamily="34" charset="0"/>
              </a:rPr>
              <a:t>1.1.1 (b) Encourage Members to: (</a:t>
            </a:r>
            <a:r>
              <a:rPr lang="en-US" sz="2800" dirty="0" err="1">
                <a:solidFill>
                  <a:prstClr val="black"/>
                </a:solidFill>
                <a:latin typeface="Verdana" panose="020B0604030504040204" pitchFamily="34" charset="0"/>
                <a:cs typeface="Segoe UI" panose="020B0502040204020203" pitchFamily="34" charset="0"/>
              </a:rPr>
              <a:t>i</a:t>
            </a:r>
            <a:r>
              <a:rPr lang="en-US" sz="2800" dirty="0">
                <a:solidFill>
                  <a:prstClr val="black"/>
                </a:solidFill>
                <a:latin typeface="Verdana" panose="020B0604030504040204" pitchFamily="34" charset="0"/>
                <a:cs typeface="Segoe UI" panose="020B0502040204020203" pitchFamily="34" charset="0"/>
              </a:rPr>
              <a:t>) nominate women experts from National Meteorological and Hydrological Services (NMHSs) or other national institutions to WMO governance bodies and their working structures and (ii) increase the representation of women in delegations to sessions</a:t>
            </a:r>
          </a:p>
          <a:p>
            <a:pPr marL="742950" lvl="1" indent="-285750">
              <a:lnSpc>
                <a:spcPct val="150000"/>
              </a:lnSpc>
            </a:pPr>
            <a:r>
              <a:rPr lang="en-US" sz="2800" dirty="0">
                <a:solidFill>
                  <a:prstClr val="black"/>
                </a:solidFill>
                <a:latin typeface="Verdana" panose="020B0604030504040204" pitchFamily="34" charset="0"/>
                <a:cs typeface="Segoe UI" panose="020B0502040204020203" pitchFamily="34" charset="0"/>
              </a:rPr>
              <a:t>1.3.5(b) Encourage interaction among the Constituent Bodies’ gender equality focal points, including joint activities, sharing good practice and consolidating learning</a:t>
            </a:r>
          </a:p>
          <a:p>
            <a:pPr marL="742950" lvl="1" indent="-285750">
              <a:lnSpc>
                <a:spcPct val="150000"/>
              </a:lnSpc>
            </a:pPr>
            <a:r>
              <a:rPr lang="en-US" sz="2800" dirty="0">
                <a:solidFill>
                  <a:prstClr val="black"/>
                </a:solidFill>
                <a:latin typeface="Verdana" panose="020B0604030504040204" pitchFamily="34" charset="0"/>
                <a:cs typeface="Segoe UI" panose="020B0502040204020203" pitchFamily="34" charset="0"/>
              </a:rPr>
              <a:t>3.2.6(a) Develop a women’s network and include a subgroup of male allies to learn about and champion improved gender equality</a:t>
            </a:r>
          </a:p>
          <a:p>
            <a:pPr marL="742950" lvl="1" indent="-285750">
              <a:lnSpc>
                <a:spcPct val="150000"/>
              </a:lnSpc>
            </a:pPr>
            <a:r>
              <a:rPr lang="en-US" sz="2800" dirty="0">
                <a:solidFill>
                  <a:prstClr val="black"/>
                </a:solidFill>
                <a:latin typeface="Verdana" panose="020B0604030504040204" pitchFamily="34" charset="0"/>
                <a:cs typeface="Segoe UI" panose="020B0502040204020203" pitchFamily="34" charset="0"/>
              </a:rPr>
              <a:t>5.3.3(b) Collect and share case studies and good practices in gender mainstreaming</a:t>
            </a:r>
            <a:endParaRPr lang="en-US" b="1" dirty="0"/>
          </a:p>
        </p:txBody>
      </p:sp>
    </p:spTree>
    <p:extLst>
      <p:ext uri="{BB962C8B-B14F-4D97-AF65-F5344CB8AC3E}">
        <p14:creationId xmlns:p14="http://schemas.microsoft.com/office/powerpoint/2010/main" val="25888760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EA28B-339C-72E2-024A-193EBA3D8111}"/>
              </a:ext>
            </a:extLst>
          </p:cNvPr>
          <p:cNvSpPr>
            <a:spLocks noGrp="1"/>
          </p:cNvSpPr>
          <p:nvPr>
            <p:ph type="title"/>
          </p:nvPr>
        </p:nvSpPr>
        <p:spPr>
          <a:xfrm>
            <a:off x="838200" y="2766218"/>
            <a:ext cx="10515600" cy="1325563"/>
          </a:xfrm>
        </p:spPr>
        <p:txBody>
          <a:bodyPr>
            <a:normAutofit/>
          </a:bodyPr>
          <a:lstStyle/>
          <a:p>
            <a:pPr algn="ctr"/>
            <a:r>
              <a:rPr lang="en-GB" sz="6000" dirty="0">
                <a:solidFill>
                  <a:schemeClr val="bg1"/>
                </a:solidFill>
                <a:latin typeface="Arial" panose="020B0604020202020204" pitchFamily="34" charset="0"/>
                <a:ea typeface="Verdana" panose="020B0604030504040204" pitchFamily="34" charset="0"/>
                <a:cs typeface="Arial" panose="020B0604020202020204" pitchFamily="34" charset="0"/>
              </a:rPr>
              <a:t>Thank you</a:t>
            </a:r>
            <a:endParaRPr lang="en-FR" sz="6000" dirty="0">
              <a:solidFill>
                <a:schemeClr val="bg1"/>
              </a:solidFill>
              <a:latin typeface="Arial" panose="020B0604020202020204" pitchFamily="34" charset="0"/>
              <a:ea typeface="Verdana" panose="020B0604030504040204" pitchFamily="34" charset="0"/>
              <a:cs typeface="Arial" panose="020B0604020202020204" pitchFamily="34" charset="0"/>
            </a:endParaRPr>
          </a:p>
        </p:txBody>
      </p:sp>
      <p:sp>
        <p:nvSpPr>
          <p:cNvPr id="4" name="CuadroTexto 3">
            <a:extLst>
              <a:ext uri="{FF2B5EF4-FFF2-40B4-BE49-F238E27FC236}">
                <a16:creationId xmlns:a16="http://schemas.microsoft.com/office/drawing/2014/main" id="{DA72FBD4-668B-EB1A-B593-B2BE34336172}"/>
              </a:ext>
            </a:extLst>
          </p:cNvPr>
          <p:cNvSpPr txBox="1"/>
          <p:nvPr/>
        </p:nvSpPr>
        <p:spPr>
          <a:xfrm>
            <a:off x="3824879" y="5950894"/>
            <a:ext cx="4542242" cy="523926"/>
          </a:xfrm>
          <a:prstGeom prst="rect">
            <a:avLst/>
          </a:prstGeom>
          <a:noFill/>
        </p:spPr>
        <p:txBody>
          <a:bodyPr wrap="square" rtlCol="0">
            <a:spAutoFit/>
          </a:bodyPr>
          <a:lstStyle/>
          <a:p>
            <a:pPr marR="0" algn="ctr" rtl="0">
              <a:lnSpc>
                <a:spcPct val="150000"/>
              </a:lnSpc>
            </a:pPr>
            <a:r>
              <a:rPr lang="en-US" sz="3200" b="0" i="0" u="none" strike="noStrike" baseline="30000" dirty="0">
                <a:solidFill>
                  <a:schemeClr val="bg1"/>
                </a:solidFill>
                <a:latin typeface="Arial" panose="020B0604020202020204" pitchFamily="34" charset="0"/>
                <a:ea typeface="Verdana" panose="020B0604030504040204" pitchFamily="34" charset="0"/>
                <a:cs typeface="Arial" panose="020B0604020202020204" pitchFamily="34" charset="0"/>
              </a:rPr>
              <a:t>wmo.int</a:t>
            </a:r>
          </a:p>
        </p:txBody>
      </p:sp>
    </p:spTree>
    <p:extLst>
      <p:ext uri="{BB962C8B-B14F-4D97-AF65-F5344CB8AC3E}">
        <p14:creationId xmlns:p14="http://schemas.microsoft.com/office/powerpoint/2010/main" val="26008641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C2B6456A8ECA5478896490611FCD5A0" ma:contentTypeVersion="" ma:contentTypeDescription="Create a new document." ma:contentTypeScope="" ma:versionID="39e2410040cc3e3ff87c08ed4a408319">
  <xsd:schema xmlns:xsd="http://www.w3.org/2001/XMLSchema" xmlns:xs="http://www.w3.org/2001/XMLSchema" xmlns:p="http://schemas.microsoft.com/office/2006/metadata/properties" xmlns:ns2="c5a2086f-1306-468c-afe6-705dad0a8429" targetNamespace="http://schemas.microsoft.com/office/2006/metadata/properties" ma:root="true" ma:fieldsID="356c0ab3d7a6df5767ae752bcc1371e4" ns2:_="">
    <xsd:import namespace="c5a2086f-1306-468c-afe6-705dad0a8429"/>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5a2086f-1306-468c-afe6-705dad0a842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250D83D-9D6D-412A-9025-9BC5963BB5F0}">
  <ds:schemaRefs>
    <ds:schemaRef ds:uri="http://schemas.microsoft.com/sharepoint/v3/contenttype/forms"/>
  </ds:schemaRefs>
</ds:datastoreItem>
</file>

<file path=customXml/itemProps2.xml><?xml version="1.0" encoding="utf-8"?>
<ds:datastoreItem xmlns:ds="http://schemas.openxmlformats.org/officeDocument/2006/customXml" ds:itemID="{E9F4C66D-F0C6-4E2B-B4FE-F86A2B749B1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5a2086f-1306-468c-afe6-705dad0a842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2A1063D-F12A-43A5-A01F-F85CA48C5790}">
  <ds:schemaRefs>
    <ds:schemaRef ds:uri="http://purl.org/dc/terms/"/>
    <ds:schemaRef ds:uri="http://schemas.openxmlformats.org/package/2006/metadata/core-properties"/>
    <ds:schemaRef ds:uri="c5a2086f-1306-468c-afe6-705dad0a8429"/>
    <ds:schemaRef ds:uri="http://schemas.microsoft.com/office/2006/documentManagement/types"/>
    <ds:schemaRef ds:uri="http://purl.org/dc/elements/1.1/"/>
    <ds:schemaRef ds:uri="http://purl.org/dc/dcmitype/"/>
    <ds:schemaRef ds:uri="http://schemas.microsoft.com/office/infopath/2007/PartnerControl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4975</TotalTime>
  <Words>673</Words>
  <Application>Microsoft Office PowerPoint</Application>
  <PresentationFormat>Widescreen</PresentationFormat>
  <Paragraphs>41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Verdana</vt:lpstr>
      <vt:lpstr>Wingdings</vt:lpstr>
      <vt:lpstr>Office Theme</vt:lpstr>
      <vt:lpstr>PowerPoint Presentation</vt:lpstr>
      <vt:lpstr>PowerPoint Presentation</vt:lpstr>
      <vt:lpstr>PowerPoint Presentation</vt:lpstr>
      <vt:lpstr>PowerPoint Presentation</vt:lpstr>
      <vt:lpstr>PowerPoint Presentation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Klara Josipovic</dc:creator>
  <cp:lastModifiedBy>Erica Allis</cp:lastModifiedBy>
  <cp:revision>17</cp:revision>
  <dcterms:created xsi:type="dcterms:W3CDTF">2024-01-11T14:19:20Z</dcterms:created>
  <dcterms:modified xsi:type="dcterms:W3CDTF">2024-03-08T07:07:13Z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0x0101000C2B6456A8ECA5478896490611FCD5A0</vt:lpwstr>
  </property>
</Properties>
</file>