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6" r:id="rId3"/>
    <p:sldId id="261" r:id="rId4"/>
    <p:sldId id="257" r:id="rId5"/>
    <p:sldId id="285" r:id="rId6"/>
    <p:sldId id="287" r:id="rId7"/>
    <p:sldId id="259" r:id="rId8"/>
    <p:sldId id="260" r:id="rId9"/>
  </p:sldIdLst>
  <p:sldSz cx="18288000" cy="10287000"/>
  <p:notesSz cx="6858000" cy="9144000"/>
  <p:embeddedFontLst>
    <p:embeddedFont>
      <p:font typeface="Arial Bold" panose="020B070402020202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88859-CEB2-4387-B02B-F5CFF33365AC}" v="22" dt="2024-02-29T13:46:29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como Teruggi" userId="2207d7f2-2d80-413e-ae21-067bc5385040" providerId="ADAL" clId="{D7388859-CEB2-4387-B02B-F5CFF33365AC}"/>
    <pc:docChg chg="undo custSel addSld delSld modSld sldOrd">
      <pc:chgData name="Giacomo Teruggi" userId="2207d7f2-2d80-413e-ae21-067bc5385040" providerId="ADAL" clId="{D7388859-CEB2-4387-B02B-F5CFF33365AC}" dt="2024-02-29T15:41:39.440" v="880" actId="20577"/>
      <pc:docMkLst>
        <pc:docMk/>
      </pc:docMkLst>
      <pc:sldChg chg="modSp mod">
        <pc:chgData name="Giacomo Teruggi" userId="2207d7f2-2d80-413e-ae21-067bc5385040" providerId="ADAL" clId="{D7388859-CEB2-4387-B02B-F5CFF33365AC}" dt="2024-02-29T15:41:39.440" v="880" actId="20577"/>
        <pc:sldMkLst>
          <pc:docMk/>
          <pc:sldMk cId="0" sldId="256"/>
        </pc:sldMkLst>
        <pc:spChg chg="mod">
          <ac:chgData name="Giacomo Teruggi" userId="2207d7f2-2d80-413e-ae21-067bc5385040" providerId="ADAL" clId="{D7388859-CEB2-4387-B02B-F5CFF33365AC}" dt="2024-02-29T15:41:39.440" v="880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Giacomo Teruggi" userId="2207d7f2-2d80-413e-ae21-067bc5385040" providerId="ADAL" clId="{D7388859-CEB2-4387-B02B-F5CFF33365AC}" dt="2024-02-29T10:07:26.508" v="20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Giacomo Teruggi" userId="2207d7f2-2d80-413e-ae21-067bc5385040" providerId="ADAL" clId="{D7388859-CEB2-4387-B02B-F5CFF33365AC}" dt="2024-02-29T10:14:08.618" v="346" actId="20577"/>
        <pc:sldMkLst>
          <pc:docMk/>
          <pc:sldMk cId="0" sldId="257"/>
        </pc:sldMkLst>
        <pc:spChg chg="mod">
          <ac:chgData name="Giacomo Teruggi" userId="2207d7f2-2d80-413e-ae21-067bc5385040" providerId="ADAL" clId="{D7388859-CEB2-4387-B02B-F5CFF33365AC}" dt="2024-02-29T10:07:35.967" v="23" actId="20577"/>
          <ac:spMkLst>
            <pc:docMk/>
            <pc:sldMk cId="0" sldId="257"/>
            <ac:spMk id="4" creationId="{00000000-0000-0000-0000-000000000000}"/>
          </ac:spMkLst>
        </pc:spChg>
        <pc:graphicFrameChg chg="mod modGraphic">
          <ac:chgData name="Giacomo Teruggi" userId="2207d7f2-2d80-413e-ae21-067bc5385040" providerId="ADAL" clId="{D7388859-CEB2-4387-B02B-F5CFF33365AC}" dt="2024-02-29T10:14:08.618" v="346" actId="20577"/>
          <ac:graphicFrameMkLst>
            <pc:docMk/>
            <pc:sldMk cId="0" sldId="257"/>
            <ac:graphicFrameMk id="3" creationId="{00000000-0000-0000-0000-000000000000}"/>
          </ac:graphicFrameMkLst>
        </pc:graphicFrameChg>
      </pc:sldChg>
      <pc:sldChg chg="delSp modSp del mod">
        <pc:chgData name="Giacomo Teruggi" userId="2207d7f2-2d80-413e-ae21-067bc5385040" providerId="ADAL" clId="{D7388859-CEB2-4387-B02B-F5CFF33365AC}" dt="2024-02-29T10:18:35.501" v="539" actId="47"/>
        <pc:sldMkLst>
          <pc:docMk/>
          <pc:sldMk cId="0" sldId="258"/>
        </pc:sldMkLst>
        <pc:spChg chg="del">
          <ac:chgData name="Giacomo Teruggi" userId="2207d7f2-2d80-413e-ae21-067bc5385040" providerId="ADAL" clId="{D7388859-CEB2-4387-B02B-F5CFF33365AC}" dt="2024-02-29T10:18:32.612" v="538" actId="478"/>
          <ac:spMkLst>
            <pc:docMk/>
            <pc:sldMk cId="0" sldId="258"/>
            <ac:spMk id="2" creationId="{00000000-0000-0000-0000-000000000000}"/>
          </ac:spMkLst>
        </pc:spChg>
        <pc:spChg chg="del mod">
          <ac:chgData name="Giacomo Teruggi" userId="2207d7f2-2d80-413e-ae21-067bc5385040" providerId="ADAL" clId="{D7388859-CEB2-4387-B02B-F5CFF33365AC}" dt="2024-02-29T10:18:19.834" v="535" actId="21"/>
          <ac:spMkLst>
            <pc:docMk/>
            <pc:sldMk cId="0" sldId="258"/>
            <ac:spMk id="3" creationId="{00000000-0000-0000-0000-000000000000}"/>
          </ac:spMkLst>
        </pc:spChg>
        <pc:graphicFrameChg chg="del mod modGraphic">
          <ac:chgData name="Giacomo Teruggi" userId="2207d7f2-2d80-413e-ae21-067bc5385040" providerId="ADAL" clId="{D7388859-CEB2-4387-B02B-F5CFF33365AC}" dt="2024-02-29T10:18:19.834" v="535" actId="21"/>
          <ac:graphicFrameMkLst>
            <pc:docMk/>
            <pc:sldMk cId="0" sldId="258"/>
            <ac:graphicFrameMk id="4" creationId="{00000000-0000-0000-0000-000000000000}"/>
          </ac:graphicFrameMkLst>
        </pc:graphicFrameChg>
      </pc:sldChg>
      <pc:sldChg chg="modSp mod">
        <pc:chgData name="Giacomo Teruggi" userId="2207d7f2-2d80-413e-ae21-067bc5385040" providerId="ADAL" clId="{D7388859-CEB2-4387-B02B-F5CFF33365AC}" dt="2024-02-29T13:45:06.786" v="877" actId="403"/>
        <pc:sldMkLst>
          <pc:docMk/>
          <pc:sldMk cId="0" sldId="259"/>
        </pc:sldMkLst>
        <pc:graphicFrameChg chg="mod modGraphic">
          <ac:chgData name="Giacomo Teruggi" userId="2207d7f2-2d80-413e-ae21-067bc5385040" providerId="ADAL" clId="{D7388859-CEB2-4387-B02B-F5CFF33365AC}" dt="2024-02-29T13:45:06.786" v="877" actId="403"/>
          <ac:graphicFrameMkLst>
            <pc:docMk/>
            <pc:sldMk cId="0" sldId="259"/>
            <ac:graphicFrameMk id="4" creationId="{00000000-0000-0000-0000-000000000000}"/>
          </ac:graphicFrameMkLst>
        </pc:graphicFrameChg>
      </pc:sldChg>
      <pc:sldChg chg="ord">
        <pc:chgData name="Giacomo Teruggi" userId="2207d7f2-2d80-413e-ae21-067bc5385040" providerId="ADAL" clId="{D7388859-CEB2-4387-B02B-F5CFF33365AC}" dt="2024-02-29T10:13:01.184" v="337"/>
        <pc:sldMkLst>
          <pc:docMk/>
          <pc:sldMk cId="260464620" sldId="261"/>
        </pc:sldMkLst>
      </pc:sldChg>
      <pc:sldChg chg="addSp delSp modSp add mod setBg">
        <pc:chgData name="Giacomo Teruggi" userId="2207d7f2-2d80-413e-ae21-067bc5385040" providerId="ADAL" clId="{D7388859-CEB2-4387-B02B-F5CFF33365AC}" dt="2024-02-29T10:19:26.078" v="548" actId="114"/>
        <pc:sldMkLst>
          <pc:docMk/>
          <pc:sldMk cId="2866048880" sldId="285"/>
        </pc:sldMkLst>
        <pc:spChg chg="del">
          <ac:chgData name="Giacomo Teruggi" userId="2207d7f2-2d80-413e-ae21-067bc5385040" providerId="ADAL" clId="{D7388859-CEB2-4387-B02B-F5CFF33365AC}" dt="2024-02-29T10:18:23.435" v="536" actId="478"/>
          <ac:spMkLst>
            <pc:docMk/>
            <pc:sldMk cId="2866048880" sldId="285"/>
            <ac:spMk id="2" creationId="{A5C1E12B-A08D-2317-629C-6BFBC3F2A2DC}"/>
          </ac:spMkLst>
        </pc:spChg>
        <pc:spChg chg="add mod">
          <ac:chgData name="Giacomo Teruggi" userId="2207d7f2-2d80-413e-ae21-067bc5385040" providerId="ADAL" clId="{D7388859-CEB2-4387-B02B-F5CFF33365AC}" dt="2024-02-29T10:18:23.911" v="537"/>
          <ac:spMkLst>
            <pc:docMk/>
            <pc:sldMk cId="2866048880" sldId="285"/>
            <ac:spMk id="3" creationId="{80EB106F-F91A-BD5D-EDA8-CFA67E3B9A06}"/>
          </ac:spMkLst>
        </pc:spChg>
        <pc:graphicFrameChg chg="add mod modGraphic">
          <ac:chgData name="Giacomo Teruggi" userId="2207d7f2-2d80-413e-ae21-067bc5385040" providerId="ADAL" clId="{D7388859-CEB2-4387-B02B-F5CFF33365AC}" dt="2024-02-29T10:19:26.078" v="548" actId="114"/>
          <ac:graphicFrameMkLst>
            <pc:docMk/>
            <pc:sldMk cId="2866048880" sldId="285"/>
            <ac:graphicFrameMk id="4" creationId="{99B82FE2-E17D-DDB3-614C-F8312BFAE11F}"/>
          </ac:graphicFrameMkLst>
        </pc:graphicFrameChg>
      </pc:sldChg>
      <pc:sldChg chg="addSp modSp new mod">
        <pc:chgData name="Giacomo Teruggi" userId="2207d7f2-2d80-413e-ae21-067bc5385040" providerId="ADAL" clId="{D7388859-CEB2-4387-B02B-F5CFF33365AC}" dt="2024-02-29T13:08:59.823" v="566" actId="113"/>
        <pc:sldMkLst>
          <pc:docMk/>
          <pc:sldMk cId="2945585004" sldId="286"/>
        </pc:sldMkLst>
        <pc:spChg chg="add mod">
          <ac:chgData name="Giacomo Teruggi" userId="2207d7f2-2d80-413e-ae21-067bc5385040" providerId="ADAL" clId="{D7388859-CEB2-4387-B02B-F5CFF33365AC}" dt="2024-02-29T13:08:00.464" v="555" actId="1076"/>
          <ac:spMkLst>
            <pc:docMk/>
            <pc:sldMk cId="2945585004" sldId="286"/>
            <ac:spMk id="2" creationId="{34511D69-903B-A84F-F7EC-2BB8AE816918}"/>
          </ac:spMkLst>
        </pc:spChg>
        <pc:spChg chg="add mod">
          <ac:chgData name="Giacomo Teruggi" userId="2207d7f2-2d80-413e-ae21-067bc5385040" providerId="ADAL" clId="{D7388859-CEB2-4387-B02B-F5CFF33365AC}" dt="2024-02-29T13:08:59.823" v="566" actId="113"/>
          <ac:spMkLst>
            <pc:docMk/>
            <pc:sldMk cId="2945585004" sldId="286"/>
            <ac:spMk id="4" creationId="{44619514-22CB-1B56-69EA-FD1CE4C5D2B3}"/>
          </ac:spMkLst>
        </pc:spChg>
        <pc:spChg chg="add mod">
          <ac:chgData name="Giacomo Teruggi" userId="2207d7f2-2d80-413e-ae21-067bc5385040" providerId="ADAL" clId="{D7388859-CEB2-4387-B02B-F5CFF33365AC}" dt="2024-02-29T13:08:30.547" v="562"/>
          <ac:spMkLst>
            <pc:docMk/>
            <pc:sldMk cId="2945585004" sldId="286"/>
            <ac:spMk id="5" creationId="{814370A6-7AF9-6B96-B5A8-B105B722E518}"/>
          </ac:spMkLst>
        </pc:spChg>
      </pc:sldChg>
      <pc:sldChg chg="new del">
        <pc:chgData name="Giacomo Teruggi" userId="2207d7f2-2d80-413e-ae21-067bc5385040" providerId="ADAL" clId="{D7388859-CEB2-4387-B02B-F5CFF33365AC}" dt="2024-02-29T13:18:21.559" v="568" actId="47"/>
        <pc:sldMkLst>
          <pc:docMk/>
          <pc:sldMk cId="358208933" sldId="287"/>
        </pc:sldMkLst>
      </pc:sldChg>
      <pc:sldChg chg="modSp add mod ord">
        <pc:chgData name="Giacomo Teruggi" userId="2207d7f2-2d80-413e-ae21-067bc5385040" providerId="ADAL" clId="{D7388859-CEB2-4387-B02B-F5CFF33365AC}" dt="2024-02-29T13:18:49.716" v="576" actId="403"/>
        <pc:sldMkLst>
          <pc:docMk/>
          <pc:sldMk cId="2872024641" sldId="287"/>
        </pc:sldMkLst>
        <pc:spChg chg="mod">
          <ac:chgData name="Giacomo Teruggi" userId="2207d7f2-2d80-413e-ae21-067bc5385040" providerId="ADAL" clId="{D7388859-CEB2-4387-B02B-F5CFF33365AC}" dt="2024-02-29T13:18:49.716" v="576" actId="403"/>
          <ac:spMkLst>
            <pc:docMk/>
            <pc:sldMk cId="2872024641" sldId="287"/>
            <ac:spMk id="4" creationId="{44619514-22CB-1B56-69EA-FD1CE4C5D2B3}"/>
          </ac:spMkLst>
        </pc:spChg>
        <pc:spChg chg="mod">
          <ac:chgData name="Giacomo Teruggi" userId="2207d7f2-2d80-413e-ae21-067bc5385040" providerId="ADAL" clId="{D7388859-CEB2-4387-B02B-F5CFF33365AC}" dt="2024-02-29T13:18:30.569" v="572" actId="20577"/>
          <ac:spMkLst>
            <pc:docMk/>
            <pc:sldMk cId="2872024641" sldId="287"/>
            <ac:spMk id="5" creationId="{814370A6-7AF9-6B96-B5A8-B105B722E5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idviewer/56690/9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brary.wmo.int/idviewer/57850/36" TargetMode="External"/><Relationship Id="rId4" Type="http://schemas.openxmlformats.org/officeDocument/2006/relationships/hyperlink" Target="https://library.wmo.int/idviewer/66333/2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viewer/67177/?offset=1#page=428&amp;viewer=picture&amp;o=bookmark&amp;n=0&amp;q=" TargetMode="External"/><Relationship Id="rId7" Type="http://schemas.openxmlformats.org/officeDocument/2006/relationships/hyperlink" Target="https://etrp.wmo.int/pluginfile.php/63809/mod_resource/content/5/Report_CDP-7_V1a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brary.wmo.int/doc_num.php?explnum_id=10248#page=28" TargetMode="External"/><Relationship Id="rId5" Type="http://schemas.openxmlformats.org/officeDocument/2006/relationships/hyperlink" Target="https://library.wmo.int/viewer/66333/?offset=1#page=17&amp;viewer=picture&amp;o=bookmark&amp;n=0&amp;q=" TargetMode="External"/><Relationship Id="rId4" Type="http://schemas.openxmlformats.org/officeDocument/2006/relationships/hyperlink" Target="https://library.wmo.int/viewer/67177/?offset=1#page=460&amp;viewer=picture&amp;o=bookmark&amp;n=0&amp;q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trp.wmo.int/course/view.php?id=3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unity.wmo.int/en/governance/executive-council/executive-council/capacity-development-pane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3067" y="1139489"/>
            <a:ext cx="15241863" cy="3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7200" spc="-15">
                <a:solidFill>
                  <a:srgbClr val="00529C"/>
                </a:solidFill>
                <a:latin typeface="Arial Bold"/>
              </a:rPr>
              <a:t>SERCOM-3</a:t>
            </a:r>
          </a:p>
          <a:p>
            <a:pPr algn="ctr">
              <a:lnSpc>
                <a:spcPts val="5040"/>
              </a:lnSpc>
            </a:pPr>
            <a:endParaRPr lang="en-US" sz="7200" spc="-15">
              <a:solidFill>
                <a:srgbClr val="00529C"/>
              </a:solidFill>
              <a:latin typeface="Arial Bold"/>
            </a:endParaRPr>
          </a:p>
          <a:p>
            <a:pPr algn="ctr">
              <a:lnSpc>
                <a:spcPts val="5040"/>
              </a:lnSpc>
            </a:pPr>
            <a:r>
              <a:rPr lang="en-US" sz="4800" spc="-15">
                <a:solidFill>
                  <a:srgbClr val="00529C"/>
                </a:solidFill>
                <a:latin typeface="Arial Bold"/>
              </a:rPr>
              <a:t>Third session of the Commission for Weather, Climate, Hydrological, Marine and Related Environmental Services and Applications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98336" y="5048250"/>
            <a:ext cx="15091324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C00000"/>
                </a:solidFill>
                <a:latin typeface="Arial"/>
              </a:rPr>
              <a:t>Agenda </a:t>
            </a:r>
            <a:r>
              <a:rPr lang="en-US" sz="4200">
                <a:solidFill>
                  <a:srgbClr val="C00000"/>
                </a:solidFill>
                <a:latin typeface="Arial"/>
              </a:rPr>
              <a:t>item 7(1) </a:t>
            </a:r>
            <a:endParaRPr lang="en-US" sz="4200" dirty="0">
              <a:solidFill>
                <a:srgbClr val="C00000"/>
              </a:solidFill>
              <a:latin typeface="Arial"/>
            </a:endParaRPr>
          </a:p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C00000"/>
                </a:solidFill>
                <a:latin typeface="Arial"/>
              </a:rPr>
              <a:t>Advice from the Hydrological Coordination Panel and the Capacity Development Panel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96408" y="7634629"/>
            <a:ext cx="3895180" cy="103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529C"/>
                </a:solidFill>
                <a:latin typeface="Arial"/>
              </a:rPr>
              <a:t>Bali, Indonesia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529C"/>
                </a:solidFill>
                <a:latin typeface="Arial"/>
              </a:rPr>
              <a:t>4-9 March 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72913" y="9248775"/>
            <a:ext cx="460724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 spc="25" dirty="0">
                <a:solidFill>
                  <a:srgbClr val="000000"/>
                </a:solidFill>
                <a:latin typeface="+mj-lt"/>
              </a:rPr>
              <a:t>Presented by: </a:t>
            </a:r>
          </a:p>
          <a:p>
            <a:pPr algn="r">
              <a:lnSpc>
                <a:spcPts val="3240"/>
              </a:lnSpc>
            </a:pPr>
            <a:r>
              <a:rPr lang="en-US" sz="2700" spc="25" dirty="0">
                <a:solidFill>
                  <a:srgbClr val="000000"/>
                </a:solidFill>
                <a:latin typeface="+mj-lt"/>
              </a:rPr>
              <a:t>Ian Lisk - P/SERCOM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511D69-903B-A84F-F7EC-2BB8AE81691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19514-22CB-1B56-69EA-FD1CE4C5D2B3}"/>
              </a:ext>
            </a:extLst>
          </p:cNvPr>
          <p:cNvSpPr txBox="1"/>
          <p:nvPr/>
        </p:nvSpPr>
        <p:spPr>
          <a:xfrm>
            <a:off x="515983" y="2455818"/>
            <a:ext cx="17256034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Decision justification:</a:t>
            </a:r>
            <a:endParaRPr lang="en-CH" sz="2800" dirty="0"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Resolution 24 (Cg-18)</a:t>
            </a:r>
            <a:r>
              <a:rPr lang="en-GB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Vision, strategy and organizational arrangements for hydrology and water resources in WMO, which established the </a:t>
            </a:r>
            <a:r>
              <a:rPr lang="en-GB" sz="2800" b="1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HCP as the WMO think-tank on hydrology </a:t>
            </a:r>
            <a:r>
              <a:rPr lang="en-GB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to, among other duties, support an integrated delivery of WMO water-related activities.</a:t>
            </a:r>
            <a:endParaRPr lang="en-CH" sz="2800" dirty="0"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Annex 4</a:t>
            </a:r>
            <a:r>
              <a:rPr lang="en-CH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 to </a:t>
            </a:r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Resolution 7 (EC-77)</a:t>
            </a:r>
            <a:r>
              <a:rPr lang="en-GB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Terms of Reference of the HCP, approving the renewed Terms of Reference of HCP and its composition, which include</a:t>
            </a:r>
            <a:r>
              <a:rPr lang="en-US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Chair </a:t>
            </a:r>
            <a:r>
              <a:rPr lang="en-GB" sz="2800" b="1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 Vice-Chair of </a:t>
            </a:r>
            <a:r>
              <a:rPr lang="en-CH" sz="2800" b="1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Standing Committee on Hydrological Services (</a:t>
            </a:r>
            <a:r>
              <a:rPr lang="en-GB" sz="2800" b="1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SC-HYD</a:t>
            </a:r>
            <a:r>
              <a:rPr lang="en-CH" sz="2800" b="1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H" sz="2800" dirty="0"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report of the </a:t>
            </a:r>
            <a:r>
              <a:rPr lang="en-US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sixth 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of HCP, held </a:t>
            </a:r>
            <a:r>
              <a:rPr lang="en-US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17 to 19 January 2024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review the progress of implementation of the WMO Vision and Strategy for Hydrology and its related Plan of Action (</a:t>
            </a:r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Resolution 4 Cg-Ext(2021)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and to make proposals on its future implementation.</a:t>
            </a:r>
            <a:endParaRPr lang="en-CH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14370A6-7AF9-6B96-B5A8-B105B722E518}"/>
              </a:ext>
            </a:extLst>
          </p:cNvPr>
          <p:cNvSpPr txBox="1"/>
          <p:nvPr/>
        </p:nvSpPr>
        <p:spPr>
          <a:xfrm>
            <a:off x="1028700" y="1171575"/>
            <a:ext cx="1766502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it-IT" sz="5400" dirty="0">
                <a:solidFill>
                  <a:srgbClr val="005BAA"/>
                </a:solidFill>
                <a:latin typeface="Arial Bold"/>
              </a:rPr>
              <a:t>Draft Decision 7(1)/1 (SERCOM-3)</a:t>
            </a:r>
            <a:endParaRPr lang="en-US" sz="5400" dirty="0">
              <a:solidFill>
                <a:srgbClr val="005BAA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94558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171575"/>
            <a:ext cx="1766502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5400" dirty="0">
                <a:solidFill>
                  <a:srgbClr val="005BAA"/>
                </a:solidFill>
                <a:latin typeface="Arial Bold"/>
              </a:rPr>
              <a:t>HCP-</a:t>
            </a:r>
            <a:r>
              <a:rPr lang="en-CH" sz="5400" dirty="0">
                <a:solidFill>
                  <a:srgbClr val="005BAA"/>
                </a:solidFill>
                <a:latin typeface="Arial Bold"/>
              </a:rPr>
              <a:t>6, 17-19 January 2024 @ WMO, Geneva</a:t>
            </a:r>
            <a:endParaRPr lang="en-US" sz="5400" dirty="0">
              <a:solidFill>
                <a:srgbClr val="005BAA"/>
              </a:solidFill>
              <a:latin typeface="Arial Bold"/>
            </a:endParaRPr>
          </a:p>
        </p:txBody>
      </p:sp>
      <p:pic>
        <p:nvPicPr>
          <p:cNvPr id="5" name="Picture 4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8F815960-70FA-4681-A8A7-333A2AA3A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0"/>
          <a:stretch/>
        </p:blipFill>
        <p:spPr>
          <a:xfrm>
            <a:off x="1028700" y="2327564"/>
            <a:ext cx="6261190" cy="5153891"/>
          </a:xfrm>
          <a:prstGeom prst="rect">
            <a:avLst/>
          </a:prstGeom>
        </p:spPr>
      </p:pic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1A65097-844F-848B-CE60-FD643F9057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16751" r="3021" b="29727"/>
          <a:stretch/>
        </p:blipFill>
        <p:spPr>
          <a:xfrm>
            <a:off x="6979226" y="2327564"/>
            <a:ext cx="10629901" cy="515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94854"/>
              </p:ext>
            </p:extLst>
          </p:nvPr>
        </p:nvGraphicFramePr>
        <p:xfrm>
          <a:off x="1028700" y="2039368"/>
          <a:ext cx="16230600" cy="6843201"/>
        </p:xfrm>
        <a:graphic>
          <a:graphicData uri="http://schemas.openxmlformats.org/drawingml/2006/table">
            <a:tbl>
              <a:tblPr/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1320747076"/>
                    </a:ext>
                  </a:extLst>
                </a:gridCol>
              </a:tblGrid>
              <a:tr h="1026601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HCP Decisions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Comments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267603"/>
                  </a:ext>
                </a:extLst>
              </a:tr>
              <a:tr h="1026601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j-lt"/>
                        </a:rPr>
                        <a:t>4. Requests TCs to modify their workplans according to the updated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+mj-lt"/>
                        </a:rPr>
                        <a:t>PoA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Work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of SERCOM already reflecting the changes to the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PoA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(see SERCOM/Doc 5.1 and SERCOM/Doc 4.6(1))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601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</a:rPr>
                        <a:t>6. Invites TCs to review and update of Guide to Hydrological Practice (WMO-168)</a:t>
                      </a:r>
                      <a:endParaRPr lang="en-US" sz="140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Already included in the SERCOM work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(see SERCOM/Doc 5.1 and SERCOM/Doc 4.6(1))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601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</a:rPr>
                        <a:t>7. Invites TCs to identify experts to review the Glossary </a:t>
                      </a:r>
                      <a:endParaRPr lang="en-US" sz="140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Reflected in the call of volunteers of SC-HYD (see SERCOM/Doc 4.6(1))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601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</a:rPr>
                        <a:t>8. Requests Secretariat,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latin typeface="+mj-lt"/>
                        </a:rPr>
                        <a:t>HydroSOS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</a:rPr>
                        <a:t>, SC-HYD to collaborate with ET-OHPS on standards for hydro forecasting</a:t>
                      </a:r>
                      <a:endParaRPr lang="en-US" sz="140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B5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Reflected (and already ongoing) in the SERCOM work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programme</a:t>
                      </a:r>
                      <a:endParaRPr lang="en-US" sz="2400" i="1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B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922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j-lt"/>
                        </a:rPr>
                        <a:t>9. Requests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+mj-lt"/>
                        </a:rPr>
                        <a:t>HydroSOS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j-lt"/>
                        </a:rPr>
                        <a:t> Teams (in cooperation with SC-ON, SC-IMT and SC-HYD) to conduct capacity development workshops and develop training material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7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75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Reflected (and already ongoing) in the SERCOM work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programme</a:t>
                      </a:r>
                      <a:endParaRPr lang="en-US" sz="2400" i="1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028700" y="1171575"/>
            <a:ext cx="9876292" cy="673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6600" dirty="0">
                <a:solidFill>
                  <a:srgbClr val="005BAA"/>
                </a:solidFill>
                <a:latin typeface="Arial Bold"/>
              </a:rPr>
              <a:t>Decisions from HCP-6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0EB106F-F91A-BD5D-EDA8-CFA67E3B9A06}"/>
              </a:ext>
            </a:extLst>
          </p:cNvPr>
          <p:cNvSpPr txBox="1"/>
          <p:nvPr/>
        </p:nvSpPr>
        <p:spPr>
          <a:xfrm>
            <a:off x="1028700" y="415256"/>
            <a:ext cx="9876292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6600" dirty="0">
                <a:solidFill>
                  <a:srgbClr val="005BAA"/>
                </a:solidFill>
                <a:latin typeface="Arial Bold"/>
              </a:rPr>
              <a:t>Decisions from HCP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B82FE2-E17D-DDB3-614C-F8312BFAE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9268"/>
              </p:ext>
            </p:extLst>
          </p:nvPr>
        </p:nvGraphicFramePr>
        <p:xfrm>
          <a:off x="1028700" y="1443378"/>
          <a:ext cx="16230600" cy="8595428"/>
        </p:xfrm>
        <a:graphic>
          <a:graphicData uri="http://schemas.openxmlformats.org/drawingml/2006/table">
            <a:tbl>
              <a:tblPr/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2410012725"/>
                    </a:ext>
                  </a:extLst>
                </a:gridCol>
              </a:tblGrid>
              <a:tr h="1026228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HCP Decisions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Comments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083624"/>
                  </a:ext>
                </a:extLst>
              </a:tr>
              <a:tr h="1026228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j-lt"/>
                        </a:rPr>
                        <a:t>11. Suggests amendments to the SC-HYD Expert Team on Services related to the cryosphere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Suggestions reflected in the proposed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ToR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contained in SERCOM-3/INF 5.2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501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</a:rPr>
                        <a:t>12. Agrees on the proposed ToRs of the SC-HYD and the proposed structure of the Programme subcomponent on Hydrological Services</a:t>
                      </a:r>
                      <a:endParaRPr lang="en-US" sz="140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Reflected in SERCOM-3/Doc 5.1 and SERCOM-3 Doc 5.2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5774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</a:rPr>
                        <a:t>13. Recalls that Hydrological Modelling and Forecasting (HM&amp;F) activities are being developed under both TCs across all spatial scales; recalls HCP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latin typeface="+mj-lt"/>
                        </a:rPr>
                        <a:t>ToRs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</a:rPr>
                        <a:t> to support EC in aligning the hydro work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latin typeface="+mj-lt"/>
                        </a:rPr>
                        <a:t>programme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</a:rPr>
                        <a:t> across WMO bodies; </a:t>
                      </a:r>
                      <a:endParaRPr lang="en-US" sz="1400">
                        <a:latin typeface="+mj-lt"/>
                      </a:endParaRPr>
                    </a:p>
                    <a:p>
                      <a:pPr>
                        <a:lnSpc>
                          <a:spcPts val="2756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+mj-lt"/>
                        </a:rPr>
                        <a:t>recognizes the need of coordination in HM&amp;F activities to prevent duplication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56"/>
                        </a:lnSpc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+mj-lt"/>
                        </a:rPr>
                        <a:t>Reflected in SERCOM work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latin typeface="+mj-lt"/>
                        </a:rPr>
                        <a:t>programme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+mj-lt"/>
                        </a:rPr>
                        <a:t> (see SERCOM-3/Doc 5.1 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and SERCOM/Doc 4.6(1))</a:t>
                      </a:r>
                      <a:endParaRPr lang="en-US" sz="2400" i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1047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j-lt"/>
                        </a:rPr>
                        <a:t>14. Recalls the consensus of HCP to distribute HM&amp;F activities based on the technical requirements instead of geographical or temporal scales; </a:t>
                      </a:r>
                      <a:endParaRPr lang="en-US" sz="1400" dirty="0">
                        <a:latin typeface="+mj-lt"/>
                      </a:endParaRPr>
                    </a:p>
                    <a:p>
                      <a:pPr>
                        <a:lnSpc>
                          <a:spcPts val="2756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j-lt"/>
                        </a:rPr>
                        <a:t>requests C/HCP to consult with P/TCs to ensure that HCP is consulted where HM&amp;F activities are being distributed between TCs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B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75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Reflected in SERCOM work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(see SERCOM-3/Doc 5.1 and SERCOM/Doc 4.6(1))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B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04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511D69-903B-A84F-F7EC-2BB8AE81691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19514-22CB-1B56-69EA-FD1CE4C5D2B3}"/>
              </a:ext>
            </a:extLst>
          </p:cNvPr>
          <p:cNvSpPr txBox="1"/>
          <p:nvPr/>
        </p:nvSpPr>
        <p:spPr>
          <a:xfrm>
            <a:off x="515983" y="2455818"/>
            <a:ext cx="17256034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 justification:	</a:t>
            </a:r>
            <a:endParaRPr lang="en-CH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Resolution 36 (Cg-19)</a:t>
            </a:r>
            <a:r>
              <a:rPr lang="en-GB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 WMO Capacity Development Strategy (WCDS)</a:t>
            </a:r>
            <a:r>
              <a:rPr lang="en-GB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endorsing the WCDS as a framework for capacity development activities.</a:t>
            </a:r>
            <a:endParaRPr lang="en-CH" sz="2800" dirty="0"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Resolution 37 (Cg-19)</a:t>
            </a:r>
            <a:r>
              <a:rPr lang="en-GB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Education and Training, promoting the competency-based approach</a:t>
            </a:r>
            <a:r>
              <a:rPr lang="en-CH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  <a:hlinkClick r:id="rId5"/>
              </a:rPr>
              <a:t>Resolution 7 (EC-77)</a:t>
            </a:r>
            <a:r>
              <a:rPr lang="en-GB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Subsidiary bodies of the Executive Council, retaining the CDP with the terms of reference specified in </a:t>
            </a:r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  <a:hlinkClick r:id="rId6"/>
              </a:rPr>
              <a:t>Resolution 7 (EC-71)</a:t>
            </a:r>
            <a:r>
              <a:rPr lang="en-GB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H" sz="2800" dirty="0"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Resolution 7 (EC-71)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Capacity Development Panel, containing the terms of reference of </a:t>
            </a:r>
            <a:r>
              <a:rPr lang="en-CH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CDP</a:t>
            </a:r>
            <a:r>
              <a:rPr lang="en-CH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  <a:hlinkClick r:id="rId7"/>
              </a:rPr>
              <a:t>Final report of </a:t>
            </a:r>
            <a:r>
              <a:rPr lang="en-CH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  <a:hlinkClick r:id="rId7"/>
              </a:rPr>
              <a:t>the </a:t>
            </a:r>
            <a:r>
              <a:rPr lang="en-GB" sz="2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  <a:hlinkClick r:id="rId7"/>
              </a:rPr>
              <a:t>CDP-7</a:t>
            </a:r>
            <a:r>
              <a:rPr lang="en-GB" sz="2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particularly Recommendation 1 and Action 3</a:t>
            </a:r>
            <a:endParaRPr lang="en-CH" sz="4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14370A6-7AF9-6B96-B5A8-B105B722E518}"/>
              </a:ext>
            </a:extLst>
          </p:cNvPr>
          <p:cNvSpPr txBox="1"/>
          <p:nvPr/>
        </p:nvSpPr>
        <p:spPr>
          <a:xfrm>
            <a:off x="1028700" y="1171575"/>
            <a:ext cx="1766502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it-IT" sz="5400" dirty="0">
                <a:solidFill>
                  <a:srgbClr val="005BAA"/>
                </a:solidFill>
                <a:latin typeface="Arial Bold"/>
              </a:rPr>
              <a:t>Draft Decision 7(1)/2 (SERCOM-3)</a:t>
            </a:r>
            <a:endParaRPr lang="en-US" sz="5400" dirty="0">
              <a:solidFill>
                <a:srgbClr val="005BAA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87202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171575"/>
            <a:ext cx="9876292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6600">
                <a:solidFill>
                  <a:srgbClr val="005BAA"/>
                </a:solidFill>
                <a:latin typeface="Arial Bold"/>
              </a:rPr>
              <a:t>Decisions CDP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191"/>
              </p:ext>
            </p:extLst>
          </p:nvPr>
        </p:nvGraphicFramePr>
        <p:xfrm>
          <a:off x="1028700" y="2572021"/>
          <a:ext cx="16230600" cy="4999455"/>
        </p:xfrm>
        <a:graphic>
          <a:graphicData uri="http://schemas.openxmlformats.org/drawingml/2006/table">
            <a:tbl>
              <a:tblPr/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860427195"/>
                    </a:ext>
                  </a:extLst>
                </a:gridCol>
              </a:tblGrid>
              <a:tr h="1037055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CDP Decisions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b="1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Comments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131836"/>
                  </a:ext>
                </a:extLst>
              </a:tr>
              <a:tr h="1037055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Action 3 – Secretariat to prepare and maintain a list of “requests for advice” directed to the CDP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dirty="0">
                          <a:latin typeface="+mj-lt"/>
                        </a:rPr>
                        <a:t>Ongoing among various bodies of SERCOM (e.g. </a:t>
                      </a:r>
                      <a:r>
                        <a:rPr lang="en-US" sz="2400" dirty="0">
                          <a:latin typeface="+mj-lt"/>
                          <a:hlinkClick r:id="rId3"/>
                        </a:rPr>
                        <a:t>SC-HYD training of trainers on Assessment of National needs and capabilities  for End-to-End Flood forecasting</a:t>
                      </a:r>
                      <a:r>
                        <a:rPr lang="en-US" sz="2400" dirty="0">
                          <a:latin typeface="+mj-lt"/>
                        </a:rPr>
                        <a:t>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745"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  <a:ea typeface="Montserrat Bold"/>
                        </a:rPr>
                        <a:t>Recommen﻿dation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  <a:ea typeface="Montserrat Bold"/>
                        </a:rPr>
                        <a:t> 1 – CDP members to give continuation on writing Case Studies to show examples of applying the WCDS framework (at least one case per WMO Regional Association)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dirty="0">
                          <a:latin typeface="+mj-lt"/>
                        </a:rPr>
                        <a:t>Ongoing among various bodies of SERCOM (see </a:t>
                      </a:r>
                      <a:r>
                        <a:rPr lang="en-US" sz="2400" dirty="0">
                          <a:hlinkClick r:id="rId4"/>
                        </a:rPr>
                        <a:t>Capacity Development Panel | World Meteorological Organization (wmo.int)</a:t>
                      </a:r>
                      <a:r>
                        <a:rPr lang="en-US" sz="2400" dirty="0"/>
                        <a:t>):</a:t>
                      </a:r>
                    </a:p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dirty="0">
                          <a:latin typeface="+mj-lt"/>
                        </a:rPr>
                        <a:t>- Drought Information System for southern South America (SISSA)</a:t>
                      </a:r>
                    </a:p>
                    <a:p>
                      <a:pPr algn="l">
                        <a:lnSpc>
                          <a:spcPts val="2756"/>
                        </a:lnSpc>
                        <a:defRPr/>
                      </a:pPr>
                      <a:r>
                        <a:rPr lang="en-US" sz="2400" dirty="0">
                          <a:latin typeface="+mj-lt"/>
                        </a:rPr>
                        <a:t>- Asia Regional Resilience to a Changing Climate (ARRCC)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48740" y="3364316"/>
            <a:ext cx="15590520" cy="1973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9000">
                <a:solidFill>
                  <a:srgbClr val="FFFFFF"/>
                </a:solidFill>
                <a:latin typeface="Arial Bold"/>
              </a:rPr>
              <a:t>Thank you.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8758" y="8600586"/>
            <a:ext cx="6630483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4800">
                <a:solidFill>
                  <a:srgbClr val="FFFFFF"/>
                </a:solidFill>
                <a:latin typeface="Arial"/>
              </a:rPr>
              <a:t>wmo.int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B6456A8ECA5478896490611FCD5A0" ma:contentTypeVersion="" ma:contentTypeDescription="Create a new document." ma:contentTypeScope="" ma:versionID="39e2410040cc3e3ff87c08ed4a408319">
  <xsd:schema xmlns:xsd="http://www.w3.org/2001/XMLSchema" xmlns:xs="http://www.w3.org/2001/XMLSchema" xmlns:p="http://schemas.microsoft.com/office/2006/metadata/properties" xmlns:ns2="c5a2086f-1306-468c-afe6-705dad0a8429" targetNamespace="http://schemas.microsoft.com/office/2006/metadata/properties" ma:root="true" ma:fieldsID="356c0ab3d7a6df5767ae752bcc1371e4" ns2:_="">
    <xsd:import namespace="c5a2086f-1306-468c-afe6-705dad0a8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086f-1306-468c-afe6-705dad0a8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FFFFF9-724A-4B73-8527-88EF397C0A27}"/>
</file>

<file path=customXml/itemProps2.xml><?xml version="1.0" encoding="utf-8"?>
<ds:datastoreItem xmlns:ds="http://schemas.openxmlformats.org/officeDocument/2006/customXml" ds:itemID="{565A31B3-79DA-40FF-94BC-715967DE59C1}"/>
</file>

<file path=customXml/itemProps3.xml><?xml version="1.0" encoding="utf-8"?>
<ds:datastoreItem xmlns:ds="http://schemas.openxmlformats.org/officeDocument/2006/customXml" ds:itemID="{791B8A32-CD72-4A35-856E-D1A80E838D4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Custom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Verdana</vt:lpstr>
      <vt:lpstr>Arial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SERCOM-3_Doc_7-1_Advice HCP.pptx</dc:title>
  <cp:lastModifiedBy>Giacomo Teruggi</cp:lastModifiedBy>
  <cp:revision>2</cp:revision>
  <dcterms:created xsi:type="dcterms:W3CDTF">2006-08-16T00:00:00Z</dcterms:created>
  <dcterms:modified xsi:type="dcterms:W3CDTF">2024-02-29T15:41:44Z</dcterms:modified>
  <dc:identifier>DAF8r6MNhus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0x0101000C2B6456A8ECA5478896490611FCD5A0</vt:lpwstr>
  </property>
</Properties>
</file>