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78" r:id="rId2"/>
    <p:sldId id="1370" r:id="rId3"/>
    <p:sldId id="1369" r:id="rId4"/>
    <p:sldId id="1372" r:id="rId5"/>
    <p:sldId id="1345" r:id="rId6"/>
    <p:sldId id="1357" r:id="rId7"/>
    <p:sldId id="261" r:id="rId8"/>
    <p:sldId id="265" r:id="rId9"/>
    <p:sldId id="1367"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A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CBDDC2-5EEB-48F3-965A-5957F84DB3AA}" v="22" dt="2024-02-29T16:32:38.9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60"/>
    <p:restoredTop sz="97625"/>
  </p:normalViewPr>
  <p:slideViewPr>
    <p:cSldViewPr snapToGrid="0" snapToObjects="1">
      <p:cViewPr varScale="1">
        <p:scale>
          <a:sx n="114" d="100"/>
          <a:sy n="114" d="100"/>
        </p:scale>
        <p:origin x="20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acomo Teruggi" userId="2207d7f2-2d80-413e-ae21-067bc5385040" providerId="ADAL" clId="{07CBDDC2-5EEB-48F3-965A-5957F84DB3AA}"/>
    <pc:docChg chg="undo custSel addSld delSld modSld">
      <pc:chgData name="Giacomo Teruggi" userId="2207d7f2-2d80-413e-ae21-067bc5385040" providerId="ADAL" clId="{07CBDDC2-5EEB-48F3-965A-5957F84DB3AA}" dt="2024-02-29T16:38:11.865" v="833" actId="208"/>
      <pc:docMkLst>
        <pc:docMk/>
      </pc:docMkLst>
      <pc:sldChg chg="modSp add mod">
        <pc:chgData name="Giacomo Teruggi" userId="2207d7f2-2d80-413e-ae21-067bc5385040" providerId="ADAL" clId="{07CBDDC2-5EEB-48F3-965A-5957F84DB3AA}" dt="2024-02-29T16:11:59.281" v="75" actId="20577"/>
        <pc:sldMkLst>
          <pc:docMk/>
          <pc:sldMk cId="690539526" sldId="261"/>
        </pc:sldMkLst>
        <pc:spChg chg="mod">
          <ac:chgData name="Giacomo Teruggi" userId="2207d7f2-2d80-413e-ae21-067bc5385040" providerId="ADAL" clId="{07CBDDC2-5EEB-48F3-965A-5957F84DB3AA}" dt="2024-02-29T16:11:59.281" v="75" actId="20577"/>
          <ac:spMkLst>
            <pc:docMk/>
            <pc:sldMk cId="690539526" sldId="261"/>
            <ac:spMk id="4" creationId="{BA1E2DC1-8370-5AF3-18B1-99125C5BDD6F}"/>
          </ac:spMkLst>
        </pc:spChg>
      </pc:sldChg>
      <pc:sldChg chg="modSp add mod">
        <pc:chgData name="Giacomo Teruggi" userId="2207d7f2-2d80-413e-ae21-067bc5385040" providerId="ADAL" clId="{07CBDDC2-5EEB-48F3-965A-5957F84DB3AA}" dt="2024-02-29T16:12:51.282" v="82" actId="20577"/>
        <pc:sldMkLst>
          <pc:docMk/>
          <pc:sldMk cId="1476666199" sldId="265"/>
        </pc:sldMkLst>
        <pc:spChg chg="mod">
          <ac:chgData name="Giacomo Teruggi" userId="2207d7f2-2d80-413e-ae21-067bc5385040" providerId="ADAL" clId="{07CBDDC2-5EEB-48F3-965A-5957F84DB3AA}" dt="2024-02-29T16:12:51.282" v="82" actId="20577"/>
          <ac:spMkLst>
            <pc:docMk/>
            <pc:sldMk cId="1476666199" sldId="265"/>
            <ac:spMk id="7" creationId="{2F5A4D00-B513-D18D-7FCD-7F2054CACB1C}"/>
          </ac:spMkLst>
        </pc:spChg>
      </pc:sldChg>
      <pc:sldChg chg="del">
        <pc:chgData name="Giacomo Teruggi" userId="2207d7f2-2d80-413e-ae21-067bc5385040" providerId="ADAL" clId="{07CBDDC2-5EEB-48F3-965A-5957F84DB3AA}" dt="2024-02-29T16:13:13.547" v="84" actId="47"/>
        <pc:sldMkLst>
          <pc:docMk/>
          <pc:sldMk cId="3534502772" sldId="269"/>
        </pc:sldMkLst>
      </pc:sldChg>
      <pc:sldChg chg="modSp mod">
        <pc:chgData name="Giacomo Teruggi" userId="2207d7f2-2d80-413e-ae21-067bc5385040" providerId="ADAL" clId="{07CBDDC2-5EEB-48F3-965A-5957F84DB3AA}" dt="2024-02-29T15:10:44.994" v="6" actId="20577"/>
        <pc:sldMkLst>
          <pc:docMk/>
          <pc:sldMk cId="2102021547" sldId="278"/>
        </pc:sldMkLst>
        <pc:spChg chg="mod">
          <ac:chgData name="Giacomo Teruggi" userId="2207d7f2-2d80-413e-ae21-067bc5385040" providerId="ADAL" clId="{07CBDDC2-5EEB-48F3-965A-5957F84DB3AA}" dt="2024-02-29T15:10:44.994" v="6" actId="20577"/>
          <ac:spMkLst>
            <pc:docMk/>
            <pc:sldMk cId="2102021547" sldId="278"/>
            <ac:spMk id="5" creationId="{09DABE98-0BBB-BC8C-CDAE-C2AFF3268DAE}"/>
          </ac:spMkLst>
        </pc:spChg>
      </pc:sldChg>
      <pc:sldChg chg="del">
        <pc:chgData name="Giacomo Teruggi" userId="2207d7f2-2d80-413e-ae21-067bc5385040" providerId="ADAL" clId="{07CBDDC2-5EEB-48F3-965A-5957F84DB3AA}" dt="2024-02-29T16:13:13.547" v="84" actId="47"/>
        <pc:sldMkLst>
          <pc:docMk/>
          <pc:sldMk cId="2866048880" sldId="285"/>
        </pc:sldMkLst>
      </pc:sldChg>
      <pc:sldChg chg="modSp add mod">
        <pc:chgData name="Giacomo Teruggi" userId="2207d7f2-2d80-413e-ae21-067bc5385040" providerId="ADAL" clId="{07CBDDC2-5EEB-48F3-965A-5957F84DB3AA}" dt="2024-02-29T16:34:58.596" v="754" actId="14100"/>
        <pc:sldMkLst>
          <pc:docMk/>
          <pc:sldMk cId="2350758464" sldId="1345"/>
        </pc:sldMkLst>
        <pc:spChg chg="mod">
          <ac:chgData name="Giacomo Teruggi" userId="2207d7f2-2d80-413e-ae21-067bc5385040" providerId="ADAL" clId="{07CBDDC2-5EEB-48F3-965A-5957F84DB3AA}" dt="2024-02-29T16:09:56.075" v="66" actId="113"/>
          <ac:spMkLst>
            <pc:docMk/>
            <pc:sldMk cId="2350758464" sldId="1345"/>
            <ac:spMk id="5" creationId="{C90DCCB0-9EB7-F65E-F22A-E675F05A053D}"/>
          </ac:spMkLst>
        </pc:spChg>
        <pc:spChg chg="mod">
          <ac:chgData name="Giacomo Teruggi" userId="2207d7f2-2d80-413e-ae21-067bc5385040" providerId="ADAL" clId="{07CBDDC2-5EEB-48F3-965A-5957F84DB3AA}" dt="2024-02-29T16:09:42.567" v="64" actId="113"/>
          <ac:spMkLst>
            <pc:docMk/>
            <pc:sldMk cId="2350758464" sldId="1345"/>
            <ac:spMk id="7" creationId="{E2325FA7-1F11-3A10-7471-031574B87FC0}"/>
          </ac:spMkLst>
        </pc:spChg>
        <pc:spChg chg="mod">
          <ac:chgData name="Giacomo Teruggi" userId="2207d7f2-2d80-413e-ae21-067bc5385040" providerId="ADAL" clId="{07CBDDC2-5EEB-48F3-965A-5957F84DB3AA}" dt="2024-02-29T16:34:58.596" v="754" actId="14100"/>
          <ac:spMkLst>
            <pc:docMk/>
            <pc:sldMk cId="2350758464" sldId="1345"/>
            <ac:spMk id="8" creationId="{B5BC377C-C613-578C-AFA6-04181F81FE95}"/>
          </ac:spMkLst>
        </pc:spChg>
      </pc:sldChg>
      <pc:sldChg chg="modSp add mod">
        <pc:chgData name="Giacomo Teruggi" userId="2207d7f2-2d80-413e-ae21-067bc5385040" providerId="ADAL" clId="{07CBDDC2-5EEB-48F3-965A-5957F84DB3AA}" dt="2024-02-29T16:11:48.827" v="73" actId="113"/>
        <pc:sldMkLst>
          <pc:docMk/>
          <pc:sldMk cId="3651760827" sldId="1357"/>
        </pc:sldMkLst>
        <pc:spChg chg="mod">
          <ac:chgData name="Giacomo Teruggi" userId="2207d7f2-2d80-413e-ae21-067bc5385040" providerId="ADAL" clId="{07CBDDC2-5EEB-48F3-965A-5957F84DB3AA}" dt="2024-02-29T16:11:48.827" v="73" actId="113"/>
          <ac:spMkLst>
            <pc:docMk/>
            <pc:sldMk cId="3651760827" sldId="1357"/>
            <ac:spMk id="4" creationId="{3BE0FBD5-2D8E-C2B1-ADD4-3D0CE59F6625}"/>
          </ac:spMkLst>
        </pc:spChg>
        <pc:spChg chg="mod">
          <ac:chgData name="Giacomo Teruggi" userId="2207d7f2-2d80-413e-ae21-067bc5385040" providerId="ADAL" clId="{07CBDDC2-5EEB-48F3-965A-5957F84DB3AA}" dt="2024-02-29T16:11:00.577" v="70" actId="113"/>
          <ac:spMkLst>
            <pc:docMk/>
            <pc:sldMk cId="3651760827" sldId="1357"/>
            <ac:spMk id="7" creationId="{E2325FA7-1F11-3A10-7471-031574B87FC0}"/>
          </ac:spMkLst>
        </pc:spChg>
      </pc:sldChg>
      <pc:sldChg chg="delSp modSp del mod">
        <pc:chgData name="Giacomo Teruggi" userId="2207d7f2-2d80-413e-ae21-067bc5385040" providerId="ADAL" clId="{07CBDDC2-5EEB-48F3-965A-5957F84DB3AA}" dt="2024-02-29T16:30:26.094" v="618" actId="47"/>
        <pc:sldMkLst>
          <pc:docMk/>
          <pc:sldMk cId="3534521573" sldId="1366"/>
        </pc:sldMkLst>
        <pc:spChg chg="del">
          <ac:chgData name="Giacomo Teruggi" userId="2207d7f2-2d80-413e-ae21-067bc5385040" providerId="ADAL" clId="{07CBDDC2-5EEB-48F3-965A-5957F84DB3AA}" dt="2024-02-29T16:30:20.500" v="616" actId="21"/>
          <ac:spMkLst>
            <pc:docMk/>
            <pc:sldMk cId="3534521573" sldId="1366"/>
            <ac:spMk id="4" creationId="{9A2E73DB-F95E-FB9E-F7BA-2F1F3BF98D94}"/>
          </ac:spMkLst>
        </pc:spChg>
        <pc:spChg chg="del mod">
          <ac:chgData name="Giacomo Teruggi" userId="2207d7f2-2d80-413e-ae21-067bc5385040" providerId="ADAL" clId="{07CBDDC2-5EEB-48F3-965A-5957F84DB3AA}" dt="2024-02-29T16:30:20.500" v="616" actId="21"/>
          <ac:spMkLst>
            <pc:docMk/>
            <pc:sldMk cId="3534521573" sldId="1366"/>
            <ac:spMk id="5" creationId="{735C7125-2C76-0A4C-EE2B-E0ADE79ADCB0}"/>
          </ac:spMkLst>
        </pc:spChg>
      </pc:sldChg>
      <pc:sldChg chg="modSp add mod">
        <pc:chgData name="Giacomo Teruggi" userId="2207d7f2-2d80-413e-ae21-067bc5385040" providerId="ADAL" clId="{07CBDDC2-5EEB-48F3-965A-5957F84DB3AA}" dt="2024-02-29T16:38:11.865" v="833" actId="208"/>
        <pc:sldMkLst>
          <pc:docMk/>
          <pc:sldMk cId="1787241315" sldId="1367"/>
        </pc:sldMkLst>
        <pc:spChg chg="mod">
          <ac:chgData name="Giacomo Teruggi" userId="2207d7f2-2d80-413e-ae21-067bc5385040" providerId="ADAL" clId="{07CBDDC2-5EEB-48F3-965A-5957F84DB3AA}" dt="2024-02-29T16:37:42.258" v="828" actId="12"/>
          <ac:spMkLst>
            <pc:docMk/>
            <pc:sldMk cId="1787241315" sldId="1367"/>
            <ac:spMk id="6" creationId="{19340B05-F2BA-55ED-5A30-520548A512E5}"/>
          </ac:spMkLst>
        </pc:spChg>
        <pc:spChg chg="mod">
          <ac:chgData name="Giacomo Teruggi" userId="2207d7f2-2d80-413e-ae21-067bc5385040" providerId="ADAL" clId="{07CBDDC2-5EEB-48F3-965A-5957F84DB3AA}" dt="2024-02-29T16:35:44.719" v="782" actId="20577"/>
          <ac:spMkLst>
            <pc:docMk/>
            <pc:sldMk cId="1787241315" sldId="1367"/>
            <ac:spMk id="7" creationId="{2F5A4D00-B513-D18D-7FCD-7F2054CACB1C}"/>
          </ac:spMkLst>
        </pc:spChg>
        <pc:spChg chg="mod">
          <ac:chgData name="Giacomo Teruggi" userId="2207d7f2-2d80-413e-ae21-067bc5385040" providerId="ADAL" clId="{07CBDDC2-5EEB-48F3-965A-5957F84DB3AA}" dt="2024-02-29T16:38:11.865" v="833" actId="208"/>
          <ac:spMkLst>
            <pc:docMk/>
            <pc:sldMk cId="1787241315" sldId="1367"/>
            <ac:spMk id="8" creationId="{8C980799-5DCB-80EC-40A4-1986E2917DE0}"/>
          </ac:spMkLst>
        </pc:spChg>
      </pc:sldChg>
      <pc:sldChg chg="addSp delSp modSp new del mod">
        <pc:chgData name="Giacomo Teruggi" userId="2207d7f2-2d80-413e-ae21-067bc5385040" providerId="ADAL" clId="{07CBDDC2-5EEB-48F3-965A-5957F84DB3AA}" dt="2024-02-29T16:30:06.997" v="613" actId="47"/>
        <pc:sldMkLst>
          <pc:docMk/>
          <pc:sldMk cId="3926560045" sldId="1368"/>
        </pc:sldMkLst>
        <pc:spChg chg="del mod">
          <ac:chgData name="Giacomo Teruggi" userId="2207d7f2-2d80-413e-ae21-067bc5385040" providerId="ADAL" clId="{07CBDDC2-5EEB-48F3-965A-5957F84DB3AA}" dt="2024-02-29T16:30:03.656" v="611" actId="21"/>
          <ac:spMkLst>
            <pc:docMk/>
            <pc:sldMk cId="3926560045" sldId="1368"/>
            <ac:spMk id="2" creationId="{4A7E6C1A-6768-BAEC-CCB5-BE30CC1CCA5F}"/>
          </ac:spMkLst>
        </pc:spChg>
        <pc:spChg chg="del mod">
          <ac:chgData name="Giacomo Teruggi" userId="2207d7f2-2d80-413e-ae21-067bc5385040" providerId="ADAL" clId="{07CBDDC2-5EEB-48F3-965A-5957F84DB3AA}" dt="2024-02-29T16:30:03.656" v="611" actId="21"/>
          <ac:spMkLst>
            <pc:docMk/>
            <pc:sldMk cId="3926560045" sldId="1368"/>
            <ac:spMk id="3" creationId="{CDA66D75-C322-2FC8-672C-98B80143C73A}"/>
          </ac:spMkLst>
        </pc:spChg>
        <pc:spChg chg="add mod">
          <ac:chgData name="Giacomo Teruggi" userId="2207d7f2-2d80-413e-ae21-067bc5385040" providerId="ADAL" clId="{07CBDDC2-5EEB-48F3-965A-5957F84DB3AA}" dt="2024-02-29T16:30:03.656" v="611" actId="21"/>
          <ac:spMkLst>
            <pc:docMk/>
            <pc:sldMk cId="3926560045" sldId="1368"/>
            <ac:spMk id="6" creationId="{40042D35-5B03-84B5-D840-79DC70849755}"/>
          </ac:spMkLst>
        </pc:spChg>
        <pc:spChg chg="add mod">
          <ac:chgData name="Giacomo Teruggi" userId="2207d7f2-2d80-413e-ae21-067bc5385040" providerId="ADAL" clId="{07CBDDC2-5EEB-48F3-965A-5957F84DB3AA}" dt="2024-02-29T16:30:03.656" v="611" actId="21"/>
          <ac:spMkLst>
            <pc:docMk/>
            <pc:sldMk cId="3926560045" sldId="1368"/>
            <ac:spMk id="8" creationId="{4ABCC70F-7B2C-1FDC-293E-EBFF205F9B26}"/>
          </ac:spMkLst>
        </pc:spChg>
        <pc:graphicFrameChg chg="add del mod modGraphic">
          <ac:chgData name="Giacomo Teruggi" userId="2207d7f2-2d80-413e-ae21-067bc5385040" providerId="ADAL" clId="{07CBDDC2-5EEB-48F3-965A-5957F84DB3AA}" dt="2024-02-29T16:30:03.656" v="611" actId="21"/>
          <ac:graphicFrameMkLst>
            <pc:docMk/>
            <pc:sldMk cId="3926560045" sldId="1368"/>
            <ac:graphicFrameMk id="4" creationId="{B9F34E9B-2609-C13B-E682-60FE9403743D}"/>
          </ac:graphicFrameMkLst>
        </pc:graphicFrameChg>
      </pc:sldChg>
      <pc:sldChg chg="addSp delSp modSp add mod">
        <pc:chgData name="Giacomo Teruggi" userId="2207d7f2-2d80-413e-ae21-067bc5385040" providerId="ADAL" clId="{07CBDDC2-5EEB-48F3-965A-5957F84DB3AA}" dt="2024-02-29T16:30:52.995" v="640" actId="22"/>
        <pc:sldMkLst>
          <pc:docMk/>
          <pc:sldMk cId="2538284530" sldId="1369"/>
        </pc:sldMkLst>
        <pc:spChg chg="add mod">
          <ac:chgData name="Giacomo Teruggi" userId="2207d7f2-2d80-413e-ae21-067bc5385040" providerId="ADAL" clId="{07CBDDC2-5EEB-48F3-965A-5957F84DB3AA}" dt="2024-02-29T16:30:05.154" v="612"/>
          <ac:spMkLst>
            <pc:docMk/>
            <pc:sldMk cId="2538284530" sldId="1369"/>
            <ac:spMk id="2" creationId="{FD754252-00A2-A410-51A5-1D70721E2A02}"/>
          </ac:spMkLst>
        </pc:spChg>
        <pc:spChg chg="del">
          <ac:chgData name="Giacomo Teruggi" userId="2207d7f2-2d80-413e-ae21-067bc5385040" providerId="ADAL" clId="{07CBDDC2-5EEB-48F3-965A-5957F84DB3AA}" dt="2024-02-29T16:29:58.702" v="610" actId="478"/>
          <ac:spMkLst>
            <pc:docMk/>
            <pc:sldMk cId="2538284530" sldId="1369"/>
            <ac:spMk id="3" creationId="{194B16F0-A819-AF9F-BD23-9CC7F29150BD}"/>
          </ac:spMkLst>
        </pc:spChg>
        <pc:spChg chg="add mod">
          <ac:chgData name="Giacomo Teruggi" userId="2207d7f2-2d80-413e-ae21-067bc5385040" providerId="ADAL" clId="{07CBDDC2-5EEB-48F3-965A-5957F84DB3AA}" dt="2024-02-29T16:30:05.154" v="612"/>
          <ac:spMkLst>
            <pc:docMk/>
            <pc:sldMk cId="2538284530" sldId="1369"/>
            <ac:spMk id="4" creationId="{3BD9A83F-FCC4-424C-5819-18C6AE2A7F18}"/>
          </ac:spMkLst>
        </pc:spChg>
        <pc:spChg chg="del">
          <ac:chgData name="Giacomo Teruggi" userId="2207d7f2-2d80-413e-ae21-067bc5385040" providerId="ADAL" clId="{07CBDDC2-5EEB-48F3-965A-5957F84DB3AA}" dt="2024-02-29T16:29:58.702" v="610" actId="478"/>
          <ac:spMkLst>
            <pc:docMk/>
            <pc:sldMk cId="2538284530" sldId="1369"/>
            <ac:spMk id="5" creationId="{C90DCCB0-9EB7-F65E-F22A-E675F05A053D}"/>
          </ac:spMkLst>
        </pc:spChg>
        <pc:spChg chg="del">
          <ac:chgData name="Giacomo Teruggi" userId="2207d7f2-2d80-413e-ae21-067bc5385040" providerId="ADAL" clId="{07CBDDC2-5EEB-48F3-965A-5957F84DB3AA}" dt="2024-02-29T16:29:58.702" v="610" actId="478"/>
          <ac:spMkLst>
            <pc:docMk/>
            <pc:sldMk cId="2538284530" sldId="1369"/>
            <ac:spMk id="7" creationId="{E2325FA7-1F11-3A10-7471-031574B87FC0}"/>
          </ac:spMkLst>
        </pc:spChg>
        <pc:spChg chg="del">
          <ac:chgData name="Giacomo Teruggi" userId="2207d7f2-2d80-413e-ae21-067bc5385040" providerId="ADAL" clId="{07CBDDC2-5EEB-48F3-965A-5957F84DB3AA}" dt="2024-02-29T16:29:58.702" v="610" actId="478"/>
          <ac:spMkLst>
            <pc:docMk/>
            <pc:sldMk cId="2538284530" sldId="1369"/>
            <ac:spMk id="8" creationId="{B5BC377C-C613-578C-AFA6-04181F81FE95}"/>
          </ac:spMkLst>
        </pc:spChg>
        <pc:spChg chg="del">
          <ac:chgData name="Giacomo Teruggi" userId="2207d7f2-2d80-413e-ae21-067bc5385040" providerId="ADAL" clId="{07CBDDC2-5EEB-48F3-965A-5957F84DB3AA}" dt="2024-02-29T16:29:58.702" v="610" actId="478"/>
          <ac:spMkLst>
            <pc:docMk/>
            <pc:sldMk cId="2538284530" sldId="1369"/>
            <ac:spMk id="10" creationId="{F8CC0DFE-16DC-18C3-0907-87905D6F03E3}"/>
          </ac:spMkLst>
        </pc:spChg>
        <pc:spChg chg="add del">
          <ac:chgData name="Giacomo Teruggi" userId="2207d7f2-2d80-413e-ae21-067bc5385040" providerId="ADAL" clId="{07CBDDC2-5EEB-48F3-965A-5957F84DB3AA}" dt="2024-02-29T16:30:52.995" v="640" actId="22"/>
          <ac:spMkLst>
            <pc:docMk/>
            <pc:sldMk cId="2538284530" sldId="1369"/>
            <ac:spMk id="12" creationId="{C07D997A-B39C-31D0-18CA-E40069D16206}"/>
          </ac:spMkLst>
        </pc:spChg>
        <pc:graphicFrameChg chg="add mod">
          <ac:chgData name="Giacomo Teruggi" userId="2207d7f2-2d80-413e-ae21-067bc5385040" providerId="ADAL" clId="{07CBDDC2-5EEB-48F3-965A-5957F84DB3AA}" dt="2024-02-29T16:30:05.154" v="612"/>
          <ac:graphicFrameMkLst>
            <pc:docMk/>
            <pc:sldMk cId="2538284530" sldId="1369"/>
            <ac:graphicFrameMk id="9" creationId="{1019C3DA-4BB5-9043-B064-E04E91BE4A24}"/>
          </ac:graphicFrameMkLst>
        </pc:graphicFrameChg>
      </pc:sldChg>
      <pc:sldChg chg="addSp delSp modSp add mod">
        <pc:chgData name="Giacomo Teruggi" userId="2207d7f2-2d80-413e-ae21-067bc5385040" providerId="ADAL" clId="{07CBDDC2-5EEB-48F3-965A-5957F84DB3AA}" dt="2024-02-29T16:30:46.772" v="638" actId="21"/>
        <pc:sldMkLst>
          <pc:docMk/>
          <pc:sldMk cId="1621354894" sldId="1370"/>
        </pc:sldMkLst>
        <pc:spChg chg="add mod">
          <ac:chgData name="Giacomo Teruggi" userId="2207d7f2-2d80-413e-ae21-067bc5385040" providerId="ADAL" clId="{07CBDDC2-5EEB-48F3-965A-5957F84DB3AA}" dt="2024-02-29T16:30:39.638" v="637" actId="1076"/>
          <ac:spMkLst>
            <pc:docMk/>
            <pc:sldMk cId="1621354894" sldId="1370"/>
            <ac:spMk id="2" creationId="{63E6D64B-BE90-1429-5D9B-88295B4FDE26}"/>
          </ac:spMkLst>
        </pc:spChg>
        <pc:spChg chg="del">
          <ac:chgData name="Giacomo Teruggi" userId="2207d7f2-2d80-413e-ae21-067bc5385040" providerId="ADAL" clId="{07CBDDC2-5EEB-48F3-965A-5957F84DB3AA}" dt="2024-02-29T16:30:16.730" v="615" actId="478"/>
          <ac:spMkLst>
            <pc:docMk/>
            <pc:sldMk cId="1621354894" sldId="1370"/>
            <ac:spMk id="3" creationId="{194B16F0-A819-AF9F-BD23-9CC7F29150BD}"/>
          </ac:spMkLst>
        </pc:spChg>
        <pc:spChg chg="add mod">
          <ac:chgData name="Giacomo Teruggi" userId="2207d7f2-2d80-413e-ae21-067bc5385040" providerId="ADAL" clId="{07CBDDC2-5EEB-48F3-965A-5957F84DB3AA}" dt="2024-02-29T16:30:46.772" v="638" actId="21"/>
          <ac:spMkLst>
            <pc:docMk/>
            <pc:sldMk cId="1621354894" sldId="1370"/>
            <ac:spMk id="4" creationId="{38B72E6F-2F43-17C2-9E8C-85E4BDEB890C}"/>
          </ac:spMkLst>
        </pc:spChg>
        <pc:spChg chg="del">
          <ac:chgData name="Giacomo Teruggi" userId="2207d7f2-2d80-413e-ae21-067bc5385040" providerId="ADAL" clId="{07CBDDC2-5EEB-48F3-965A-5957F84DB3AA}" dt="2024-02-29T16:30:16.730" v="615" actId="478"/>
          <ac:spMkLst>
            <pc:docMk/>
            <pc:sldMk cId="1621354894" sldId="1370"/>
            <ac:spMk id="5" creationId="{C90DCCB0-9EB7-F65E-F22A-E675F05A053D}"/>
          </ac:spMkLst>
        </pc:spChg>
        <pc:spChg chg="del">
          <ac:chgData name="Giacomo Teruggi" userId="2207d7f2-2d80-413e-ae21-067bc5385040" providerId="ADAL" clId="{07CBDDC2-5EEB-48F3-965A-5957F84DB3AA}" dt="2024-02-29T16:30:16.730" v="615" actId="478"/>
          <ac:spMkLst>
            <pc:docMk/>
            <pc:sldMk cId="1621354894" sldId="1370"/>
            <ac:spMk id="7" creationId="{E2325FA7-1F11-3A10-7471-031574B87FC0}"/>
          </ac:spMkLst>
        </pc:spChg>
        <pc:spChg chg="del">
          <ac:chgData name="Giacomo Teruggi" userId="2207d7f2-2d80-413e-ae21-067bc5385040" providerId="ADAL" clId="{07CBDDC2-5EEB-48F3-965A-5957F84DB3AA}" dt="2024-02-29T16:30:16.730" v="615" actId="478"/>
          <ac:spMkLst>
            <pc:docMk/>
            <pc:sldMk cId="1621354894" sldId="1370"/>
            <ac:spMk id="8" creationId="{B5BC377C-C613-578C-AFA6-04181F81FE95}"/>
          </ac:spMkLst>
        </pc:spChg>
        <pc:spChg chg="del">
          <ac:chgData name="Giacomo Teruggi" userId="2207d7f2-2d80-413e-ae21-067bc5385040" providerId="ADAL" clId="{07CBDDC2-5EEB-48F3-965A-5957F84DB3AA}" dt="2024-02-29T16:30:16.730" v="615" actId="478"/>
          <ac:spMkLst>
            <pc:docMk/>
            <pc:sldMk cId="1621354894" sldId="1370"/>
            <ac:spMk id="10" creationId="{F8CC0DFE-16DC-18C3-0907-87905D6F03E3}"/>
          </ac:spMkLst>
        </pc:spChg>
      </pc:sldChg>
      <pc:sldChg chg="addSp delSp new del mod">
        <pc:chgData name="Giacomo Teruggi" userId="2207d7f2-2d80-413e-ae21-067bc5385040" providerId="ADAL" clId="{07CBDDC2-5EEB-48F3-965A-5957F84DB3AA}" dt="2024-02-29T16:34:40.960" v="739" actId="47"/>
        <pc:sldMkLst>
          <pc:docMk/>
          <pc:sldMk cId="2855685887" sldId="1371"/>
        </pc:sldMkLst>
        <pc:spChg chg="add del">
          <ac:chgData name="Giacomo Teruggi" userId="2207d7f2-2d80-413e-ae21-067bc5385040" providerId="ADAL" clId="{07CBDDC2-5EEB-48F3-965A-5957F84DB3AA}" dt="2024-02-29T16:32:37.818" v="685" actId="21"/>
          <ac:spMkLst>
            <pc:docMk/>
            <pc:sldMk cId="2855685887" sldId="1371"/>
            <ac:spMk id="3" creationId="{03863242-C86C-84D6-2137-62EA34164803}"/>
          </ac:spMkLst>
        </pc:spChg>
      </pc:sldChg>
      <pc:sldChg chg="addSp delSp modSp add mod">
        <pc:chgData name="Giacomo Teruggi" userId="2207d7f2-2d80-413e-ae21-067bc5385040" providerId="ADAL" clId="{07CBDDC2-5EEB-48F3-965A-5957F84DB3AA}" dt="2024-02-29T16:34:35.989" v="738" actId="20577"/>
        <pc:sldMkLst>
          <pc:docMk/>
          <pc:sldMk cId="2198326476" sldId="1372"/>
        </pc:sldMkLst>
        <pc:spChg chg="mod">
          <ac:chgData name="Giacomo Teruggi" userId="2207d7f2-2d80-413e-ae21-067bc5385040" providerId="ADAL" clId="{07CBDDC2-5EEB-48F3-965A-5957F84DB3AA}" dt="2024-02-29T16:32:26.377" v="683" actId="404"/>
          <ac:spMkLst>
            <pc:docMk/>
            <pc:sldMk cId="2198326476" sldId="1372"/>
            <ac:spMk id="2" creationId="{63E6D64B-BE90-1429-5D9B-88295B4FDE26}"/>
          </ac:spMkLst>
        </pc:spChg>
        <pc:spChg chg="add mod">
          <ac:chgData name="Giacomo Teruggi" userId="2207d7f2-2d80-413e-ae21-067bc5385040" providerId="ADAL" clId="{07CBDDC2-5EEB-48F3-965A-5957F84DB3AA}" dt="2024-02-29T16:34:35.989" v="738" actId="20577"/>
          <ac:spMkLst>
            <pc:docMk/>
            <pc:sldMk cId="2198326476" sldId="1372"/>
            <ac:spMk id="3" creationId="{2234AB3F-4CA0-8276-C5A1-FBC0F25A3615}"/>
          </ac:spMkLst>
        </pc:spChg>
        <pc:spChg chg="del">
          <ac:chgData name="Giacomo Teruggi" userId="2207d7f2-2d80-413e-ae21-067bc5385040" providerId="ADAL" clId="{07CBDDC2-5EEB-48F3-965A-5957F84DB3AA}" dt="2024-02-29T16:32:34.017" v="684" actId="478"/>
          <ac:spMkLst>
            <pc:docMk/>
            <pc:sldMk cId="2198326476" sldId="1372"/>
            <ac:spMk id="4" creationId="{38B72E6F-2F43-17C2-9E8C-85E4BDEB890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A1F269-2A48-4906-B342-073E9DB67BED}" type="datetimeFigureOut">
              <a:rPr lang="en-CH" smtClean="0"/>
              <a:t>29/02/2024</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DF83F2-13E2-4CB0-9574-82AE4DF5CF84}" type="slidenum">
              <a:rPr lang="en-CH" smtClean="0"/>
              <a:t>‹#›</a:t>
            </a:fld>
            <a:endParaRPr lang="en-CH"/>
          </a:p>
        </p:txBody>
      </p:sp>
    </p:spTree>
    <p:extLst>
      <p:ext uri="{BB962C8B-B14F-4D97-AF65-F5344CB8AC3E}">
        <p14:creationId xmlns:p14="http://schemas.microsoft.com/office/powerpoint/2010/main" val="2214653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R"/>
          </a:p>
        </p:txBody>
      </p:sp>
      <p:sp>
        <p:nvSpPr>
          <p:cNvPr id="4" name="Slide Number Placeholder 3"/>
          <p:cNvSpPr>
            <a:spLocks noGrp="1"/>
          </p:cNvSpPr>
          <p:nvPr>
            <p:ph type="sldNum" sz="quarter" idx="5"/>
          </p:nvPr>
        </p:nvSpPr>
        <p:spPr/>
        <p:txBody>
          <a:bodyPr/>
          <a:lstStyle/>
          <a:p>
            <a:fld id="{BC7ADB20-D4A1-4748-BA66-A2B3CA7322A9}" type="slidenum">
              <a:rPr lang="en-US" smtClean="0"/>
              <a:t>2</a:t>
            </a:fld>
            <a:endParaRPr lang="en-US"/>
          </a:p>
        </p:txBody>
      </p:sp>
    </p:spTree>
    <p:extLst>
      <p:ext uri="{BB962C8B-B14F-4D97-AF65-F5344CB8AC3E}">
        <p14:creationId xmlns:p14="http://schemas.microsoft.com/office/powerpoint/2010/main" val="1936250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R"/>
          </a:p>
        </p:txBody>
      </p:sp>
      <p:sp>
        <p:nvSpPr>
          <p:cNvPr id="4" name="Slide Number Placeholder 3"/>
          <p:cNvSpPr>
            <a:spLocks noGrp="1"/>
          </p:cNvSpPr>
          <p:nvPr>
            <p:ph type="sldNum" sz="quarter" idx="5"/>
          </p:nvPr>
        </p:nvSpPr>
        <p:spPr/>
        <p:txBody>
          <a:bodyPr/>
          <a:lstStyle/>
          <a:p>
            <a:fld id="{BC7ADB20-D4A1-4748-BA66-A2B3CA7322A9}" type="slidenum">
              <a:rPr lang="en-US" smtClean="0"/>
              <a:t>3</a:t>
            </a:fld>
            <a:endParaRPr lang="en-US"/>
          </a:p>
        </p:txBody>
      </p:sp>
    </p:spTree>
    <p:extLst>
      <p:ext uri="{BB962C8B-B14F-4D97-AF65-F5344CB8AC3E}">
        <p14:creationId xmlns:p14="http://schemas.microsoft.com/office/powerpoint/2010/main" val="193638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R"/>
          </a:p>
        </p:txBody>
      </p:sp>
      <p:sp>
        <p:nvSpPr>
          <p:cNvPr id="4" name="Slide Number Placeholder 3"/>
          <p:cNvSpPr>
            <a:spLocks noGrp="1"/>
          </p:cNvSpPr>
          <p:nvPr>
            <p:ph type="sldNum" sz="quarter" idx="5"/>
          </p:nvPr>
        </p:nvSpPr>
        <p:spPr/>
        <p:txBody>
          <a:bodyPr/>
          <a:lstStyle/>
          <a:p>
            <a:fld id="{BC7ADB20-D4A1-4748-BA66-A2B3CA7322A9}" type="slidenum">
              <a:rPr lang="en-US" smtClean="0"/>
              <a:t>4</a:t>
            </a:fld>
            <a:endParaRPr lang="en-US"/>
          </a:p>
        </p:txBody>
      </p:sp>
    </p:spTree>
    <p:extLst>
      <p:ext uri="{BB962C8B-B14F-4D97-AF65-F5344CB8AC3E}">
        <p14:creationId xmlns:p14="http://schemas.microsoft.com/office/powerpoint/2010/main" val="4250789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R"/>
          </a:p>
        </p:txBody>
      </p:sp>
      <p:sp>
        <p:nvSpPr>
          <p:cNvPr id="4" name="Slide Number Placeholder 3"/>
          <p:cNvSpPr>
            <a:spLocks noGrp="1"/>
          </p:cNvSpPr>
          <p:nvPr>
            <p:ph type="sldNum" sz="quarter" idx="5"/>
          </p:nvPr>
        </p:nvSpPr>
        <p:spPr/>
        <p:txBody>
          <a:bodyPr/>
          <a:lstStyle/>
          <a:p>
            <a:fld id="{BC7ADB20-D4A1-4748-BA66-A2B3CA7322A9}" type="slidenum">
              <a:rPr lang="en-US" smtClean="0"/>
              <a:t>5</a:t>
            </a:fld>
            <a:endParaRPr lang="en-US"/>
          </a:p>
        </p:txBody>
      </p:sp>
    </p:spTree>
    <p:extLst>
      <p:ext uri="{BB962C8B-B14F-4D97-AF65-F5344CB8AC3E}">
        <p14:creationId xmlns:p14="http://schemas.microsoft.com/office/powerpoint/2010/main" val="1450868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R"/>
          </a:p>
        </p:txBody>
      </p:sp>
      <p:sp>
        <p:nvSpPr>
          <p:cNvPr id="4" name="Slide Number Placeholder 3"/>
          <p:cNvSpPr>
            <a:spLocks noGrp="1"/>
          </p:cNvSpPr>
          <p:nvPr>
            <p:ph type="sldNum" sz="quarter" idx="5"/>
          </p:nvPr>
        </p:nvSpPr>
        <p:spPr/>
        <p:txBody>
          <a:bodyPr/>
          <a:lstStyle/>
          <a:p>
            <a:fld id="{BC7ADB20-D4A1-4748-BA66-A2B3CA7322A9}" type="slidenum">
              <a:rPr lang="en-US" smtClean="0"/>
              <a:t>6</a:t>
            </a:fld>
            <a:endParaRPr lang="en-US"/>
          </a:p>
        </p:txBody>
      </p:sp>
    </p:spTree>
    <p:extLst>
      <p:ext uri="{BB962C8B-B14F-4D97-AF65-F5344CB8AC3E}">
        <p14:creationId xmlns:p14="http://schemas.microsoft.com/office/powerpoint/2010/main" val="4080908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C799-4231-2346-88CD-50EB4F7D6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7A7F83-D93D-B848-B8B4-C00862A7B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910179-53D6-2541-984B-2302772D1EB0}"/>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0D6A9576-B9E5-EC45-822F-70872F479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7FFFE-58EC-AD47-BCC4-79F7901ED45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98461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4409-47BD-B745-9631-8FBF6F0C9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50928A-9CEF-C94B-9E3D-ECF41CE9C8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DCF3C-E871-1246-AA8C-C00AA837EC26}"/>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FE22C893-02D2-3A40-92BD-4F28977418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60ACCC-903D-8849-B627-3B3B1442F579}"/>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00113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679AA-F95A-6C49-924E-ED19D1BA6F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1B20FD-2E08-4D4E-ABFE-5B18E37C80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7732CF-C083-EB49-AADB-8BF4409CC9FE}"/>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401EBAD8-8AEC-6745-9184-44F30BB2B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D1102-6943-F445-BF9F-18E890F0BE8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71642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14A7-5367-6641-89B3-ED5206D45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EACD7-D93B-FE43-8595-62E80F9C12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CB0E1-F717-8543-8276-E0FF351BF154}"/>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DC7C43B9-2296-0545-AA12-2E6E33536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8FCBA-5B72-1847-A4B5-B5B6FBAE9F5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25516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917ED-B526-3741-9437-CAA67CD3D0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0CB9E6-61FE-0E4A-9EA7-A54AAE0540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9C00FF-8B7B-2849-8F0B-844EBBDCB320}"/>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6D80EA24-2FF2-8645-B2F8-2B04E162F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747AD9-32FD-5D40-8739-004AAA5CFABB}"/>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7558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F550-CB93-6440-9E7D-1990C0230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534B28-9891-9C48-BBF7-3FA840B14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933CE-EA8D-4D49-A832-CFE5A31CF0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A8EF8E-143E-4648-850C-FFE87BCDCF08}"/>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6" name="Footer Placeholder 5">
            <a:extLst>
              <a:ext uri="{FF2B5EF4-FFF2-40B4-BE49-F238E27FC236}">
                <a16:creationId xmlns:a16="http://schemas.microsoft.com/office/drawing/2014/main" id="{893E1F61-4260-9C4D-AB89-CE7BE42C2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40F333-43E3-5847-B0EC-E9AB122D534C}"/>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58618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806A-B7D2-7140-9436-1143278A72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E6735-5C95-C54F-8E6D-915607B71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5059F-B372-DB48-B36F-AA1616F3B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46C662-5F07-F443-B63B-58577DB75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1AC9D6-AFA3-A546-BB82-E3D4FE01C9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A8E6B6-73E5-CA41-8BD4-041E50F46C1F}"/>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8" name="Footer Placeholder 7">
            <a:extLst>
              <a:ext uri="{FF2B5EF4-FFF2-40B4-BE49-F238E27FC236}">
                <a16:creationId xmlns:a16="http://schemas.microsoft.com/office/drawing/2014/main" id="{1AD955FE-D63C-D841-944B-31661EB392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28364-DF09-0447-BD31-D77CF631417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8174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A369-3332-8449-82FA-53904157D9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14008B-3EEF-6E40-9202-C50512A3BC5A}"/>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4" name="Footer Placeholder 3">
            <a:extLst>
              <a:ext uri="{FF2B5EF4-FFF2-40B4-BE49-F238E27FC236}">
                <a16:creationId xmlns:a16="http://schemas.microsoft.com/office/drawing/2014/main" id="{6AC30F60-22F5-CF4F-8300-0C23FA8D63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26F9C5-71CD-DF4D-87AE-1E5603379355}"/>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419011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D5756-9533-5947-8AA4-A55E45B54662}"/>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3" name="Footer Placeholder 2">
            <a:extLst>
              <a:ext uri="{FF2B5EF4-FFF2-40B4-BE49-F238E27FC236}">
                <a16:creationId xmlns:a16="http://schemas.microsoft.com/office/drawing/2014/main" id="{5B54A894-2BDD-664C-9734-01944B8EE6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938AFC-927D-0E4C-8765-513AA32F5C5A}"/>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68884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0B2AB-6FB0-3F4B-B296-90A3EB5BD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36C93C-3293-7641-AEA6-C4007B00A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9A7650-C748-FB4E-9BA6-288E3E3F4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3EDD49-D3A1-B74F-A8BB-1077D7DCEC7E}"/>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6" name="Footer Placeholder 5">
            <a:extLst>
              <a:ext uri="{FF2B5EF4-FFF2-40B4-BE49-F238E27FC236}">
                <a16:creationId xmlns:a16="http://schemas.microsoft.com/office/drawing/2014/main" id="{9F082356-7C2E-8A4E-9BC3-2381AEED33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5408F6-B699-7C45-B509-8772F6DF494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98190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179F-7EA1-A64F-AA5A-4307727C6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E14D99-0F9D-1849-B080-00CC58551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178331-B9EE-984C-BF89-C28E8A1BA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9ECBAC-97ED-0B47-A77B-78F83C6495ED}"/>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6" name="Footer Placeholder 5">
            <a:extLst>
              <a:ext uri="{FF2B5EF4-FFF2-40B4-BE49-F238E27FC236}">
                <a16:creationId xmlns:a16="http://schemas.microsoft.com/office/drawing/2014/main" id="{C15CB222-F7B7-A440-BD6A-F188B5160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D5C41-6ADD-3445-9543-8CBA4F2CCE2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551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42707-DAB0-9642-AB96-BCDAFE10AF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3C5FAD-B53E-A44E-ACCE-FA8671073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C309E-16C9-9949-AF70-5ED125810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AC45BAAE-3D1C-F24D-97C2-A7BE90B75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600EC8-E292-F447-B047-35F0458B2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B117-5D75-FF4D-911A-5C226444051F}" type="slidenum">
              <a:rPr lang="en-US" smtClean="0"/>
              <a:t>‹#›</a:t>
            </a:fld>
            <a:endParaRPr lang="en-US"/>
          </a:p>
        </p:txBody>
      </p:sp>
    </p:spTree>
    <p:extLst>
      <p:ext uri="{BB962C8B-B14F-4D97-AF65-F5344CB8AC3E}">
        <p14:creationId xmlns:p14="http://schemas.microsoft.com/office/powerpoint/2010/main" val="1433237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library.wmo.int/viewer/67177/?offset=1#page=565&amp;viewer=picture&amp;o=bookmark&amp;n=0&amp;q="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hyperlink" Target="https://library.wmo.int/viewer/67177/download?file=Progress+report.pdf&amp;type=pdf&amp;navigator=1#275" TargetMode="External"/><Relationship Id="rId4" Type="http://schemas.openxmlformats.org/officeDocument/2006/relationships/hyperlink" Target="https://library.wmo.int/viewer/67177/?offset=1#page=22&amp;viewer=picture&amp;o=bookmark&amp;n=0&amp;q="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library.wmo.int/viewer/67177/?offset=1#page=565&amp;viewer=picture&amp;o=bookmark&amp;n=0&amp;q="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D43B275B-84BF-C21D-40E8-7D1235DF538A}"/>
              </a:ext>
            </a:extLst>
          </p:cNvPr>
          <p:cNvSpPr/>
          <p:nvPr/>
        </p:nvSpPr>
        <p:spPr>
          <a:xfrm>
            <a:off x="1021728" y="632659"/>
            <a:ext cx="10148542" cy="2180084"/>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lnSpc>
                <a:spcPts val="3360"/>
              </a:lnSpc>
              <a:defRPr sz="1800"/>
            </a:pPr>
            <a:r>
              <a:rPr lang="en-US" sz="48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SERCOM-3</a:t>
            </a:r>
          </a:p>
          <a:p>
            <a:pPr algn="ctr">
              <a:lnSpc>
                <a:spcPts val="3360"/>
              </a:lnSpc>
              <a:defRPr sz="1800"/>
            </a:pPr>
            <a:b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b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Third session of the </a:t>
            </a:r>
            <a:r>
              <a:rPr lang="en-US" sz="3200" b="1" kern="1000" spc="-10" dirty="0" err="1">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Commis</a:t>
            </a:r>
            <a: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a:t>
            </a: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ion for Weather, Climate, Hydrological, Marine and Related Environmental Services and Applications </a:t>
            </a:r>
          </a:p>
        </p:txBody>
      </p:sp>
      <p:sp>
        <p:nvSpPr>
          <p:cNvPr id="5" name="Shape 79">
            <a:extLst>
              <a:ext uri="{FF2B5EF4-FFF2-40B4-BE49-F238E27FC236}">
                <a16:creationId xmlns:a16="http://schemas.microsoft.com/office/drawing/2014/main" id="{09DABE98-0BBB-BC8C-CDAE-C2AFF3268DAE}"/>
              </a:ext>
            </a:extLst>
          </p:cNvPr>
          <p:cNvSpPr/>
          <p:nvPr/>
        </p:nvSpPr>
        <p:spPr>
          <a:xfrm>
            <a:off x="1071906" y="3429000"/>
            <a:ext cx="10048183" cy="861774"/>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A</a:t>
            </a:r>
            <a:r>
              <a:rPr lang="en-CH" sz="2800" b="0" i="0" u="none" strike="noStrike" baseline="0" dirty="0" err="1">
                <a:solidFill>
                  <a:srgbClr val="C00000"/>
                </a:solidFill>
                <a:latin typeface="Arial" panose="020B0604020202020204" pitchFamily="34" charset="0"/>
                <a:ea typeface="Verdana" panose="020B0604030504040204" pitchFamily="34" charset="0"/>
                <a:cs typeface="Arial" panose="020B0604020202020204" pitchFamily="34" charset="0"/>
              </a:rPr>
              <a:t>genda</a:t>
            </a:r>
            <a:r>
              <a:rPr lang="en-CH"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 item 5.</a:t>
            </a: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1</a:t>
            </a:r>
            <a:r>
              <a:rPr lang="en-CH"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 </a:t>
            </a:r>
            <a:endPar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algn="ct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SERCOM work </a:t>
            </a:r>
            <a:r>
              <a:rPr lang="en-US" sz="2800" b="0" i="0" u="none" strike="noStrike" baseline="0" dirty="0" err="1">
                <a:solidFill>
                  <a:srgbClr val="C00000"/>
                </a:solidFill>
                <a:latin typeface="Arial" panose="020B0604020202020204" pitchFamily="34" charset="0"/>
                <a:ea typeface="Verdana" panose="020B0604030504040204" pitchFamily="34" charset="0"/>
                <a:cs typeface="Arial" panose="020B0604020202020204" pitchFamily="34" charset="0"/>
              </a:rPr>
              <a:t>programme</a:t>
            </a: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 and </a:t>
            </a:r>
            <a:r>
              <a:rPr lang="en-US" sz="2800" b="0" i="0" u="none" strike="noStrike" baseline="0" dirty="0" err="1">
                <a:solidFill>
                  <a:srgbClr val="C00000"/>
                </a:solidFill>
                <a:latin typeface="Arial" panose="020B0604020202020204" pitchFamily="34" charset="0"/>
                <a:ea typeface="Verdana" panose="020B0604030504040204" pitchFamily="34" charset="0"/>
                <a:cs typeface="Arial" panose="020B0604020202020204" pitchFamily="34" charset="0"/>
              </a:rPr>
              <a:t>Programme</a:t>
            </a: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 description</a:t>
            </a:r>
            <a:endParaRPr lang="hr-HR"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endParaRPr>
          </a:p>
        </p:txBody>
      </p:sp>
      <p:sp>
        <p:nvSpPr>
          <p:cNvPr id="6" name="TextBox 5">
            <a:extLst>
              <a:ext uri="{FF2B5EF4-FFF2-40B4-BE49-F238E27FC236}">
                <a16:creationId xmlns:a16="http://schemas.microsoft.com/office/drawing/2014/main" id="{B45A15C5-5797-E740-D89C-F6F3EF7D419B}"/>
              </a:ext>
            </a:extLst>
          </p:cNvPr>
          <p:cNvSpPr txBox="1"/>
          <p:nvPr/>
        </p:nvSpPr>
        <p:spPr>
          <a:xfrm>
            <a:off x="4736645" y="4976723"/>
            <a:ext cx="2718707" cy="707886"/>
          </a:xfrm>
          <a:prstGeom prst="rect">
            <a:avLst/>
          </a:prstGeom>
          <a:noFill/>
        </p:spPr>
        <p:txBody>
          <a:bodyPr wrap="square" rtlCol="0">
            <a:spAutoFit/>
          </a:bodyPr>
          <a:lstStyle/>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Bali, Indonesia</a:t>
            </a:r>
          </a:p>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4-9 March 2024</a:t>
            </a:r>
            <a:endParaRPr lang="en-CH" sz="2000" dirty="0"/>
          </a:p>
        </p:txBody>
      </p:sp>
      <p:sp>
        <p:nvSpPr>
          <p:cNvPr id="3" name="TextBox 2">
            <a:extLst>
              <a:ext uri="{FF2B5EF4-FFF2-40B4-BE49-F238E27FC236}">
                <a16:creationId xmlns:a16="http://schemas.microsoft.com/office/drawing/2014/main" id="{39FF4E3F-8037-5081-F853-72E7F90922F2}"/>
              </a:ext>
            </a:extLst>
          </p:cNvPr>
          <p:cNvSpPr txBox="1"/>
          <p:nvPr/>
        </p:nvSpPr>
        <p:spPr>
          <a:xfrm>
            <a:off x="9527458" y="5361443"/>
            <a:ext cx="1976284" cy="923330"/>
          </a:xfrm>
          <a:prstGeom prst="rect">
            <a:avLst/>
          </a:prstGeom>
          <a:noFill/>
        </p:spPr>
        <p:txBody>
          <a:bodyPr wrap="square" rtlCol="0">
            <a:spAutoFit/>
          </a:bodyPr>
          <a:lstStyle/>
          <a:p>
            <a:r>
              <a:rPr lang="fr-CH" b="1" dirty="0" err="1"/>
              <a:t>Presented</a:t>
            </a:r>
            <a:r>
              <a:rPr lang="en-CH" b="1" dirty="0"/>
              <a:t> by:</a:t>
            </a:r>
            <a:br>
              <a:rPr lang="en-CH" b="1" dirty="0"/>
            </a:br>
            <a:r>
              <a:rPr lang="en-CH" i="1" dirty="0"/>
              <a:t>Ian Lisk</a:t>
            </a:r>
          </a:p>
          <a:p>
            <a:r>
              <a:rPr lang="en-US" i="1" dirty="0"/>
              <a:t>President SERCOM</a:t>
            </a:r>
            <a:endParaRPr lang="en-CH" i="1" dirty="0"/>
          </a:p>
        </p:txBody>
      </p:sp>
    </p:spTree>
    <p:extLst>
      <p:ext uri="{BB962C8B-B14F-4D97-AF65-F5344CB8AC3E}">
        <p14:creationId xmlns:p14="http://schemas.microsoft.com/office/powerpoint/2010/main" val="2102021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EA28B-339C-72E2-024A-193EBA3D8111}"/>
              </a:ext>
            </a:extLst>
          </p:cNvPr>
          <p:cNvSpPr>
            <a:spLocks noGrp="1"/>
          </p:cNvSpPr>
          <p:nvPr>
            <p:ph type="title"/>
          </p:nvPr>
        </p:nvSpPr>
        <p:spPr>
          <a:xfrm>
            <a:off x="838200" y="2263197"/>
            <a:ext cx="10515600" cy="1325563"/>
          </a:xfrm>
        </p:spPr>
        <p:txBody>
          <a:bodyPr>
            <a:normAutofit/>
          </a:bodyPr>
          <a:lstStyle/>
          <a:p>
            <a:pPr algn="ctr"/>
            <a:r>
              <a:rPr lang="en-FR" sz="6000" b="1" dirty="0">
                <a:solidFill>
                  <a:schemeClr val="bg1"/>
                </a:solidFill>
                <a:latin typeface="Arial" panose="020B0604020202020204" pitchFamily="34" charset="0"/>
                <a:ea typeface="Verdana" panose="020B0604030504040204" pitchFamily="34" charset="0"/>
                <a:cs typeface="Arial" panose="020B0604020202020204" pitchFamily="34" charset="0"/>
              </a:rPr>
              <a:t>Thank you.</a:t>
            </a:r>
          </a:p>
        </p:txBody>
      </p:sp>
      <p:sp>
        <p:nvSpPr>
          <p:cNvPr id="4" name="CuadroTexto 3">
            <a:extLst>
              <a:ext uri="{FF2B5EF4-FFF2-40B4-BE49-F238E27FC236}">
                <a16:creationId xmlns:a16="http://schemas.microsoft.com/office/drawing/2014/main" id="{DA72FBD4-668B-EB1A-B593-B2BE34336172}"/>
              </a:ext>
            </a:extLst>
          </p:cNvPr>
          <p:cNvSpPr txBox="1"/>
          <p:nvPr/>
        </p:nvSpPr>
        <p:spPr>
          <a:xfrm>
            <a:off x="3824879" y="5950894"/>
            <a:ext cx="4542242" cy="523926"/>
          </a:xfrm>
          <a:prstGeom prst="rect">
            <a:avLst/>
          </a:prstGeom>
          <a:noFill/>
        </p:spPr>
        <p:txBody>
          <a:bodyPr wrap="square" rtlCol="0">
            <a:spAutoFit/>
          </a:bodyPr>
          <a:lstStyle/>
          <a:p>
            <a:pPr marR="0" algn="ctr" rtl="0">
              <a:lnSpc>
                <a:spcPct val="150000"/>
              </a:lnSpc>
            </a:pPr>
            <a:r>
              <a:rPr lang="en-US" sz="3200" b="0" i="0" u="none" strike="noStrike" baseline="30000" dirty="0">
                <a:solidFill>
                  <a:schemeClr val="bg1"/>
                </a:solidFill>
                <a:latin typeface="Arial" panose="020B0604020202020204" pitchFamily="34" charset="0"/>
                <a:ea typeface="Verdana" panose="020B0604030504040204" pitchFamily="34" charset="0"/>
                <a:cs typeface="Arial" panose="020B0604020202020204" pitchFamily="34" charset="0"/>
              </a:rPr>
              <a:t>wmo.int</a:t>
            </a:r>
          </a:p>
        </p:txBody>
      </p:sp>
    </p:spTree>
    <p:extLst>
      <p:ext uri="{BB962C8B-B14F-4D97-AF65-F5344CB8AC3E}">
        <p14:creationId xmlns:p14="http://schemas.microsoft.com/office/powerpoint/2010/main" val="2600864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D9487771-2A50-271D-E0C8-6EC40F383607}"/>
              </a:ext>
            </a:extLst>
          </p:cNvPr>
          <p:cNvGraphicFramePr>
            <a:graphicFrameLocks noGrp="1"/>
          </p:cNvGraphicFramePr>
          <p:nvPr/>
        </p:nvGraphicFramePr>
        <p:xfrm>
          <a:off x="6830170" y="5933274"/>
          <a:ext cx="4904630" cy="918376"/>
        </p:xfrm>
        <a:graphic>
          <a:graphicData uri="http://schemas.openxmlformats.org/drawingml/2006/table">
            <a:tbl>
              <a:tblPr firstRow="1">
                <a:tableStyleId>{2D5ABB26-0587-4C30-8999-92F81FD0307C}</a:tableStyleId>
              </a:tblPr>
              <a:tblGrid>
                <a:gridCol w="2452315">
                  <a:extLst>
                    <a:ext uri="{9D8B030D-6E8A-4147-A177-3AD203B41FA5}">
                      <a16:colId xmlns:a16="http://schemas.microsoft.com/office/drawing/2014/main" val="1063476286"/>
                    </a:ext>
                  </a:extLst>
                </a:gridCol>
                <a:gridCol w="2452315">
                  <a:extLst>
                    <a:ext uri="{9D8B030D-6E8A-4147-A177-3AD203B41FA5}">
                      <a16:colId xmlns:a16="http://schemas.microsoft.com/office/drawing/2014/main" val="399418297"/>
                    </a:ext>
                  </a:extLst>
                </a:gridCol>
              </a:tblGrid>
              <a:tr h="918376">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endParaRPr lang="en-US" sz="1050" b="0">
                        <a:solidFill>
                          <a:srgbClr val="005BAA"/>
                        </a:solidFill>
                        <a:latin typeface="Arial" panose="020B0604020202020204" pitchFamily="34" charset="0"/>
                        <a:ea typeface="Verdana" panose="020B0604030504040204" pitchFamily="34" charset="0"/>
                        <a:cs typeface="Arial" panose="020B0604020202020204" pitchFamily="34" charset="0"/>
                      </a:endParaRPr>
                    </a:p>
                  </a:txBody>
                  <a:tcPr anchor="ctr"/>
                </a:tc>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fld id="{19283BD8-4331-4442-8D7F-5AA08B22643F}" type="slidenum">
                        <a:rPr lang="en-US" sz="1200" b="0" smtClean="0">
                          <a:solidFill>
                            <a:srgbClr val="005BAA"/>
                          </a:solidFill>
                          <a:latin typeface="Verdana" panose="020B0604030504040204" pitchFamily="34" charset="0"/>
                          <a:ea typeface="Verdana" panose="020B0604030504040204" pitchFamily="34" charset="0"/>
                        </a:rPr>
                        <a:pPr marL="0" marR="0" lvl="0" indent="0" algn="r" defTabSz="914400" rtl="0" eaLnBrk="1" fontAlgn="auto" latinLnBrk="0" hangingPunct="1">
                          <a:lnSpc>
                            <a:spcPct val="150000"/>
                          </a:lnSpc>
                          <a:spcBef>
                            <a:spcPts val="0"/>
                          </a:spcBef>
                          <a:spcAft>
                            <a:spcPts val="0"/>
                          </a:spcAft>
                          <a:buClrTx/>
                          <a:buSzTx/>
                          <a:buFontTx/>
                          <a:buNone/>
                          <a:tabLst/>
                          <a:defRPr/>
                        </a:pPr>
                        <a:t>2</a:t>
                      </a:fld>
                      <a:endParaRPr lang="en-US" sz="1200" b="0" dirty="0">
                        <a:solidFill>
                          <a:srgbClr val="005BAA"/>
                        </a:solidFill>
                        <a:latin typeface="Verdana" panose="020B0604030504040204" pitchFamily="34" charset="0"/>
                        <a:ea typeface="Verdana" panose="020B0604030504040204" pitchFamily="34" charset="0"/>
                      </a:endParaRPr>
                    </a:p>
                  </a:txBody>
                  <a:tcPr anchor="ctr"/>
                </a:tc>
                <a:extLst>
                  <a:ext uri="{0D108BD9-81ED-4DB2-BD59-A6C34878D82A}">
                    <a16:rowId xmlns:a16="http://schemas.microsoft.com/office/drawing/2014/main" val="551670588"/>
                  </a:ext>
                </a:extLst>
              </a:tr>
            </a:tbl>
          </a:graphicData>
        </a:graphic>
      </p:graphicFrame>
      <p:pic>
        <p:nvPicPr>
          <p:cNvPr id="25" name="Picture 24" descr="Graphical user interface, application&#10;&#10;Description automatically generated">
            <a:extLst>
              <a:ext uri="{FF2B5EF4-FFF2-40B4-BE49-F238E27FC236}">
                <a16:creationId xmlns:a16="http://schemas.microsoft.com/office/drawing/2014/main" id="{ED9F11E1-3AC3-E664-8A6B-A4CC4E71EAA8}"/>
              </a:ext>
            </a:extLst>
          </p:cNvPr>
          <p:cNvPicPr>
            <a:picLocks noGrp="1" noRot="1" noChangeAspect="1" noMove="1" noResize="1" noEditPoints="1" noAdjustHandles="1" noChangeArrowheads="1" noChangeShapeType="1" noCrop="1"/>
          </p:cNvPicPr>
          <p:nvPr/>
        </p:nvPicPr>
        <p:blipFill>
          <a:blip r:embed="rId3"/>
          <a:stretch>
            <a:fillRect/>
          </a:stretch>
        </p:blipFill>
        <p:spPr>
          <a:xfrm>
            <a:off x="-103121" y="4874899"/>
            <a:ext cx="3153923" cy="2083350"/>
          </a:xfrm>
          <a:prstGeom prst="rect">
            <a:avLst/>
          </a:prstGeom>
        </p:spPr>
      </p:pic>
      <p:sp>
        <p:nvSpPr>
          <p:cNvPr id="2" name="Shape 79">
            <a:extLst>
              <a:ext uri="{FF2B5EF4-FFF2-40B4-BE49-F238E27FC236}">
                <a16:creationId xmlns:a16="http://schemas.microsoft.com/office/drawing/2014/main" id="{63E6D64B-BE90-1429-5D9B-88295B4FDE26}"/>
              </a:ext>
            </a:extLst>
          </p:cNvPr>
          <p:cNvSpPr/>
          <p:nvPr/>
        </p:nvSpPr>
        <p:spPr>
          <a:xfrm>
            <a:off x="1251705" y="272804"/>
            <a:ext cx="4066275" cy="45544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360"/>
              </a:lnSpc>
              <a:defRPr sz="1800"/>
            </a:pPr>
            <a:r>
              <a:rPr lang="en-US" sz="44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Justification</a:t>
            </a:r>
          </a:p>
        </p:txBody>
      </p:sp>
      <p:sp>
        <p:nvSpPr>
          <p:cNvPr id="4" name="CuadroTexto 3">
            <a:extLst>
              <a:ext uri="{FF2B5EF4-FFF2-40B4-BE49-F238E27FC236}">
                <a16:creationId xmlns:a16="http://schemas.microsoft.com/office/drawing/2014/main" id="{38B72E6F-2F43-17C2-9E8C-85E4BDEB890C}"/>
              </a:ext>
            </a:extLst>
          </p:cNvPr>
          <p:cNvSpPr txBox="1"/>
          <p:nvPr/>
        </p:nvSpPr>
        <p:spPr>
          <a:xfrm>
            <a:off x="385894" y="728250"/>
            <a:ext cx="11450971" cy="6690550"/>
          </a:xfrm>
          <a:prstGeom prst="rect">
            <a:avLst/>
          </a:prstGeom>
          <a:noFill/>
        </p:spPr>
        <p:txBody>
          <a:bodyPr wrap="square" rtlCol="0">
            <a:spAutoFit/>
          </a:bodyPr>
          <a:lstStyle/>
          <a:p>
            <a:pPr>
              <a:lnSpc>
                <a:spcPct val="150000"/>
              </a:lnSpc>
            </a:pPr>
            <a:r>
              <a:rPr lang="en-GB" sz="1600" i="1" dirty="0">
                <a:effectLst/>
                <a:latin typeface="Verdana" panose="020B0604030504040204" pitchFamily="34" charset="0"/>
                <a:ea typeface="Arial" panose="020B0604020202020204" pitchFamily="34" charset="0"/>
                <a:cs typeface="Arial" panose="020B0604020202020204" pitchFamily="34" charset="0"/>
              </a:rPr>
              <a:t>Rules of Procedure for Technical Commissions</a:t>
            </a:r>
            <a:r>
              <a:rPr lang="en-GB" sz="1600" dirty="0">
                <a:effectLst/>
                <a:latin typeface="Verdana" panose="020B0604030504040204" pitchFamily="34" charset="0"/>
                <a:ea typeface="Arial" panose="020B0604020202020204" pitchFamily="34" charset="0"/>
                <a:cs typeface="Arial" panose="020B0604020202020204" pitchFamily="34" charset="0"/>
              </a:rPr>
              <a:t> (WMO-No.</a:t>
            </a:r>
            <a:r>
              <a:rPr lang="en-CH" sz="1600" dirty="0">
                <a:effectLst/>
                <a:latin typeface="Verdana" panose="020B0604030504040204" pitchFamily="34" charset="0"/>
                <a:ea typeface="Arial" panose="020B0604020202020204" pitchFamily="34" charset="0"/>
                <a:cs typeface="Arial" panose="020B0604020202020204" pitchFamily="34" charset="0"/>
              </a:rPr>
              <a:t> </a:t>
            </a:r>
            <a:r>
              <a:rPr lang="en-GB" sz="1600" dirty="0">
                <a:effectLst/>
                <a:latin typeface="Verdana" panose="020B0604030504040204" pitchFamily="34" charset="0"/>
                <a:ea typeface="Arial" panose="020B0604020202020204" pitchFamily="34" charset="0"/>
                <a:cs typeface="Arial" panose="020B0604020202020204" pitchFamily="34" charset="0"/>
              </a:rPr>
              <a:t>1240): </a:t>
            </a:r>
          </a:p>
          <a:p>
            <a:pPr>
              <a:lnSpc>
                <a:spcPct val="150000"/>
              </a:lnSpc>
            </a:pPr>
            <a:r>
              <a:rPr lang="en-GB" sz="1600" dirty="0">
                <a:effectLst/>
                <a:latin typeface="Verdana" panose="020B0604030504040204" pitchFamily="34" charset="0"/>
                <a:ea typeface="Arial" panose="020B0604020202020204" pitchFamily="34" charset="0"/>
                <a:cs typeface="Arial" panose="020B0604020202020204" pitchFamily="34" charset="0"/>
              </a:rPr>
              <a:t>Rule 6.13.1 (j) </a:t>
            </a:r>
            <a:r>
              <a:rPr lang="en-US" sz="1600" dirty="0">
                <a:latin typeface="Verdana" panose="020B0604030504040204" pitchFamily="34" charset="0"/>
                <a:cs typeface="Arial" panose="020B0604020202020204" pitchFamily="34" charset="0"/>
              </a:rPr>
              <a:t>Work </a:t>
            </a:r>
            <a:r>
              <a:rPr lang="en-US" sz="1600" dirty="0" err="1">
                <a:latin typeface="Verdana" panose="020B0604030504040204" pitchFamily="34" charset="0"/>
                <a:cs typeface="Arial" panose="020B0604020202020204" pitchFamily="34" charset="0"/>
              </a:rPr>
              <a:t>programme</a:t>
            </a:r>
            <a:r>
              <a:rPr lang="en-US" sz="1600" dirty="0">
                <a:latin typeface="Verdana" panose="020B0604030504040204" pitchFamily="34" charset="0"/>
                <a:cs typeface="Arial" panose="020B0604020202020204" pitchFamily="34" charset="0"/>
              </a:rPr>
              <a:t> and subsidiary bodies for the following intersessional period </a:t>
            </a:r>
            <a:r>
              <a:rPr lang="en-GB" sz="1600" dirty="0">
                <a:latin typeface="Verdana" panose="020B0604030504040204" pitchFamily="34" charset="0"/>
                <a:cs typeface="Arial" panose="020B0604020202020204" pitchFamily="34" charset="0"/>
              </a:rPr>
              <a:t>and </a:t>
            </a:r>
          </a:p>
          <a:p>
            <a:pPr>
              <a:lnSpc>
                <a:spcPct val="150000"/>
              </a:lnSpc>
            </a:pPr>
            <a:r>
              <a:rPr lang="en-GB" sz="1600" dirty="0">
                <a:effectLst/>
                <a:latin typeface="Verdana" panose="020B0604030504040204" pitchFamily="34" charset="0"/>
                <a:ea typeface="Arial" panose="020B0604020202020204" pitchFamily="34" charset="0"/>
                <a:cs typeface="Arial" panose="020B0604020202020204" pitchFamily="34" charset="0"/>
              </a:rPr>
              <a:t>Rule 6.13.1(e) </a:t>
            </a:r>
            <a:r>
              <a:rPr lang="en-US" sz="1600" dirty="0">
                <a:latin typeface="Verdana" panose="020B0604030504040204" pitchFamily="34" charset="0"/>
                <a:cs typeface="Arial" panose="020B0604020202020204" pitchFamily="34" charset="0"/>
              </a:rPr>
              <a:t>Consideration of the WMO </a:t>
            </a:r>
            <a:r>
              <a:rPr lang="en-US" sz="1600" dirty="0" err="1">
                <a:latin typeface="Verdana" panose="020B0604030504040204" pitchFamily="34" charset="0"/>
                <a:cs typeface="Arial" panose="020B0604020202020204" pitchFamily="34" charset="0"/>
              </a:rPr>
              <a:t>Programmes</a:t>
            </a:r>
            <a:r>
              <a:rPr lang="en-US" sz="1600" dirty="0">
                <a:latin typeface="Verdana" panose="020B0604030504040204" pitchFamily="34" charset="0"/>
                <a:cs typeface="Arial" panose="020B0604020202020204" pitchFamily="34" charset="0"/>
              </a:rPr>
              <a:t> relevant to the commission</a:t>
            </a:r>
            <a:endParaRPr lang="en-GB" sz="1600" dirty="0">
              <a:latin typeface="Verdana" panose="020B0604030504040204" pitchFamily="34" charset="0"/>
              <a:cs typeface="Arial" panose="020B0604020202020204" pitchFamily="34" charset="0"/>
            </a:endParaRPr>
          </a:p>
          <a:p>
            <a:pPr>
              <a:lnSpc>
                <a:spcPct val="150000"/>
              </a:lnSpc>
            </a:pPr>
            <a:endParaRPr lang="en-GB" sz="1600" dirty="0">
              <a:latin typeface="Verdana" panose="020B0604030504040204" pitchFamily="34" charset="0"/>
              <a:cs typeface="Arial" panose="020B0604020202020204" pitchFamily="34" charset="0"/>
            </a:endParaRPr>
          </a:p>
          <a:p>
            <a:pPr>
              <a:lnSpc>
                <a:spcPct val="150000"/>
              </a:lnSpc>
            </a:pPr>
            <a:r>
              <a:rPr lang="en-GB" sz="1600" dirty="0">
                <a:latin typeface="Verdana" panose="020B0604030504040204" pitchFamily="34" charset="0"/>
                <a:cs typeface="Arial" panose="020B0604020202020204" pitchFamily="34" charset="0"/>
              </a:rPr>
              <a:t>Draft Resolution 5.1/1  contains the SERCOM work programme for the next intersessional period. </a:t>
            </a:r>
          </a:p>
          <a:p>
            <a:pPr>
              <a:lnSpc>
                <a:spcPct val="150000"/>
              </a:lnSpc>
            </a:pPr>
            <a:endParaRPr lang="en-GB" sz="1600" dirty="0">
              <a:latin typeface="Verdana" panose="020B0604030504040204" pitchFamily="34" charset="0"/>
              <a:cs typeface="Arial" panose="020B0604020202020204" pitchFamily="34" charset="0"/>
            </a:endParaRPr>
          </a:p>
          <a:p>
            <a:pPr>
              <a:lnSpc>
                <a:spcPct val="150000"/>
              </a:lnSpc>
            </a:pPr>
            <a:r>
              <a:rPr lang="en-GB" sz="1600" dirty="0">
                <a:latin typeface="Verdana" panose="020B0604030504040204" pitchFamily="34" charset="0"/>
                <a:cs typeface="Arial" panose="020B0604020202020204" pitchFamily="34" charset="0"/>
              </a:rPr>
              <a:t>Draft Recommendation 5.1/1 contains the proposed description of the Weather, Climate, Hydrological, Marine and related Environmental Services Programme (as requested by </a:t>
            </a:r>
            <a:r>
              <a:rPr lang="en-GB" sz="1600" u="none" strike="noStrike" spc="-10" dirty="0">
                <a:solidFill>
                  <a:srgbClr val="0000FF"/>
                </a:solidFill>
                <a:effectLst/>
                <a:latin typeface="Verdana" panose="020B0604030504040204" pitchFamily="34" charset="0"/>
                <a:ea typeface="Arial" panose="020B0604020202020204" pitchFamily="34" charset="0"/>
                <a:cs typeface="Arial" panose="020B0604020202020204" pitchFamily="34" charset="0"/>
                <a:hlinkClick r:id="rId4"/>
              </a:rPr>
              <a:t>Resolution 62 (Cg-19)</a:t>
            </a:r>
            <a:r>
              <a:rPr lang="en-GB" sz="1600" u="none" strike="noStrike" spc="-10" dirty="0">
                <a:solidFill>
                  <a:srgbClr val="0000FF"/>
                </a:solidFill>
                <a:effectLst/>
                <a:latin typeface="Verdana" panose="020B0604030504040204" pitchFamily="34" charset="0"/>
                <a:ea typeface="Arial" panose="020B0604020202020204" pitchFamily="34" charset="0"/>
                <a:cs typeface="Arial" panose="020B0604020202020204" pitchFamily="34" charset="0"/>
              </a:rPr>
              <a:t> </a:t>
            </a:r>
            <a:r>
              <a:rPr lang="en-GB" sz="1600" dirty="0">
                <a:latin typeface="Verdana" panose="020B0604030504040204" pitchFamily="34" charset="0"/>
                <a:cs typeface="Arial" panose="020B0604020202020204" pitchFamily="34" charset="0"/>
              </a:rPr>
              <a:t>) consolidating:</a:t>
            </a:r>
          </a:p>
          <a:p>
            <a:pPr marL="285750" indent="-285750">
              <a:lnSpc>
                <a:spcPct val="150000"/>
              </a:lnSpc>
              <a:buFont typeface="Arial" panose="020B0604020202020204" pitchFamily="34" charset="0"/>
              <a:buChar char="•"/>
            </a:pPr>
            <a:r>
              <a:rPr lang="en-GB" sz="1600" spc="-10" dirty="0">
                <a:effectLst/>
                <a:latin typeface="Verdana" panose="020B0604030504040204" pitchFamily="34" charset="0"/>
                <a:ea typeface="Arial" panose="020B0604020202020204" pitchFamily="34" charset="0"/>
                <a:cs typeface="Arial" panose="020B0604020202020204" pitchFamily="34" charset="0"/>
              </a:rPr>
              <a:t>the Aeronautical Meteorology Programme</a:t>
            </a:r>
          </a:p>
          <a:p>
            <a:pPr marL="285750" indent="-285750">
              <a:lnSpc>
                <a:spcPct val="150000"/>
              </a:lnSpc>
              <a:buFont typeface="Arial" panose="020B0604020202020204" pitchFamily="34" charset="0"/>
              <a:buChar char="•"/>
            </a:pPr>
            <a:r>
              <a:rPr lang="en-GB" sz="1600" spc="-10" dirty="0">
                <a:effectLst/>
                <a:latin typeface="Verdana" panose="020B0604030504040204" pitchFamily="34" charset="0"/>
                <a:ea typeface="Arial" panose="020B0604020202020204" pitchFamily="34" charset="0"/>
                <a:cs typeface="Arial" panose="020B0604020202020204" pitchFamily="34" charset="0"/>
              </a:rPr>
              <a:t>the Agricultural Meteorology Programme</a:t>
            </a:r>
          </a:p>
          <a:p>
            <a:pPr marL="285750" indent="-285750">
              <a:lnSpc>
                <a:spcPct val="150000"/>
              </a:lnSpc>
              <a:buFont typeface="Arial" panose="020B0604020202020204" pitchFamily="34" charset="0"/>
              <a:buChar char="•"/>
            </a:pPr>
            <a:r>
              <a:rPr lang="en-GB" sz="1600" spc="-10" dirty="0">
                <a:effectLst/>
                <a:latin typeface="Verdana" panose="020B0604030504040204" pitchFamily="34" charset="0"/>
                <a:ea typeface="Arial" panose="020B0604020202020204" pitchFamily="34" charset="0"/>
                <a:cs typeface="Arial" panose="020B0604020202020204" pitchFamily="34" charset="0"/>
              </a:rPr>
              <a:t>the</a:t>
            </a:r>
            <a:r>
              <a:rPr lang="en-GB" sz="1600" dirty="0">
                <a:effectLst/>
                <a:latin typeface="Verdana" panose="020B0604030504040204" pitchFamily="34" charset="0"/>
                <a:ea typeface="Arial" panose="020B0604020202020204" pitchFamily="34" charset="0"/>
                <a:cs typeface="Arial" panose="020B0604020202020204" pitchFamily="34" charset="0"/>
              </a:rPr>
              <a:t> Disaster Risk Reduction Programme</a:t>
            </a:r>
          </a:p>
          <a:p>
            <a:pPr marL="285750" indent="-285750">
              <a:lnSpc>
                <a:spcPct val="150000"/>
              </a:lnSpc>
              <a:buFont typeface="Arial" panose="020B0604020202020204" pitchFamily="34" charset="0"/>
              <a:buChar char="•"/>
            </a:pPr>
            <a:r>
              <a:rPr lang="en-GB" sz="1600" dirty="0">
                <a:effectLst/>
                <a:latin typeface="Verdana" panose="020B0604030504040204" pitchFamily="34" charset="0"/>
                <a:ea typeface="Arial" panose="020B0604020202020204" pitchFamily="34" charset="0"/>
                <a:cs typeface="Arial" panose="020B0604020202020204" pitchFamily="34" charset="0"/>
              </a:rPr>
              <a:t>the Marine Meteorology and Oceanography Programme</a:t>
            </a:r>
          </a:p>
          <a:p>
            <a:pPr marL="285750" indent="-285750">
              <a:lnSpc>
                <a:spcPct val="150000"/>
              </a:lnSpc>
              <a:buFont typeface="Arial" panose="020B0604020202020204" pitchFamily="34" charset="0"/>
              <a:buChar char="•"/>
            </a:pPr>
            <a:r>
              <a:rPr lang="en-GB" sz="1600" dirty="0">
                <a:effectLst/>
                <a:latin typeface="Verdana" panose="020B0604030504040204" pitchFamily="34" charset="0"/>
                <a:ea typeface="Arial" panose="020B0604020202020204" pitchFamily="34" charset="0"/>
                <a:cs typeface="Arial" panose="020B0604020202020204" pitchFamily="34" charset="0"/>
              </a:rPr>
              <a:t>the Public Weather Services Programme</a:t>
            </a:r>
          </a:p>
          <a:p>
            <a:pPr marL="285750" indent="-285750">
              <a:lnSpc>
                <a:spcPct val="150000"/>
              </a:lnSpc>
              <a:buFont typeface="Arial" panose="020B0604020202020204" pitchFamily="34" charset="0"/>
              <a:buChar char="•"/>
            </a:pPr>
            <a:r>
              <a:rPr lang="en-GB" sz="1600" dirty="0">
                <a:effectLst/>
                <a:latin typeface="Verdana" panose="020B0604030504040204" pitchFamily="34" charset="0"/>
                <a:ea typeface="Arial" panose="020B0604020202020204" pitchFamily="34" charset="0"/>
                <a:cs typeface="Arial" panose="020B0604020202020204" pitchFamily="34" charset="0"/>
              </a:rPr>
              <a:t>the Severe Weather Forecasting Programme and </a:t>
            </a:r>
          </a:p>
          <a:p>
            <a:pPr marL="285750" indent="-285750">
              <a:lnSpc>
                <a:spcPct val="150000"/>
              </a:lnSpc>
              <a:buFont typeface="Arial" panose="020B0604020202020204" pitchFamily="34" charset="0"/>
              <a:buChar char="•"/>
            </a:pPr>
            <a:r>
              <a:rPr lang="en-GB" sz="1600" dirty="0">
                <a:effectLst/>
                <a:latin typeface="Verdana" panose="020B0604030504040204" pitchFamily="34" charset="0"/>
                <a:ea typeface="Arial" panose="020B0604020202020204" pitchFamily="34" charset="0"/>
                <a:cs typeface="Arial" panose="020B0604020202020204" pitchFamily="34" charset="0"/>
              </a:rPr>
              <a:t>the World Climate Programme</a:t>
            </a:r>
            <a:endParaRPr lang="en-GB" sz="1600" dirty="0">
              <a:latin typeface="Verdana" panose="020B0604030504040204" pitchFamily="34" charset="0"/>
              <a:cs typeface="Arial" panose="020B0604020202020204" pitchFamily="34" charset="0"/>
            </a:endParaRPr>
          </a:p>
          <a:p>
            <a:pPr>
              <a:lnSpc>
                <a:spcPct val="150000"/>
              </a:lnSpc>
            </a:pPr>
            <a:endParaRPr lang="en-GB" sz="1600" dirty="0">
              <a:latin typeface="Verdana" panose="020B0604030504040204" pitchFamily="34" charset="0"/>
              <a:cs typeface="Arial" panose="020B0604020202020204" pitchFamily="34" charset="0"/>
            </a:endParaRPr>
          </a:p>
          <a:p>
            <a:pPr>
              <a:lnSpc>
                <a:spcPct val="150000"/>
              </a:lnSpc>
            </a:pPr>
            <a:endParaRPr lang="en-GB" sz="1600" dirty="0">
              <a:latin typeface="Verdana" panose="020B0604030504040204" pitchFamily="34" charset="0"/>
              <a:cs typeface="Arial" panose="020B0604020202020204" pitchFamily="34" charset="0"/>
            </a:endParaRPr>
          </a:p>
          <a:p>
            <a:pPr>
              <a:lnSpc>
                <a:spcPct val="150000"/>
              </a:lnSpc>
            </a:pPr>
            <a:endParaRPr lang="en-GB" sz="1600" dirty="0">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1621354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D9487771-2A50-271D-E0C8-6EC40F383607}"/>
              </a:ext>
            </a:extLst>
          </p:cNvPr>
          <p:cNvGraphicFramePr>
            <a:graphicFrameLocks noGrp="1"/>
          </p:cNvGraphicFramePr>
          <p:nvPr/>
        </p:nvGraphicFramePr>
        <p:xfrm>
          <a:off x="6830170" y="5933274"/>
          <a:ext cx="4904630" cy="918376"/>
        </p:xfrm>
        <a:graphic>
          <a:graphicData uri="http://schemas.openxmlformats.org/drawingml/2006/table">
            <a:tbl>
              <a:tblPr firstRow="1">
                <a:tableStyleId>{2D5ABB26-0587-4C30-8999-92F81FD0307C}</a:tableStyleId>
              </a:tblPr>
              <a:tblGrid>
                <a:gridCol w="2452315">
                  <a:extLst>
                    <a:ext uri="{9D8B030D-6E8A-4147-A177-3AD203B41FA5}">
                      <a16:colId xmlns:a16="http://schemas.microsoft.com/office/drawing/2014/main" val="1063476286"/>
                    </a:ext>
                  </a:extLst>
                </a:gridCol>
                <a:gridCol w="2452315">
                  <a:extLst>
                    <a:ext uri="{9D8B030D-6E8A-4147-A177-3AD203B41FA5}">
                      <a16:colId xmlns:a16="http://schemas.microsoft.com/office/drawing/2014/main" val="399418297"/>
                    </a:ext>
                  </a:extLst>
                </a:gridCol>
              </a:tblGrid>
              <a:tr h="918376">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endParaRPr lang="en-US" sz="1050" b="0">
                        <a:solidFill>
                          <a:srgbClr val="005BAA"/>
                        </a:solidFill>
                        <a:latin typeface="Arial" panose="020B0604020202020204" pitchFamily="34" charset="0"/>
                        <a:ea typeface="Verdana" panose="020B0604030504040204" pitchFamily="34" charset="0"/>
                        <a:cs typeface="Arial" panose="020B0604020202020204" pitchFamily="34" charset="0"/>
                      </a:endParaRPr>
                    </a:p>
                  </a:txBody>
                  <a:tcPr anchor="ctr"/>
                </a:tc>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fld id="{19283BD8-4331-4442-8D7F-5AA08B22643F}" type="slidenum">
                        <a:rPr lang="en-US" sz="1200" b="0" smtClean="0">
                          <a:solidFill>
                            <a:srgbClr val="005BAA"/>
                          </a:solidFill>
                          <a:latin typeface="Verdana" panose="020B0604030504040204" pitchFamily="34" charset="0"/>
                          <a:ea typeface="Verdana" panose="020B0604030504040204" pitchFamily="34" charset="0"/>
                        </a:rPr>
                        <a:pPr marL="0" marR="0" lvl="0" indent="0" algn="r" defTabSz="914400" rtl="0" eaLnBrk="1" fontAlgn="auto" latinLnBrk="0" hangingPunct="1">
                          <a:lnSpc>
                            <a:spcPct val="150000"/>
                          </a:lnSpc>
                          <a:spcBef>
                            <a:spcPts val="0"/>
                          </a:spcBef>
                          <a:spcAft>
                            <a:spcPts val="0"/>
                          </a:spcAft>
                          <a:buClrTx/>
                          <a:buSzTx/>
                          <a:buFontTx/>
                          <a:buNone/>
                          <a:tabLst/>
                          <a:defRPr/>
                        </a:pPr>
                        <a:t>3</a:t>
                      </a:fld>
                      <a:endParaRPr lang="en-US" sz="1200" b="0" dirty="0">
                        <a:solidFill>
                          <a:srgbClr val="005BAA"/>
                        </a:solidFill>
                        <a:latin typeface="Verdana" panose="020B0604030504040204" pitchFamily="34" charset="0"/>
                        <a:ea typeface="Verdana" panose="020B0604030504040204" pitchFamily="34" charset="0"/>
                      </a:endParaRPr>
                    </a:p>
                  </a:txBody>
                  <a:tcPr anchor="ctr"/>
                </a:tc>
                <a:extLst>
                  <a:ext uri="{0D108BD9-81ED-4DB2-BD59-A6C34878D82A}">
                    <a16:rowId xmlns:a16="http://schemas.microsoft.com/office/drawing/2014/main" val="551670588"/>
                  </a:ext>
                </a:extLst>
              </a:tr>
            </a:tbl>
          </a:graphicData>
        </a:graphic>
      </p:graphicFrame>
      <p:pic>
        <p:nvPicPr>
          <p:cNvPr id="25" name="Picture 24" descr="Graphical user interface, application&#10;&#10;Description automatically generated">
            <a:extLst>
              <a:ext uri="{FF2B5EF4-FFF2-40B4-BE49-F238E27FC236}">
                <a16:creationId xmlns:a16="http://schemas.microsoft.com/office/drawing/2014/main" id="{ED9F11E1-3AC3-E664-8A6B-A4CC4E71EAA8}"/>
              </a:ext>
            </a:extLst>
          </p:cNvPr>
          <p:cNvPicPr>
            <a:picLocks noGrp="1" noRot="1" noChangeAspect="1" noMove="1" noResize="1" noEditPoints="1" noAdjustHandles="1" noChangeArrowheads="1" noChangeShapeType="1" noCrop="1"/>
          </p:cNvPicPr>
          <p:nvPr/>
        </p:nvPicPr>
        <p:blipFill>
          <a:blip r:embed="rId3"/>
          <a:stretch>
            <a:fillRect/>
          </a:stretch>
        </p:blipFill>
        <p:spPr>
          <a:xfrm>
            <a:off x="-103121" y="4874899"/>
            <a:ext cx="3153923" cy="2083350"/>
          </a:xfrm>
          <a:prstGeom prst="rect">
            <a:avLst/>
          </a:prstGeom>
        </p:spPr>
      </p:pic>
      <p:sp>
        <p:nvSpPr>
          <p:cNvPr id="2" name="Title 1">
            <a:extLst>
              <a:ext uri="{FF2B5EF4-FFF2-40B4-BE49-F238E27FC236}">
                <a16:creationId xmlns:a16="http://schemas.microsoft.com/office/drawing/2014/main" id="{FD754252-00A2-A410-51A5-1D70721E2A02}"/>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kern="1000">
                <a:solidFill>
                  <a:srgbClr val="005BAA"/>
                </a:solidFill>
                <a:latin typeface="Arial" panose="020B0604020202020204" pitchFamily="34" charset="0"/>
                <a:ea typeface="Verdana" panose="020B0604030504040204" pitchFamily="34" charset="0"/>
                <a:cs typeface="Arial" panose="020B0604020202020204" pitchFamily="34" charset="0"/>
              </a:rPr>
              <a:t>Draft Resolution 5.1/1 – SERCOM Work Programme</a:t>
            </a:r>
            <a:endParaRPr lang="en-CH" b="1" kern="1000" dirty="0">
              <a:solidFill>
                <a:srgbClr val="005BAA"/>
              </a:solidFill>
              <a:latin typeface="Arial" panose="020B0604020202020204" pitchFamily="34" charset="0"/>
              <a:ea typeface="Verdana" panose="020B0604030504040204" pitchFamily="34" charset="0"/>
              <a:cs typeface="Arial" panose="020B0604020202020204" pitchFamily="34" charset="0"/>
            </a:endParaRPr>
          </a:p>
        </p:txBody>
      </p:sp>
      <p:sp>
        <p:nvSpPr>
          <p:cNvPr id="4" name="Content Placeholder 2">
            <a:extLst>
              <a:ext uri="{FF2B5EF4-FFF2-40B4-BE49-F238E27FC236}">
                <a16:creationId xmlns:a16="http://schemas.microsoft.com/office/drawing/2014/main" id="{3BD9A83F-FCC4-424C-5819-18C6AE2A7F18}"/>
              </a:ext>
            </a:extLst>
          </p:cNvPr>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GB" sz="2000">
                <a:latin typeface="Verdana" panose="020B0604030504040204" pitchFamily="34" charset="0"/>
                <a:ea typeface="Arial" panose="020B0604020202020204" pitchFamily="34" charset="0"/>
                <a:cs typeface="Arial" panose="020B0604020202020204" pitchFamily="34" charset="0"/>
              </a:rPr>
              <a:t>The 2024–2027 work programme reflects the indications of the Strategic Plan 2024–2027 (</a:t>
            </a:r>
            <a:r>
              <a:rPr lang="en-GB" sz="2000">
                <a:solidFill>
                  <a:srgbClr val="0000FF"/>
                </a:solidFill>
                <a:latin typeface="Verdana" panose="020B0604030504040204" pitchFamily="34" charset="0"/>
                <a:ea typeface="Arial" panose="020B0604020202020204" pitchFamily="34" charset="0"/>
                <a:cs typeface="Arial" panose="020B0604020202020204" pitchFamily="34" charset="0"/>
                <a:hlinkClick r:id="rId4"/>
              </a:rPr>
              <a:t>Resolution 2 (Cg-19)</a:t>
            </a:r>
            <a:r>
              <a:rPr lang="en-GB" sz="2000">
                <a:latin typeface="Verdana" panose="020B0604030504040204" pitchFamily="34" charset="0"/>
                <a:ea typeface="Arial" panose="020B0604020202020204" pitchFamily="34" charset="0"/>
                <a:cs typeface="Arial" panose="020B0604020202020204" pitchFamily="34" charset="0"/>
              </a:rPr>
              <a:t>) and is formulated according to the Operating Plan 2024–2027 (</a:t>
            </a:r>
            <a:r>
              <a:rPr lang="en-GB" sz="2000">
                <a:solidFill>
                  <a:srgbClr val="0000FF"/>
                </a:solidFill>
                <a:latin typeface="Verdana" panose="020B0604030504040204" pitchFamily="34" charset="0"/>
                <a:ea typeface="Arial" panose="020B0604020202020204" pitchFamily="34" charset="0"/>
                <a:cs typeface="Arial" panose="020B0604020202020204" pitchFamily="34" charset="0"/>
                <a:hlinkClick r:id="rId5"/>
              </a:rPr>
              <a:t>Cg-19/INF. 3.1(1a)</a:t>
            </a:r>
            <a:r>
              <a:rPr lang="en-GB" sz="2000">
                <a:solidFill>
                  <a:srgbClr val="0000FF"/>
                </a:solidFill>
                <a:latin typeface="Verdana" panose="020B0604030504040204" pitchFamily="34" charset="0"/>
                <a:ea typeface="Arial" panose="020B0604020202020204" pitchFamily="34" charset="0"/>
                <a:cs typeface="Arial" panose="020B0604020202020204" pitchFamily="34" charset="0"/>
              </a:rPr>
              <a:t>)</a:t>
            </a:r>
          </a:p>
          <a:p>
            <a:pPr>
              <a:lnSpc>
                <a:spcPct val="150000"/>
              </a:lnSpc>
            </a:pPr>
            <a:endParaRPr lang="en-GB" sz="2000">
              <a:solidFill>
                <a:srgbClr val="0000FF"/>
              </a:solidFill>
              <a:latin typeface="Verdana" panose="020B0604030504040204" pitchFamily="34" charset="0"/>
              <a:ea typeface="Arial" panose="020B0604020202020204" pitchFamily="34" charset="0"/>
              <a:cs typeface="Arial" panose="020B0604020202020204" pitchFamily="34" charset="0"/>
            </a:endParaRPr>
          </a:p>
          <a:p>
            <a:pPr>
              <a:lnSpc>
                <a:spcPct val="150000"/>
              </a:lnSpc>
            </a:pPr>
            <a:endParaRPr lang="en-GB" sz="2000">
              <a:solidFill>
                <a:srgbClr val="0000FF"/>
              </a:solidFill>
              <a:latin typeface="Verdana" panose="020B0604030504040204" pitchFamily="34" charset="0"/>
              <a:ea typeface="Arial" panose="020B0604020202020204" pitchFamily="34" charset="0"/>
              <a:cs typeface="Arial" panose="020B0604020202020204" pitchFamily="34" charset="0"/>
            </a:endParaRPr>
          </a:p>
          <a:p>
            <a:pPr>
              <a:lnSpc>
                <a:spcPct val="150000"/>
              </a:lnSpc>
            </a:pPr>
            <a:r>
              <a:rPr lang="en-GB" sz="2000">
                <a:latin typeface="Verdana" panose="020B0604030504040204" pitchFamily="34" charset="0"/>
                <a:cs typeface="Arial" panose="020B0604020202020204" pitchFamily="34" charset="0"/>
              </a:rPr>
              <a:t>Articulated over the five Strategic objectives of the Long Term Goal 1 - BETTER SERVE SOCIETAL NEEDS:​ delivering, authoritative, accessible, user-oriented and fit-for-purpose information and services</a:t>
            </a:r>
          </a:p>
          <a:p>
            <a:endParaRPr lang="en-CH" sz="2000" dirty="0"/>
          </a:p>
        </p:txBody>
      </p:sp>
      <p:graphicFrame>
        <p:nvGraphicFramePr>
          <p:cNvPr id="9" name="Table 8">
            <a:extLst>
              <a:ext uri="{FF2B5EF4-FFF2-40B4-BE49-F238E27FC236}">
                <a16:creationId xmlns:a16="http://schemas.microsoft.com/office/drawing/2014/main" id="{1019C3DA-4BB5-9043-B064-E04E91BE4A24}"/>
              </a:ext>
            </a:extLst>
          </p:cNvPr>
          <p:cNvGraphicFramePr>
            <a:graphicFrameLocks noGrp="1"/>
          </p:cNvGraphicFramePr>
          <p:nvPr>
            <p:extLst>
              <p:ext uri="{D42A27DB-BD31-4B8C-83A1-F6EECF244321}">
                <p14:modId xmlns:p14="http://schemas.microsoft.com/office/powerpoint/2010/main" val="444777340"/>
              </p:ext>
            </p:extLst>
          </p:nvPr>
        </p:nvGraphicFramePr>
        <p:xfrm>
          <a:off x="838200" y="3440316"/>
          <a:ext cx="10243655" cy="1127760"/>
        </p:xfrm>
        <a:graphic>
          <a:graphicData uri="http://schemas.openxmlformats.org/drawingml/2006/table">
            <a:tbl>
              <a:tblPr firstRow="1" firstCol="1" bandRow="1">
                <a:tableStyleId>{5C22544A-7EE6-4342-B048-85BDC9FD1C3A}</a:tableStyleId>
              </a:tblPr>
              <a:tblGrid>
                <a:gridCol w="1430847">
                  <a:extLst>
                    <a:ext uri="{9D8B030D-6E8A-4147-A177-3AD203B41FA5}">
                      <a16:colId xmlns:a16="http://schemas.microsoft.com/office/drawing/2014/main" val="3069627184"/>
                    </a:ext>
                  </a:extLst>
                </a:gridCol>
                <a:gridCol w="1055334">
                  <a:extLst>
                    <a:ext uri="{9D8B030D-6E8A-4147-A177-3AD203B41FA5}">
                      <a16:colId xmlns:a16="http://schemas.microsoft.com/office/drawing/2014/main" val="2923489647"/>
                    </a:ext>
                  </a:extLst>
                </a:gridCol>
                <a:gridCol w="926356">
                  <a:extLst>
                    <a:ext uri="{9D8B030D-6E8A-4147-A177-3AD203B41FA5}">
                      <a16:colId xmlns:a16="http://schemas.microsoft.com/office/drawing/2014/main" val="2422259560"/>
                    </a:ext>
                  </a:extLst>
                </a:gridCol>
                <a:gridCol w="766477">
                  <a:extLst>
                    <a:ext uri="{9D8B030D-6E8A-4147-A177-3AD203B41FA5}">
                      <a16:colId xmlns:a16="http://schemas.microsoft.com/office/drawing/2014/main" val="750851671"/>
                    </a:ext>
                  </a:extLst>
                </a:gridCol>
                <a:gridCol w="856493">
                  <a:extLst>
                    <a:ext uri="{9D8B030D-6E8A-4147-A177-3AD203B41FA5}">
                      <a16:colId xmlns:a16="http://schemas.microsoft.com/office/drawing/2014/main" val="1096478449"/>
                    </a:ext>
                  </a:extLst>
                </a:gridCol>
                <a:gridCol w="1068097">
                  <a:extLst>
                    <a:ext uri="{9D8B030D-6E8A-4147-A177-3AD203B41FA5}">
                      <a16:colId xmlns:a16="http://schemas.microsoft.com/office/drawing/2014/main" val="1149114661"/>
                    </a:ext>
                  </a:extLst>
                </a:gridCol>
                <a:gridCol w="320429">
                  <a:extLst>
                    <a:ext uri="{9D8B030D-6E8A-4147-A177-3AD203B41FA5}">
                      <a16:colId xmlns:a16="http://schemas.microsoft.com/office/drawing/2014/main" val="2287421698"/>
                    </a:ext>
                  </a:extLst>
                </a:gridCol>
                <a:gridCol w="320429">
                  <a:extLst>
                    <a:ext uri="{9D8B030D-6E8A-4147-A177-3AD203B41FA5}">
                      <a16:colId xmlns:a16="http://schemas.microsoft.com/office/drawing/2014/main" val="728604878"/>
                    </a:ext>
                  </a:extLst>
                </a:gridCol>
                <a:gridCol w="320429">
                  <a:extLst>
                    <a:ext uri="{9D8B030D-6E8A-4147-A177-3AD203B41FA5}">
                      <a16:colId xmlns:a16="http://schemas.microsoft.com/office/drawing/2014/main" val="1242809268"/>
                    </a:ext>
                  </a:extLst>
                </a:gridCol>
                <a:gridCol w="320429">
                  <a:extLst>
                    <a:ext uri="{9D8B030D-6E8A-4147-A177-3AD203B41FA5}">
                      <a16:colId xmlns:a16="http://schemas.microsoft.com/office/drawing/2014/main" val="965605991"/>
                    </a:ext>
                  </a:extLst>
                </a:gridCol>
                <a:gridCol w="766477">
                  <a:extLst>
                    <a:ext uri="{9D8B030D-6E8A-4147-A177-3AD203B41FA5}">
                      <a16:colId xmlns:a16="http://schemas.microsoft.com/office/drawing/2014/main" val="2869333018"/>
                    </a:ext>
                  </a:extLst>
                </a:gridCol>
                <a:gridCol w="536736">
                  <a:extLst>
                    <a:ext uri="{9D8B030D-6E8A-4147-A177-3AD203B41FA5}">
                      <a16:colId xmlns:a16="http://schemas.microsoft.com/office/drawing/2014/main" val="148717077"/>
                    </a:ext>
                  </a:extLst>
                </a:gridCol>
                <a:gridCol w="674280">
                  <a:extLst>
                    <a:ext uri="{9D8B030D-6E8A-4147-A177-3AD203B41FA5}">
                      <a16:colId xmlns:a16="http://schemas.microsoft.com/office/drawing/2014/main" val="2612825442"/>
                    </a:ext>
                  </a:extLst>
                </a:gridCol>
                <a:gridCol w="238641">
                  <a:extLst>
                    <a:ext uri="{9D8B030D-6E8A-4147-A177-3AD203B41FA5}">
                      <a16:colId xmlns:a16="http://schemas.microsoft.com/office/drawing/2014/main" val="2679582585"/>
                    </a:ext>
                  </a:extLst>
                </a:gridCol>
                <a:gridCol w="286169">
                  <a:extLst>
                    <a:ext uri="{9D8B030D-6E8A-4147-A177-3AD203B41FA5}">
                      <a16:colId xmlns:a16="http://schemas.microsoft.com/office/drawing/2014/main" val="623875027"/>
                    </a:ext>
                  </a:extLst>
                </a:gridCol>
                <a:gridCol w="356032">
                  <a:extLst>
                    <a:ext uri="{9D8B030D-6E8A-4147-A177-3AD203B41FA5}">
                      <a16:colId xmlns:a16="http://schemas.microsoft.com/office/drawing/2014/main" val="1722541864"/>
                    </a:ext>
                  </a:extLst>
                </a:gridCol>
              </a:tblGrid>
              <a:tr h="182880">
                <a:tc gridSpan="16">
                  <a:txBody>
                    <a:bodyPr/>
                    <a:lstStyle/>
                    <a:p>
                      <a:pPr indent="125730" algn="l">
                        <a:spcBef>
                          <a:spcPts val="300"/>
                        </a:spcBef>
                        <a:spcAft>
                          <a:spcPts val="300"/>
                        </a:spcAft>
                      </a:pPr>
                      <a:r>
                        <a:rPr lang="en-GB" sz="1000">
                          <a:effectLst/>
                        </a:rPr>
                        <a:t>SERCOM WORK PROGRAMME 2024–2027</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tc>
                <a:tc hMerge="1">
                  <a:txBody>
                    <a:bodyPr/>
                    <a:lstStyle/>
                    <a:p>
                      <a:endParaRPr lang="en-CH"/>
                    </a:p>
                  </a:txBody>
                  <a:tcPr/>
                </a:tc>
                <a:tc hMerge="1">
                  <a:txBody>
                    <a:bodyPr/>
                    <a:lstStyle/>
                    <a:p>
                      <a:endParaRPr lang="en-CH"/>
                    </a:p>
                  </a:txBody>
                  <a:tcPr/>
                </a:tc>
                <a:tc hMerge="1">
                  <a:txBody>
                    <a:bodyPr/>
                    <a:lstStyle/>
                    <a:p>
                      <a:endParaRPr lang="en-CH"/>
                    </a:p>
                  </a:txBody>
                  <a:tcPr/>
                </a:tc>
                <a:tc hMerge="1">
                  <a:txBody>
                    <a:bodyPr/>
                    <a:lstStyle/>
                    <a:p>
                      <a:endParaRPr lang="en-CH"/>
                    </a:p>
                  </a:txBody>
                  <a:tcPr/>
                </a:tc>
                <a:tc hMerge="1">
                  <a:txBody>
                    <a:bodyPr/>
                    <a:lstStyle/>
                    <a:p>
                      <a:endParaRPr lang="en-CH"/>
                    </a:p>
                  </a:txBody>
                  <a:tcPr/>
                </a:tc>
                <a:tc hMerge="1">
                  <a:txBody>
                    <a:bodyPr/>
                    <a:lstStyle/>
                    <a:p>
                      <a:endParaRPr lang="en-CH"/>
                    </a:p>
                  </a:txBody>
                  <a:tcPr/>
                </a:tc>
                <a:tc hMerge="1">
                  <a:txBody>
                    <a:bodyPr/>
                    <a:lstStyle/>
                    <a:p>
                      <a:endParaRPr lang="en-CH"/>
                    </a:p>
                  </a:txBody>
                  <a:tcPr/>
                </a:tc>
                <a:tc hMerge="1">
                  <a:txBody>
                    <a:bodyPr/>
                    <a:lstStyle/>
                    <a:p>
                      <a:endParaRPr lang="en-CH"/>
                    </a:p>
                  </a:txBody>
                  <a:tcPr/>
                </a:tc>
                <a:tc hMerge="1">
                  <a:txBody>
                    <a:bodyPr/>
                    <a:lstStyle/>
                    <a:p>
                      <a:endParaRPr lang="en-CH"/>
                    </a:p>
                  </a:txBody>
                  <a:tcPr/>
                </a:tc>
                <a:tc hMerge="1">
                  <a:txBody>
                    <a:bodyPr/>
                    <a:lstStyle/>
                    <a:p>
                      <a:endParaRPr lang="en-CH"/>
                    </a:p>
                  </a:txBody>
                  <a:tcPr/>
                </a:tc>
                <a:tc hMerge="1">
                  <a:txBody>
                    <a:bodyPr/>
                    <a:lstStyle/>
                    <a:p>
                      <a:endParaRPr lang="en-CH"/>
                    </a:p>
                  </a:txBody>
                  <a:tcPr/>
                </a:tc>
                <a:tc hMerge="1">
                  <a:txBody>
                    <a:bodyPr/>
                    <a:lstStyle/>
                    <a:p>
                      <a:endParaRPr lang="en-CH"/>
                    </a:p>
                  </a:txBody>
                  <a:tcPr/>
                </a:tc>
                <a:tc hMerge="1">
                  <a:txBody>
                    <a:bodyPr/>
                    <a:lstStyle/>
                    <a:p>
                      <a:endParaRPr lang="en-CH"/>
                    </a:p>
                  </a:txBody>
                  <a:tcPr/>
                </a:tc>
                <a:tc hMerge="1">
                  <a:txBody>
                    <a:bodyPr/>
                    <a:lstStyle/>
                    <a:p>
                      <a:endParaRPr lang="en-CH"/>
                    </a:p>
                  </a:txBody>
                  <a:tcPr/>
                </a:tc>
                <a:tc hMerge="1">
                  <a:txBody>
                    <a:bodyPr/>
                    <a:lstStyle/>
                    <a:p>
                      <a:endParaRPr lang="en-CH"/>
                    </a:p>
                  </a:txBody>
                  <a:tcPr/>
                </a:tc>
                <a:extLst>
                  <a:ext uri="{0D108BD9-81ED-4DB2-BD59-A6C34878D82A}">
                    <a16:rowId xmlns:a16="http://schemas.microsoft.com/office/drawing/2014/main" val="741325846"/>
                  </a:ext>
                </a:extLst>
              </a:tr>
              <a:tr h="182880">
                <a:tc>
                  <a:txBody>
                    <a:bodyPr/>
                    <a:lstStyle/>
                    <a:p>
                      <a:pPr indent="102235" algn="l">
                        <a:spcBef>
                          <a:spcPts val="300"/>
                        </a:spcBef>
                        <a:spcAft>
                          <a:spcPts val="300"/>
                        </a:spcAft>
                      </a:pPr>
                      <a:r>
                        <a:rPr lang="en-GB" sz="700">
                          <a:effectLst/>
                        </a:rPr>
                        <a:t>OUTPUT</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tc>
                <a:tc>
                  <a:txBody>
                    <a:bodyPr/>
                    <a:lstStyle/>
                    <a:p>
                      <a:pPr indent="102235" algn="l">
                        <a:spcBef>
                          <a:spcPts val="300"/>
                        </a:spcBef>
                        <a:spcAft>
                          <a:spcPts val="300"/>
                        </a:spcAft>
                      </a:pPr>
                      <a:r>
                        <a:rPr lang="en-GB" sz="700">
                          <a:effectLst/>
                        </a:rPr>
                        <a:t> </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tc>
                <a:tc>
                  <a:txBody>
                    <a:bodyPr/>
                    <a:lstStyle/>
                    <a:p>
                      <a:pPr indent="102235" algn="l">
                        <a:spcBef>
                          <a:spcPts val="300"/>
                        </a:spcBef>
                        <a:spcAft>
                          <a:spcPts val="300"/>
                        </a:spcAft>
                      </a:pPr>
                      <a:r>
                        <a:rPr lang="en-GB" sz="700">
                          <a:effectLst/>
                        </a:rPr>
                        <a:t> </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tc>
                <a:tc>
                  <a:txBody>
                    <a:bodyPr/>
                    <a:lstStyle/>
                    <a:p>
                      <a:pPr indent="102235" algn="l">
                        <a:spcBef>
                          <a:spcPts val="300"/>
                        </a:spcBef>
                        <a:spcAft>
                          <a:spcPts val="300"/>
                        </a:spcAft>
                      </a:pPr>
                      <a:r>
                        <a:rPr lang="en-GB" sz="700">
                          <a:effectLst/>
                        </a:rPr>
                        <a:t> </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tc>
                <a:tc>
                  <a:txBody>
                    <a:bodyPr/>
                    <a:lstStyle/>
                    <a:p>
                      <a:pPr indent="102235" algn="l">
                        <a:spcBef>
                          <a:spcPts val="300"/>
                        </a:spcBef>
                        <a:spcAft>
                          <a:spcPts val="300"/>
                        </a:spcAft>
                      </a:pPr>
                      <a:r>
                        <a:rPr lang="en-GB" sz="700">
                          <a:effectLst/>
                        </a:rPr>
                        <a:t> </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tc>
                <a:tc>
                  <a:txBody>
                    <a:bodyPr/>
                    <a:lstStyle/>
                    <a:p>
                      <a:pPr indent="102235" algn="l">
                        <a:spcBef>
                          <a:spcPts val="300"/>
                        </a:spcBef>
                        <a:spcAft>
                          <a:spcPts val="300"/>
                        </a:spcAft>
                      </a:pPr>
                      <a:r>
                        <a:rPr lang="en-GB" sz="700">
                          <a:effectLst/>
                        </a:rPr>
                        <a:t> </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tc>
                <a:tc gridSpan="4">
                  <a:txBody>
                    <a:bodyPr/>
                    <a:lstStyle/>
                    <a:p>
                      <a:pPr indent="102235" algn="l">
                        <a:spcBef>
                          <a:spcPts val="300"/>
                        </a:spcBef>
                        <a:spcAft>
                          <a:spcPts val="300"/>
                        </a:spcAft>
                      </a:pPr>
                      <a:r>
                        <a:rPr lang="en-GB" sz="700">
                          <a:effectLst/>
                        </a:rPr>
                        <a:t>WHEN</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tc>
                <a:tc hMerge="1">
                  <a:txBody>
                    <a:bodyPr/>
                    <a:lstStyle/>
                    <a:p>
                      <a:endParaRPr lang="en-CH"/>
                    </a:p>
                  </a:txBody>
                  <a:tcPr/>
                </a:tc>
                <a:tc hMerge="1">
                  <a:txBody>
                    <a:bodyPr/>
                    <a:lstStyle/>
                    <a:p>
                      <a:endParaRPr lang="en-CH"/>
                    </a:p>
                  </a:txBody>
                  <a:tcPr/>
                </a:tc>
                <a:tc hMerge="1">
                  <a:txBody>
                    <a:bodyPr/>
                    <a:lstStyle/>
                    <a:p>
                      <a:endParaRPr lang="en-CH"/>
                    </a:p>
                  </a:txBody>
                  <a:tcPr/>
                </a:tc>
                <a:tc>
                  <a:txBody>
                    <a:bodyPr/>
                    <a:lstStyle/>
                    <a:p>
                      <a:pPr indent="102235" algn="l">
                        <a:spcBef>
                          <a:spcPts val="300"/>
                        </a:spcBef>
                        <a:spcAft>
                          <a:spcPts val="300"/>
                        </a:spcAft>
                      </a:pPr>
                      <a:r>
                        <a:rPr lang="en-GB" sz="700">
                          <a:effectLst/>
                        </a:rPr>
                        <a:t>WHY</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tc>
                <a:tc gridSpan="2">
                  <a:txBody>
                    <a:bodyPr/>
                    <a:lstStyle/>
                    <a:p>
                      <a:pPr indent="102235" algn="l">
                        <a:spcBef>
                          <a:spcPts val="300"/>
                        </a:spcBef>
                        <a:spcAft>
                          <a:spcPts val="300"/>
                        </a:spcAft>
                      </a:pPr>
                      <a:r>
                        <a:rPr lang="en-GB" sz="700">
                          <a:effectLst/>
                        </a:rPr>
                        <a:t>WHO</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tc>
                <a:tc hMerge="1">
                  <a:txBody>
                    <a:bodyPr/>
                    <a:lstStyle/>
                    <a:p>
                      <a:endParaRPr lang="en-CH"/>
                    </a:p>
                  </a:txBody>
                  <a:tcPr/>
                </a:tc>
                <a:tc gridSpan="3">
                  <a:txBody>
                    <a:bodyPr/>
                    <a:lstStyle/>
                    <a:p>
                      <a:pPr indent="102235" algn="l">
                        <a:spcBef>
                          <a:spcPts val="300"/>
                        </a:spcBef>
                        <a:spcAft>
                          <a:spcPts val="300"/>
                        </a:spcAft>
                      </a:pPr>
                      <a:r>
                        <a:rPr lang="en-GB" sz="700" dirty="0">
                          <a:effectLst/>
                        </a:rPr>
                        <a:t>REPORTING</a:t>
                      </a:r>
                      <a:endParaRPr lang="en-CH" sz="1000" dirty="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tc>
                <a:tc hMerge="1">
                  <a:txBody>
                    <a:bodyPr/>
                    <a:lstStyle/>
                    <a:p>
                      <a:endParaRPr lang="en-CH"/>
                    </a:p>
                  </a:txBody>
                  <a:tcPr/>
                </a:tc>
                <a:tc hMerge="1">
                  <a:txBody>
                    <a:bodyPr/>
                    <a:lstStyle/>
                    <a:p>
                      <a:endParaRPr lang="en-CH"/>
                    </a:p>
                  </a:txBody>
                  <a:tcPr/>
                </a:tc>
                <a:extLst>
                  <a:ext uri="{0D108BD9-81ED-4DB2-BD59-A6C34878D82A}">
                    <a16:rowId xmlns:a16="http://schemas.microsoft.com/office/drawing/2014/main" val="3693445504"/>
                  </a:ext>
                </a:extLst>
              </a:tr>
              <a:tr h="762000">
                <a:tc>
                  <a:txBody>
                    <a:bodyPr/>
                    <a:lstStyle/>
                    <a:p>
                      <a:pPr indent="102235" algn="ctr">
                        <a:spcBef>
                          <a:spcPts val="300"/>
                        </a:spcBef>
                        <a:spcAft>
                          <a:spcPts val="300"/>
                        </a:spcAft>
                      </a:pPr>
                      <a:r>
                        <a:rPr lang="en-GB" sz="800">
                          <a:effectLst/>
                        </a:rPr>
                        <a:t>Output Description</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nchor="ctr"/>
                </a:tc>
                <a:tc>
                  <a:txBody>
                    <a:bodyPr/>
                    <a:lstStyle/>
                    <a:p>
                      <a:pPr algn="ctr">
                        <a:spcBef>
                          <a:spcPts val="300"/>
                        </a:spcBef>
                        <a:spcAft>
                          <a:spcPts val="300"/>
                        </a:spcAft>
                      </a:pPr>
                      <a:r>
                        <a:rPr lang="en-GB" sz="800">
                          <a:effectLst/>
                        </a:rPr>
                        <a:t>Milestone 2027</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nchor="ctr"/>
                </a:tc>
                <a:tc>
                  <a:txBody>
                    <a:bodyPr/>
                    <a:lstStyle/>
                    <a:p>
                      <a:pPr algn="ctr">
                        <a:spcBef>
                          <a:spcPts val="300"/>
                        </a:spcBef>
                        <a:spcAft>
                          <a:spcPts val="300"/>
                        </a:spcAft>
                      </a:pPr>
                      <a:r>
                        <a:rPr lang="en-GB" sz="800">
                          <a:effectLst/>
                        </a:rPr>
                        <a:t>Milestone 2024</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nchor="ctr"/>
                </a:tc>
                <a:tc>
                  <a:txBody>
                    <a:bodyPr/>
                    <a:lstStyle/>
                    <a:p>
                      <a:pPr algn="ctr">
                        <a:spcBef>
                          <a:spcPts val="300"/>
                        </a:spcBef>
                        <a:spcAft>
                          <a:spcPts val="300"/>
                        </a:spcAft>
                      </a:pPr>
                      <a:r>
                        <a:rPr lang="en-GB" sz="800">
                          <a:effectLst/>
                        </a:rPr>
                        <a:t>Milestone 2025</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nchor="ctr"/>
                </a:tc>
                <a:tc>
                  <a:txBody>
                    <a:bodyPr/>
                    <a:lstStyle/>
                    <a:p>
                      <a:pPr algn="ctr">
                        <a:spcBef>
                          <a:spcPts val="300"/>
                        </a:spcBef>
                        <a:spcAft>
                          <a:spcPts val="300"/>
                        </a:spcAft>
                      </a:pPr>
                      <a:r>
                        <a:rPr lang="en-GB" sz="800">
                          <a:effectLst/>
                        </a:rPr>
                        <a:t>Milestone 2026</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nchor="ctr"/>
                </a:tc>
                <a:tc>
                  <a:txBody>
                    <a:bodyPr/>
                    <a:lstStyle/>
                    <a:p>
                      <a:pPr indent="102235" algn="ctr">
                        <a:spcBef>
                          <a:spcPts val="300"/>
                        </a:spcBef>
                        <a:spcAft>
                          <a:spcPts val="300"/>
                        </a:spcAft>
                      </a:pPr>
                      <a:r>
                        <a:rPr lang="en-GB" sz="800">
                          <a:effectLst/>
                        </a:rPr>
                        <a:t>Activities</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nchor="ctr"/>
                </a:tc>
                <a:tc>
                  <a:txBody>
                    <a:bodyPr/>
                    <a:lstStyle/>
                    <a:p>
                      <a:pPr marL="71755" marR="71755" algn="ctr">
                        <a:spcBef>
                          <a:spcPts val="300"/>
                        </a:spcBef>
                        <a:spcAft>
                          <a:spcPts val="300"/>
                        </a:spcAft>
                      </a:pPr>
                      <a:r>
                        <a:rPr lang="en-GB" sz="800">
                          <a:effectLst/>
                        </a:rPr>
                        <a:t>2024</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vert="vert270" anchor="ctr"/>
                </a:tc>
                <a:tc>
                  <a:txBody>
                    <a:bodyPr/>
                    <a:lstStyle/>
                    <a:p>
                      <a:pPr marL="71755" marR="71755" algn="ctr">
                        <a:spcBef>
                          <a:spcPts val="300"/>
                        </a:spcBef>
                        <a:spcAft>
                          <a:spcPts val="300"/>
                        </a:spcAft>
                      </a:pPr>
                      <a:r>
                        <a:rPr lang="en-GB" sz="800">
                          <a:effectLst/>
                        </a:rPr>
                        <a:t>2025</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vert="vert270" anchor="ctr"/>
                </a:tc>
                <a:tc>
                  <a:txBody>
                    <a:bodyPr/>
                    <a:lstStyle/>
                    <a:p>
                      <a:pPr marL="71755" marR="71755" algn="ctr">
                        <a:spcBef>
                          <a:spcPts val="300"/>
                        </a:spcBef>
                        <a:spcAft>
                          <a:spcPts val="300"/>
                        </a:spcAft>
                      </a:pPr>
                      <a:r>
                        <a:rPr lang="en-GB" sz="800">
                          <a:effectLst/>
                        </a:rPr>
                        <a:t>2026</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vert="vert270" anchor="ctr"/>
                </a:tc>
                <a:tc>
                  <a:txBody>
                    <a:bodyPr/>
                    <a:lstStyle/>
                    <a:p>
                      <a:pPr marL="71755" marR="71755" algn="ctr">
                        <a:spcBef>
                          <a:spcPts val="300"/>
                        </a:spcBef>
                        <a:spcAft>
                          <a:spcPts val="300"/>
                        </a:spcAft>
                      </a:pPr>
                      <a:r>
                        <a:rPr lang="en-GB" sz="800">
                          <a:effectLst/>
                        </a:rPr>
                        <a:t>2027</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vert="vert270" anchor="ctr"/>
                </a:tc>
                <a:tc>
                  <a:txBody>
                    <a:bodyPr/>
                    <a:lstStyle/>
                    <a:p>
                      <a:pPr algn="ctr">
                        <a:spcBef>
                          <a:spcPts val="300"/>
                        </a:spcBef>
                        <a:spcAft>
                          <a:spcPts val="300"/>
                        </a:spcAft>
                      </a:pPr>
                      <a:r>
                        <a:rPr lang="en-GB" sz="800">
                          <a:effectLst/>
                        </a:rPr>
                        <a:t>Directive</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nchor="ctr"/>
                </a:tc>
                <a:tc>
                  <a:txBody>
                    <a:bodyPr/>
                    <a:lstStyle/>
                    <a:p>
                      <a:pPr algn="ctr">
                        <a:spcBef>
                          <a:spcPts val="300"/>
                        </a:spcBef>
                        <a:spcAft>
                          <a:spcPts val="300"/>
                        </a:spcAft>
                      </a:pPr>
                      <a:r>
                        <a:rPr lang="en-GB" sz="800" dirty="0">
                          <a:effectLst/>
                        </a:rPr>
                        <a:t>Executing Body</a:t>
                      </a:r>
                      <a:endParaRPr lang="en-CH" sz="1000" dirty="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nchor="ctr"/>
                </a:tc>
                <a:tc>
                  <a:txBody>
                    <a:bodyPr/>
                    <a:lstStyle/>
                    <a:p>
                      <a:pPr algn="ctr">
                        <a:spcBef>
                          <a:spcPts val="300"/>
                        </a:spcBef>
                        <a:spcAft>
                          <a:spcPts val="300"/>
                        </a:spcAft>
                      </a:pPr>
                      <a:r>
                        <a:rPr lang="en-GB" sz="800" dirty="0">
                          <a:effectLst/>
                        </a:rPr>
                        <a:t>Other Contributing Bodies</a:t>
                      </a:r>
                      <a:endParaRPr lang="en-CH" sz="1000" dirty="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anchor="ctr"/>
                </a:tc>
                <a:tc>
                  <a:txBody>
                    <a:bodyPr/>
                    <a:lstStyle/>
                    <a:p>
                      <a:pPr marL="71755" marR="71755" algn="ctr">
                        <a:spcBef>
                          <a:spcPts val="300"/>
                        </a:spcBef>
                        <a:spcAft>
                          <a:spcPts val="300"/>
                        </a:spcAft>
                      </a:pPr>
                      <a:r>
                        <a:rPr lang="en-GB" sz="800">
                          <a:effectLst/>
                        </a:rPr>
                        <a:t>EC</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vert="vert270" anchor="ctr"/>
                </a:tc>
                <a:tc>
                  <a:txBody>
                    <a:bodyPr/>
                    <a:lstStyle/>
                    <a:p>
                      <a:pPr marL="71755" marR="71755" algn="ctr">
                        <a:spcBef>
                          <a:spcPts val="300"/>
                        </a:spcBef>
                        <a:spcAft>
                          <a:spcPts val="300"/>
                        </a:spcAft>
                      </a:pPr>
                      <a:r>
                        <a:rPr lang="en-GB" sz="800">
                          <a:effectLst/>
                        </a:rPr>
                        <a:t>Cg</a:t>
                      </a:r>
                      <a:endParaRPr lang="en-CH" sz="100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vert="vert270" anchor="ctr"/>
                </a:tc>
                <a:tc>
                  <a:txBody>
                    <a:bodyPr/>
                    <a:lstStyle/>
                    <a:p>
                      <a:pPr marL="71755" marR="71755" algn="ctr">
                        <a:spcBef>
                          <a:spcPts val="300"/>
                        </a:spcBef>
                        <a:spcAft>
                          <a:spcPts val="300"/>
                        </a:spcAft>
                      </a:pPr>
                      <a:r>
                        <a:rPr lang="en-GB" sz="800" dirty="0">
                          <a:effectLst/>
                        </a:rPr>
                        <a:t>Other</a:t>
                      </a:r>
                      <a:endParaRPr lang="en-CH" sz="1000" dirty="0">
                        <a:effectLst/>
                        <a:latin typeface="Verdana" panose="020B0604030504040204" pitchFamily="34" charset="0"/>
                        <a:ea typeface="Arial" panose="020B0604020202020204" pitchFamily="34" charset="0"/>
                        <a:cs typeface="Arial" panose="020B0604020202020204" pitchFamily="34" charset="0"/>
                      </a:endParaRPr>
                    </a:p>
                  </a:txBody>
                  <a:tcPr marL="68580" marR="68580" marT="0" marB="0" vert="vert270" anchor="ctr"/>
                </a:tc>
                <a:extLst>
                  <a:ext uri="{0D108BD9-81ED-4DB2-BD59-A6C34878D82A}">
                    <a16:rowId xmlns:a16="http://schemas.microsoft.com/office/drawing/2014/main" val="2762676315"/>
                  </a:ext>
                </a:extLst>
              </a:tr>
            </a:tbl>
          </a:graphicData>
        </a:graphic>
      </p:graphicFrame>
    </p:spTree>
    <p:extLst>
      <p:ext uri="{BB962C8B-B14F-4D97-AF65-F5344CB8AC3E}">
        <p14:creationId xmlns:p14="http://schemas.microsoft.com/office/powerpoint/2010/main" val="2538284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D9487771-2A50-271D-E0C8-6EC40F383607}"/>
              </a:ext>
            </a:extLst>
          </p:cNvPr>
          <p:cNvGraphicFramePr>
            <a:graphicFrameLocks noGrp="1"/>
          </p:cNvGraphicFramePr>
          <p:nvPr/>
        </p:nvGraphicFramePr>
        <p:xfrm>
          <a:off x="6830170" y="5933274"/>
          <a:ext cx="4904630" cy="918376"/>
        </p:xfrm>
        <a:graphic>
          <a:graphicData uri="http://schemas.openxmlformats.org/drawingml/2006/table">
            <a:tbl>
              <a:tblPr firstRow="1">
                <a:tableStyleId>{2D5ABB26-0587-4C30-8999-92F81FD0307C}</a:tableStyleId>
              </a:tblPr>
              <a:tblGrid>
                <a:gridCol w="2452315">
                  <a:extLst>
                    <a:ext uri="{9D8B030D-6E8A-4147-A177-3AD203B41FA5}">
                      <a16:colId xmlns:a16="http://schemas.microsoft.com/office/drawing/2014/main" val="1063476286"/>
                    </a:ext>
                  </a:extLst>
                </a:gridCol>
                <a:gridCol w="2452315">
                  <a:extLst>
                    <a:ext uri="{9D8B030D-6E8A-4147-A177-3AD203B41FA5}">
                      <a16:colId xmlns:a16="http://schemas.microsoft.com/office/drawing/2014/main" val="399418297"/>
                    </a:ext>
                  </a:extLst>
                </a:gridCol>
              </a:tblGrid>
              <a:tr h="918376">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endParaRPr lang="en-US" sz="1050" b="0">
                        <a:solidFill>
                          <a:srgbClr val="005BAA"/>
                        </a:solidFill>
                        <a:latin typeface="Arial" panose="020B0604020202020204" pitchFamily="34" charset="0"/>
                        <a:ea typeface="Verdana" panose="020B0604030504040204" pitchFamily="34" charset="0"/>
                        <a:cs typeface="Arial" panose="020B0604020202020204" pitchFamily="34" charset="0"/>
                      </a:endParaRPr>
                    </a:p>
                  </a:txBody>
                  <a:tcPr anchor="ctr"/>
                </a:tc>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fld id="{19283BD8-4331-4442-8D7F-5AA08B22643F}" type="slidenum">
                        <a:rPr lang="en-US" sz="1200" b="0" smtClean="0">
                          <a:solidFill>
                            <a:srgbClr val="005BAA"/>
                          </a:solidFill>
                          <a:latin typeface="Verdana" panose="020B0604030504040204" pitchFamily="34" charset="0"/>
                          <a:ea typeface="Verdana" panose="020B0604030504040204" pitchFamily="34" charset="0"/>
                        </a:rPr>
                        <a:pPr marL="0" marR="0" lvl="0" indent="0" algn="r" defTabSz="914400" rtl="0" eaLnBrk="1" fontAlgn="auto" latinLnBrk="0" hangingPunct="1">
                          <a:lnSpc>
                            <a:spcPct val="150000"/>
                          </a:lnSpc>
                          <a:spcBef>
                            <a:spcPts val="0"/>
                          </a:spcBef>
                          <a:spcAft>
                            <a:spcPts val="0"/>
                          </a:spcAft>
                          <a:buClrTx/>
                          <a:buSzTx/>
                          <a:buFontTx/>
                          <a:buNone/>
                          <a:tabLst/>
                          <a:defRPr/>
                        </a:pPr>
                        <a:t>4</a:t>
                      </a:fld>
                      <a:endParaRPr lang="en-US" sz="1200" b="0" dirty="0">
                        <a:solidFill>
                          <a:srgbClr val="005BAA"/>
                        </a:solidFill>
                        <a:latin typeface="Verdana" panose="020B0604030504040204" pitchFamily="34" charset="0"/>
                        <a:ea typeface="Verdana" panose="020B0604030504040204" pitchFamily="34" charset="0"/>
                      </a:endParaRPr>
                    </a:p>
                  </a:txBody>
                  <a:tcPr anchor="ctr"/>
                </a:tc>
                <a:extLst>
                  <a:ext uri="{0D108BD9-81ED-4DB2-BD59-A6C34878D82A}">
                    <a16:rowId xmlns:a16="http://schemas.microsoft.com/office/drawing/2014/main" val="551670588"/>
                  </a:ext>
                </a:extLst>
              </a:tr>
            </a:tbl>
          </a:graphicData>
        </a:graphic>
      </p:graphicFrame>
      <p:pic>
        <p:nvPicPr>
          <p:cNvPr id="25" name="Picture 24" descr="Graphical user interface, application&#10;&#10;Description automatically generated">
            <a:extLst>
              <a:ext uri="{FF2B5EF4-FFF2-40B4-BE49-F238E27FC236}">
                <a16:creationId xmlns:a16="http://schemas.microsoft.com/office/drawing/2014/main" id="{ED9F11E1-3AC3-E664-8A6B-A4CC4E71EAA8}"/>
              </a:ext>
            </a:extLst>
          </p:cNvPr>
          <p:cNvPicPr>
            <a:picLocks noGrp="1" noRot="1" noChangeAspect="1" noMove="1" noResize="1" noEditPoints="1" noAdjustHandles="1" noChangeArrowheads="1" noChangeShapeType="1" noCrop="1"/>
          </p:cNvPicPr>
          <p:nvPr/>
        </p:nvPicPr>
        <p:blipFill>
          <a:blip r:embed="rId3"/>
          <a:stretch>
            <a:fillRect/>
          </a:stretch>
        </p:blipFill>
        <p:spPr>
          <a:xfrm>
            <a:off x="-103121" y="4874899"/>
            <a:ext cx="3153923" cy="2083350"/>
          </a:xfrm>
          <a:prstGeom prst="rect">
            <a:avLst/>
          </a:prstGeom>
        </p:spPr>
      </p:pic>
      <p:sp>
        <p:nvSpPr>
          <p:cNvPr id="2" name="Shape 79">
            <a:extLst>
              <a:ext uri="{FF2B5EF4-FFF2-40B4-BE49-F238E27FC236}">
                <a16:creationId xmlns:a16="http://schemas.microsoft.com/office/drawing/2014/main" id="{63E6D64B-BE90-1429-5D9B-88295B4FDE26}"/>
              </a:ext>
            </a:extLst>
          </p:cNvPr>
          <p:cNvSpPr/>
          <p:nvPr/>
        </p:nvSpPr>
        <p:spPr>
          <a:xfrm>
            <a:off x="355135" y="272804"/>
            <a:ext cx="11129393" cy="1308050"/>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360"/>
              </a:lnSpc>
              <a:defRPr sz="1800"/>
            </a:pPr>
            <a:r>
              <a:rPr lang="en-US" sz="28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Draft Recommendation 5.1/1 - Proposed description of the Weather, Climate, Hydrological, Marine and Related Environmental Services </a:t>
            </a:r>
            <a:r>
              <a:rPr lang="en-US" sz="2800" b="1" kern="1000" dirty="0" err="1">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Programme</a:t>
            </a:r>
            <a:r>
              <a:rPr lang="en-US" sz="28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  </a:t>
            </a:r>
          </a:p>
        </p:txBody>
      </p:sp>
      <p:sp>
        <p:nvSpPr>
          <p:cNvPr id="3" name="TextBox 2">
            <a:extLst>
              <a:ext uri="{FF2B5EF4-FFF2-40B4-BE49-F238E27FC236}">
                <a16:creationId xmlns:a16="http://schemas.microsoft.com/office/drawing/2014/main" id="{2234AB3F-4CA0-8276-C5A1-FBC0F25A3615}"/>
              </a:ext>
            </a:extLst>
          </p:cNvPr>
          <p:cNvSpPr txBox="1"/>
          <p:nvPr/>
        </p:nvSpPr>
        <p:spPr>
          <a:xfrm>
            <a:off x="245377" y="1245928"/>
            <a:ext cx="11364985" cy="4606774"/>
          </a:xfrm>
          <a:prstGeom prst="rect">
            <a:avLst/>
          </a:prstGeom>
          <a:noFill/>
        </p:spPr>
        <p:txBody>
          <a:bodyPr wrap="square">
            <a:spAutoFit/>
          </a:bodyPr>
          <a:lstStyle/>
          <a:p>
            <a:pPr>
              <a:lnSpc>
                <a:spcPct val="150000"/>
              </a:lnSpc>
            </a:pPr>
            <a:endParaRPr lang="en-GB" sz="1800" dirty="0">
              <a:latin typeface="Verdana" panose="020B0604030504040204" pitchFamily="34" charset="0"/>
              <a:ea typeface="Arial" panose="020B0604020202020204" pitchFamily="34" charset="0"/>
              <a:cs typeface="Arial" panose="020B0604020202020204" pitchFamily="34" charset="0"/>
            </a:endParaRPr>
          </a:p>
          <a:p>
            <a:pPr>
              <a:lnSpc>
                <a:spcPct val="150000"/>
              </a:lnSpc>
            </a:pPr>
            <a:r>
              <a:rPr lang="en-GB" sz="1800" dirty="0">
                <a:effectLst/>
                <a:latin typeface="Verdana" panose="020B0604030504040204" pitchFamily="34" charset="0"/>
                <a:ea typeface="Arial" panose="020B0604020202020204" pitchFamily="34" charset="0"/>
                <a:cs typeface="Arial" panose="020B0604020202020204" pitchFamily="34" charset="0"/>
              </a:rPr>
              <a:t>With a view to</a:t>
            </a:r>
            <a:r>
              <a:rPr lang="en-CH" sz="1800" dirty="0">
                <a:effectLst/>
                <a:latin typeface="Verdana" panose="020B0604030504040204" pitchFamily="34" charset="0"/>
                <a:ea typeface="Arial" panose="020B0604020202020204" pitchFamily="34" charset="0"/>
                <a:cs typeface="Arial" panose="020B0604020202020204" pitchFamily="34" charset="0"/>
              </a:rPr>
              <a:t> finding a</a:t>
            </a:r>
            <a:r>
              <a:rPr lang="en-GB" sz="1800" dirty="0">
                <a:effectLst/>
                <a:latin typeface="Verdana" panose="020B0604030504040204" pitchFamily="34" charset="0"/>
                <a:ea typeface="Arial" panose="020B0604020202020204" pitchFamily="34" charset="0"/>
                <a:cs typeface="Arial" panose="020B0604020202020204" pitchFamily="34" charset="0"/>
              </a:rPr>
              <a:t> remedy to </a:t>
            </a:r>
            <a:r>
              <a:rPr lang="en-CH" sz="1800" dirty="0">
                <a:effectLst/>
                <a:latin typeface="Verdana" panose="020B0604030504040204" pitchFamily="34" charset="0"/>
                <a:ea typeface="Arial" panose="020B0604020202020204" pitchFamily="34" charset="0"/>
                <a:cs typeface="Arial" panose="020B0604020202020204" pitchFamily="34" charset="0"/>
              </a:rPr>
              <a:t>deal with </a:t>
            </a:r>
            <a:r>
              <a:rPr lang="en-GB" sz="1800" dirty="0">
                <a:effectLst/>
                <a:latin typeface="Verdana" panose="020B0604030504040204" pitchFamily="34" charset="0"/>
                <a:ea typeface="Arial" panose="020B0604020202020204" pitchFamily="34" charset="0"/>
                <a:cs typeface="Arial" panose="020B0604020202020204" pitchFamily="34" charset="0"/>
              </a:rPr>
              <a:t>the gap between the provision of information at a high-level of aggregation (Strategic Plan) and at a high-level of detail (Operating Plan), an </a:t>
            </a:r>
            <a:r>
              <a:rPr lang="en-GB" sz="1800" spc="-10" dirty="0">
                <a:effectLst/>
                <a:latin typeface="Verdana" panose="020B0604030504040204" pitchFamily="34" charset="0"/>
                <a:ea typeface="Arial" panose="020B0604020202020204" pitchFamily="34" charset="0"/>
                <a:cs typeface="Arial" panose="020B0604020202020204" pitchFamily="34" charset="0"/>
              </a:rPr>
              <a:t>intermediate structure, called the WMO-sponsored scientific and technical Programmes, has been identified as needed by Congress, which decided to consolidate through </a:t>
            </a:r>
            <a:r>
              <a:rPr lang="en-GB" sz="1800" u="none" strike="noStrike" spc="-10" dirty="0">
                <a:solidFill>
                  <a:srgbClr val="0000FF"/>
                </a:solidFill>
                <a:effectLst/>
                <a:latin typeface="Verdana" panose="020B0604030504040204" pitchFamily="34" charset="0"/>
                <a:ea typeface="Arial" panose="020B0604020202020204" pitchFamily="34" charset="0"/>
                <a:cs typeface="Arial" panose="020B0604020202020204" pitchFamily="34" charset="0"/>
                <a:hlinkClick r:id="rId4"/>
              </a:rPr>
              <a:t>Resolution 62 (Cg-19)</a:t>
            </a:r>
            <a:r>
              <a:rPr lang="en-GB" sz="1800" u="none" strike="noStrike" spc="-10" dirty="0">
                <a:solidFill>
                  <a:srgbClr val="0000FF"/>
                </a:solidFill>
                <a:effectLst/>
                <a:latin typeface="Verdana" panose="020B0604030504040204" pitchFamily="34" charset="0"/>
                <a:ea typeface="Arial" panose="020B0604020202020204" pitchFamily="34" charset="0"/>
                <a:cs typeface="Arial" panose="020B0604020202020204" pitchFamily="34" charset="0"/>
              </a:rPr>
              <a:t> </a:t>
            </a:r>
            <a:r>
              <a:rPr lang="en-GB" sz="1800" dirty="0">
                <a:effectLst/>
                <a:latin typeface="Verdana" panose="020B0604030504040204" pitchFamily="34" charset="0"/>
                <a:ea typeface="Arial" panose="020B0604020202020204" pitchFamily="34" charset="0"/>
                <a:cs typeface="Arial" panose="020B0604020202020204" pitchFamily="34" charset="0"/>
              </a:rPr>
              <a:t>into a new expanded Weather, Climate, Hydrological, Marine and Related Environmental Services Programme.</a:t>
            </a:r>
          </a:p>
          <a:p>
            <a:pPr>
              <a:lnSpc>
                <a:spcPct val="150000"/>
              </a:lnSpc>
            </a:pPr>
            <a:endParaRPr lang="en-GB" dirty="0">
              <a:latin typeface="Verdana" panose="020B0604030504040204" pitchFamily="34" charset="0"/>
              <a:ea typeface="Arial" panose="020B0604020202020204" pitchFamily="34" charset="0"/>
              <a:cs typeface="Arial" panose="020B0604020202020204" pitchFamily="34" charset="0"/>
            </a:endParaRPr>
          </a:p>
          <a:p>
            <a:pPr>
              <a:lnSpc>
                <a:spcPct val="150000"/>
              </a:lnSpc>
            </a:pPr>
            <a:r>
              <a:rPr lang="en-GB" sz="1800" dirty="0">
                <a:effectLst/>
                <a:latin typeface="Verdana" panose="020B0604030504040204" pitchFamily="34" charset="0"/>
                <a:ea typeface="Arial" panose="020B0604020202020204" pitchFamily="34" charset="0"/>
                <a:cs typeface="Arial" panose="020B0604020202020204" pitchFamily="34" charset="0"/>
              </a:rPr>
              <a:t>The proposed description of the Programme is to be further considered by the Technical Coordination Committee for final approval by E</a:t>
            </a:r>
            <a:r>
              <a:rPr lang="en-CH" sz="1800" dirty="0">
                <a:effectLst/>
                <a:latin typeface="Verdana" panose="020B0604030504040204" pitchFamily="34" charset="0"/>
                <a:ea typeface="Arial" panose="020B0604020202020204" pitchFamily="34" charset="0"/>
                <a:cs typeface="Arial" panose="020B0604020202020204" pitchFamily="34" charset="0"/>
              </a:rPr>
              <a:t>C-</a:t>
            </a:r>
            <a:r>
              <a:rPr lang="en-GB" sz="1800" dirty="0">
                <a:effectLst/>
                <a:latin typeface="Verdana" panose="020B0604030504040204" pitchFamily="34" charset="0"/>
                <a:ea typeface="Arial" panose="020B0604020202020204" pitchFamily="34" charset="0"/>
                <a:cs typeface="Arial" panose="020B0604020202020204" pitchFamily="34" charset="0"/>
              </a:rPr>
              <a:t>78</a:t>
            </a:r>
            <a:endParaRPr lang="en-GB" dirty="0">
              <a:latin typeface="Verdana" panose="020B0604030504040204" pitchFamily="34" charset="0"/>
              <a:ea typeface="Arial" panose="020B0604020202020204" pitchFamily="34" charset="0"/>
              <a:cs typeface="Arial" panose="020B0604020202020204" pitchFamily="34" charset="0"/>
            </a:endParaRPr>
          </a:p>
          <a:p>
            <a:pPr>
              <a:lnSpc>
                <a:spcPct val="150000"/>
              </a:lnSpc>
            </a:pPr>
            <a:endParaRPr lang="en-GB" sz="1800" dirty="0">
              <a:effectLst/>
              <a:latin typeface="Verdana" panose="020B060403050404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8326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D9487771-2A50-271D-E0C8-6EC40F383607}"/>
              </a:ext>
            </a:extLst>
          </p:cNvPr>
          <p:cNvGraphicFramePr>
            <a:graphicFrameLocks noGrp="1"/>
          </p:cNvGraphicFramePr>
          <p:nvPr/>
        </p:nvGraphicFramePr>
        <p:xfrm>
          <a:off x="6830170" y="5933274"/>
          <a:ext cx="4904630" cy="918376"/>
        </p:xfrm>
        <a:graphic>
          <a:graphicData uri="http://schemas.openxmlformats.org/drawingml/2006/table">
            <a:tbl>
              <a:tblPr firstRow="1">
                <a:tableStyleId>{2D5ABB26-0587-4C30-8999-92F81FD0307C}</a:tableStyleId>
              </a:tblPr>
              <a:tblGrid>
                <a:gridCol w="2452315">
                  <a:extLst>
                    <a:ext uri="{9D8B030D-6E8A-4147-A177-3AD203B41FA5}">
                      <a16:colId xmlns:a16="http://schemas.microsoft.com/office/drawing/2014/main" val="1063476286"/>
                    </a:ext>
                  </a:extLst>
                </a:gridCol>
                <a:gridCol w="2452315">
                  <a:extLst>
                    <a:ext uri="{9D8B030D-6E8A-4147-A177-3AD203B41FA5}">
                      <a16:colId xmlns:a16="http://schemas.microsoft.com/office/drawing/2014/main" val="399418297"/>
                    </a:ext>
                  </a:extLst>
                </a:gridCol>
              </a:tblGrid>
              <a:tr h="918376">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endParaRPr lang="en-US" sz="1050" b="0">
                        <a:solidFill>
                          <a:srgbClr val="005BAA"/>
                        </a:solidFill>
                        <a:latin typeface="Arial" panose="020B0604020202020204" pitchFamily="34" charset="0"/>
                        <a:ea typeface="Verdana" panose="020B0604030504040204" pitchFamily="34" charset="0"/>
                        <a:cs typeface="Arial" panose="020B0604020202020204" pitchFamily="34" charset="0"/>
                      </a:endParaRPr>
                    </a:p>
                  </a:txBody>
                  <a:tcPr anchor="ctr"/>
                </a:tc>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fld id="{19283BD8-4331-4442-8D7F-5AA08B22643F}" type="slidenum">
                        <a:rPr lang="en-US" sz="1200" b="0" smtClean="0">
                          <a:solidFill>
                            <a:srgbClr val="005BAA"/>
                          </a:solidFill>
                          <a:latin typeface="Verdana" panose="020B0604030504040204" pitchFamily="34" charset="0"/>
                          <a:ea typeface="Verdana" panose="020B0604030504040204" pitchFamily="34" charset="0"/>
                        </a:rPr>
                        <a:pPr marL="0" marR="0" lvl="0" indent="0" algn="r" defTabSz="914400" rtl="0" eaLnBrk="1" fontAlgn="auto" latinLnBrk="0" hangingPunct="1">
                          <a:lnSpc>
                            <a:spcPct val="150000"/>
                          </a:lnSpc>
                          <a:spcBef>
                            <a:spcPts val="0"/>
                          </a:spcBef>
                          <a:spcAft>
                            <a:spcPts val="0"/>
                          </a:spcAft>
                          <a:buClrTx/>
                          <a:buSzTx/>
                          <a:buFontTx/>
                          <a:buNone/>
                          <a:tabLst/>
                          <a:defRPr/>
                        </a:pPr>
                        <a:t>5</a:t>
                      </a:fld>
                      <a:endParaRPr lang="en-US" sz="1200" b="0" dirty="0">
                        <a:solidFill>
                          <a:srgbClr val="005BAA"/>
                        </a:solidFill>
                        <a:latin typeface="Verdana" panose="020B0604030504040204" pitchFamily="34" charset="0"/>
                        <a:ea typeface="Verdana" panose="020B0604030504040204" pitchFamily="34" charset="0"/>
                      </a:endParaRPr>
                    </a:p>
                  </a:txBody>
                  <a:tcPr anchor="ctr"/>
                </a:tc>
                <a:extLst>
                  <a:ext uri="{0D108BD9-81ED-4DB2-BD59-A6C34878D82A}">
                    <a16:rowId xmlns:a16="http://schemas.microsoft.com/office/drawing/2014/main" val="551670588"/>
                  </a:ext>
                </a:extLst>
              </a:tr>
            </a:tbl>
          </a:graphicData>
        </a:graphic>
      </p:graphicFrame>
      <p:sp>
        <p:nvSpPr>
          <p:cNvPr id="8" name="Shape 79">
            <a:extLst>
              <a:ext uri="{FF2B5EF4-FFF2-40B4-BE49-F238E27FC236}">
                <a16:creationId xmlns:a16="http://schemas.microsoft.com/office/drawing/2014/main" id="{B5BC377C-C613-578C-AFA6-04181F81FE95}"/>
              </a:ext>
            </a:extLst>
          </p:cNvPr>
          <p:cNvSpPr/>
          <p:nvPr/>
        </p:nvSpPr>
        <p:spPr>
          <a:xfrm>
            <a:off x="912812" y="158981"/>
            <a:ext cx="10882109" cy="615553"/>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defRPr sz="1800"/>
            </a:pPr>
            <a:r>
              <a:rPr lang="en-US" sz="4000" b="1" dirty="0">
                <a:solidFill>
                  <a:srgbClr val="005BAA"/>
                </a:solidFill>
                <a:latin typeface="Arial" panose="020B0604020202020204" pitchFamily="34" charset="0"/>
                <a:cs typeface="Arial" panose="020B0604020202020204" pitchFamily="34" charset="0"/>
              </a:rPr>
              <a:t>A step back: Streamlining of </a:t>
            </a:r>
            <a:r>
              <a:rPr lang="en-US" sz="4000" b="1" dirty="0" err="1">
                <a:solidFill>
                  <a:srgbClr val="005BAA"/>
                </a:solidFill>
                <a:latin typeface="Arial" panose="020B0604020202020204" pitchFamily="34" charset="0"/>
                <a:cs typeface="Arial" panose="020B0604020202020204" pitchFamily="34" charset="0"/>
              </a:rPr>
              <a:t>programmes</a:t>
            </a:r>
            <a:endParaRPr lang="en-US" sz="4000" b="1" kern="1000" spc="-1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endParaRPr>
          </a:p>
        </p:txBody>
      </p:sp>
      <p:pic>
        <p:nvPicPr>
          <p:cNvPr id="25" name="Picture 24" descr="Graphical user interface, application&#10;&#10;Description automatically generated">
            <a:extLst>
              <a:ext uri="{FF2B5EF4-FFF2-40B4-BE49-F238E27FC236}">
                <a16:creationId xmlns:a16="http://schemas.microsoft.com/office/drawing/2014/main" id="{ED9F11E1-3AC3-E664-8A6B-A4CC4E71EAA8}"/>
              </a:ext>
            </a:extLst>
          </p:cNvPr>
          <p:cNvPicPr>
            <a:picLocks noGrp="1" noRot="1" noChangeAspect="1" noMove="1" noResize="1" noEditPoints="1" noAdjustHandles="1" noChangeArrowheads="1" noChangeShapeType="1" noCrop="1"/>
          </p:cNvPicPr>
          <p:nvPr/>
        </p:nvPicPr>
        <p:blipFill>
          <a:blip r:embed="rId3"/>
          <a:stretch>
            <a:fillRect/>
          </a:stretch>
        </p:blipFill>
        <p:spPr>
          <a:xfrm>
            <a:off x="-103121" y="4874899"/>
            <a:ext cx="3153923" cy="2083350"/>
          </a:xfrm>
          <a:prstGeom prst="rect">
            <a:avLst/>
          </a:prstGeom>
        </p:spPr>
      </p:pic>
      <p:sp>
        <p:nvSpPr>
          <p:cNvPr id="3" name="Text Placeholder 3">
            <a:extLst>
              <a:ext uri="{FF2B5EF4-FFF2-40B4-BE49-F238E27FC236}">
                <a16:creationId xmlns:a16="http://schemas.microsoft.com/office/drawing/2014/main" id="{194B16F0-A819-AF9F-BD23-9CC7F29150BD}"/>
              </a:ext>
            </a:extLst>
          </p:cNvPr>
          <p:cNvSpPr txBox="1">
            <a:spLocks/>
          </p:cNvSpPr>
          <p:nvPr/>
        </p:nvSpPr>
        <p:spPr>
          <a:xfrm>
            <a:off x="807209" y="1004833"/>
            <a:ext cx="5157787" cy="10162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005BAA"/>
                </a:solidFill>
                <a:latin typeface="Arial" panose="020B0604020202020204" pitchFamily="34" charset="0"/>
                <a:cs typeface="Arial" panose="020B0604020202020204" pitchFamily="34" charset="0"/>
              </a:rPr>
              <a:t>Resolution 1 (Cg-18) </a:t>
            </a:r>
          </a:p>
          <a:p>
            <a:pPr marL="0" indent="0">
              <a:buNone/>
            </a:pPr>
            <a:r>
              <a:rPr lang="en-US" dirty="0">
                <a:solidFill>
                  <a:srgbClr val="005BAA"/>
                </a:solidFill>
                <a:latin typeface="Arial" panose="020B0604020202020204" pitchFamily="34" charset="0"/>
                <a:cs typeface="Arial" panose="020B0604020202020204" pitchFamily="34" charset="0"/>
              </a:rPr>
              <a:t>WMO Strategic Plan</a:t>
            </a:r>
          </a:p>
        </p:txBody>
      </p:sp>
      <p:sp>
        <p:nvSpPr>
          <p:cNvPr id="10" name="Text Placeholder 5">
            <a:extLst>
              <a:ext uri="{FF2B5EF4-FFF2-40B4-BE49-F238E27FC236}">
                <a16:creationId xmlns:a16="http://schemas.microsoft.com/office/drawing/2014/main" id="{F8CC0DFE-16DC-18C3-0907-87905D6F03E3}"/>
              </a:ext>
            </a:extLst>
          </p:cNvPr>
          <p:cNvSpPr txBox="1">
            <a:spLocks/>
          </p:cNvSpPr>
          <p:nvPr/>
        </p:nvSpPr>
        <p:spPr>
          <a:xfrm>
            <a:off x="6096000" y="1004833"/>
            <a:ext cx="5183188" cy="9782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solidFill>
                  <a:srgbClr val="005BAA"/>
                </a:solidFill>
                <a:latin typeface="Arial" panose="020B0604020202020204" pitchFamily="34" charset="0"/>
                <a:cs typeface="Arial" panose="020B0604020202020204" pitchFamily="34" charset="0"/>
              </a:rPr>
              <a:t>Resolution 11 (Cg-18)</a:t>
            </a:r>
            <a:endParaRPr lang="en-CH">
              <a:solidFill>
                <a:srgbClr val="005BAA"/>
              </a:solidFill>
              <a:latin typeface="Arial" panose="020B0604020202020204" pitchFamily="34" charset="0"/>
              <a:cs typeface="Arial" panose="020B0604020202020204" pitchFamily="34" charset="0"/>
            </a:endParaRPr>
          </a:p>
          <a:p>
            <a:pPr marL="0" indent="0">
              <a:buNone/>
            </a:pPr>
            <a:r>
              <a:rPr lang="en-US">
                <a:solidFill>
                  <a:srgbClr val="005BAA"/>
                </a:solidFill>
                <a:latin typeface="Arial" panose="020B0604020202020204" pitchFamily="34" charset="0"/>
                <a:cs typeface="Arial" panose="020B0604020202020204" pitchFamily="34" charset="0"/>
              </a:rPr>
              <a:t>WMO reform - next phase</a:t>
            </a:r>
          </a:p>
        </p:txBody>
      </p:sp>
      <p:sp>
        <p:nvSpPr>
          <p:cNvPr id="5" name="Content Placeholder 5">
            <a:extLst>
              <a:ext uri="{FF2B5EF4-FFF2-40B4-BE49-F238E27FC236}">
                <a16:creationId xmlns:a16="http://schemas.microsoft.com/office/drawing/2014/main" id="{C90DCCB0-9EB7-F65E-F22A-E675F05A053D}"/>
              </a:ext>
            </a:extLst>
          </p:cNvPr>
          <p:cNvSpPr txBox="1">
            <a:spLocks/>
          </p:cNvSpPr>
          <p:nvPr/>
        </p:nvSpPr>
        <p:spPr>
          <a:xfrm>
            <a:off x="6096000" y="2219217"/>
            <a:ext cx="5183188" cy="2933114"/>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Font typeface="Arial" panose="020B0604020202020204" pitchFamily="34" charset="0"/>
              <a:buNone/>
            </a:pPr>
            <a:r>
              <a:rPr lang="en-US" sz="2200" dirty="0">
                <a:latin typeface="Arial" panose="020B0604020202020204" pitchFamily="34" charset="0"/>
                <a:cs typeface="Arial" panose="020B0604020202020204" pitchFamily="34" charset="0"/>
              </a:rPr>
              <a:t>… </a:t>
            </a:r>
            <a:r>
              <a:rPr lang="en-US" sz="2200" b="1" dirty="0">
                <a:latin typeface="Arial" panose="020B0604020202020204" pitchFamily="34" charset="0"/>
                <a:cs typeface="Arial" panose="020B0604020202020204" pitchFamily="34" charset="0"/>
              </a:rPr>
              <a:t>streamline WMO technical and scientific</a:t>
            </a:r>
            <a:r>
              <a:rPr lang="en-US" sz="2200" dirty="0">
                <a:latin typeface="Arial" panose="020B0604020202020204" pitchFamily="34" charset="0"/>
                <a:cs typeface="Arial" panose="020B0604020202020204" pitchFamily="34" charset="0"/>
              </a:rPr>
              <a:t> strategies, plans and </a:t>
            </a:r>
            <a:r>
              <a:rPr lang="en-US" sz="2200" b="1" dirty="0" err="1">
                <a:latin typeface="Arial" panose="020B0604020202020204" pitchFamily="34" charset="0"/>
                <a:cs typeface="Arial" panose="020B0604020202020204" pitchFamily="34" charset="0"/>
              </a:rPr>
              <a:t>programmes</a:t>
            </a:r>
            <a:r>
              <a:rPr lang="en-US" sz="2200" dirty="0">
                <a:latin typeface="Arial" panose="020B0604020202020204" pitchFamily="34" charset="0"/>
                <a:cs typeface="Arial" panose="020B0604020202020204" pitchFamily="34" charset="0"/>
              </a:rPr>
              <a:t> according to the WMO Strategic Plan, Operating Plan and budget based on long-term goals and strategic objectives…</a:t>
            </a:r>
          </a:p>
        </p:txBody>
      </p:sp>
      <p:sp>
        <p:nvSpPr>
          <p:cNvPr id="7" name="Content Placeholder 3">
            <a:extLst>
              <a:ext uri="{FF2B5EF4-FFF2-40B4-BE49-F238E27FC236}">
                <a16:creationId xmlns:a16="http://schemas.microsoft.com/office/drawing/2014/main" id="{E2325FA7-1F11-3A10-7471-031574B87FC0}"/>
              </a:ext>
            </a:extLst>
          </p:cNvPr>
          <p:cNvSpPr txBox="1">
            <a:spLocks/>
          </p:cNvSpPr>
          <p:nvPr/>
        </p:nvSpPr>
        <p:spPr>
          <a:xfrm>
            <a:off x="807209" y="1983101"/>
            <a:ext cx="5157787" cy="4589977"/>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Font typeface="Arial" panose="020B0604020202020204" pitchFamily="34" charset="0"/>
              <a:buNone/>
            </a:pPr>
            <a:r>
              <a:rPr lang="en-US" sz="2200" b="1" i="1" dirty="0">
                <a:latin typeface="Arial" panose="020B0604020202020204" pitchFamily="34" charset="0"/>
                <a:cs typeface="Arial" panose="020B0604020202020204" pitchFamily="34" charset="0"/>
              </a:rPr>
              <a:t>Objective 5.2 Streamline WMO </a:t>
            </a:r>
            <a:r>
              <a:rPr lang="en-US" sz="2200" b="1" i="1" dirty="0" err="1">
                <a:latin typeface="Arial" panose="020B0604020202020204" pitchFamily="34" charset="0"/>
                <a:cs typeface="Arial" panose="020B0604020202020204" pitchFamily="34" charset="0"/>
              </a:rPr>
              <a:t>programmes</a:t>
            </a:r>
            <a:endParaRPr lang="en-US" sz="2200" b="1" i="1" dirty="0">
              <a:latin typeface="Arial" panose="020B0604020202020204" pitchFamily="34" charset="0"/>
              <a:cs typeface="Arial" panose="020B0604020202020204" pitchFamily="34" charset="0"/>
            </a:endParaRPr>
          </a:p>
          <a:p>
            <a:pPr marL="0" indent="0">
              <a:lnSpc>
                <a:spcPct val="100000"/>
              </a:lnSpc>
              <a:buFont typeface="Arial" panose="020B0604020202020204" pitchFamily="34" charset="0"/>
              <a:buNone/>
            </a:pPr>
            <a:r>
              <a:rPr lang="en-US" sz="2200" b="1" dirty="0">
                <a:latin typeface="Arial" panose="020B0604020202020204" pitchFamily="34" charset="0"/>
                <a:cs typeface="Arial" panose="020B0604020202020204" pitchFamily="34" charset="0"/>
              </a:rPr>
              <a:t>WMO scientific and technical </a:t>
            </a:r>
            <a:r>
              <a:rPr lang="en-US" sz="2200" b="1" dirty="0" err="1">
                <a:latin typeface="Arial" panose="020B0604020202020204" pitchFamily="34" charset="0"/>
                <a:cs typeface="Arial" panose="020B0604020202020204" pitchFamily="34" charset="0"/>
              </a:rPr>
              <a:t>programmes</a:t>
            </a:r>
            <a:r>
              <a:rPr lang="en-US" sz="2200" b="1" dirty="0">
                <a:latin typeface="Arial" panose="020B0604020202020204" pitchFamily="34" charset="0"/>
                <a:cs typeface="Arial" panose="020B0604020202020204" pitchFamily="34" charset="0"/>
              </a:rPr>
              <a:t> need to be periodically reviewed </a:t>
            </a:r>
            <a:r>
              <a:rPr lang="en-US" sz="2200" dirty="0">
                <a:latin typeface="Arial" panose="020B0604020202020204" pitchFamily="34" charset="0"/>
                <a:cs typeface="Arial" panose="020B0604020202020204" pitchFamily="34" charset="0"/>
              </a:rPr>
              <a:t>by the Congress to ensure their relevance to the Strategic Plan of the Organization as well as their effectiveness and efficiency of delivery. This will be done based on the principles of quality management, cost-effectiveness, and optimal support by contributing experts and the Secretariat.</a:t>
            </a:r>
            <a:endParaRPr lang="en-CH"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0758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D9487771-2A50-271D-E0C8-6EC40F383607}"/>
              </a:ext>
            </a:extLst>
          </p:cNvPr>
          <p:cNvGraphicFramePr>
            <a:graphicFrameLocks noGrp="1"/>
          </p:cNvGraphicFramePr>
          <p:nvPr/>
        </p:nvGraphicFramePr>
        <p:xfrm>
          <a:off x="6830170" y="5933274"/>
          <a:ext cx="4904630" cy="918376"/>
        </p:xfrm>
        <a:graphic>
          <a:graphicData uri="http://schemas.openxmlformats.org/drawingml/2006/table">
            <a:tbl>
              <a:tblPr firstRow="1">
                <a:tableStyleId>{2D5ABB26-0587-4C30-8999-92F81FD0307C}</a:tableStyleId>
              </a:tblPr>
              <a:tblGrid>
                <a:gridCol w="2452315">
                  <a:extLst>
                    <a:ext uri="{9D8B030D-6E8A-4147-A177-3AD203B41FA5}">
                      <a16:colId xmlns:a16="http://schemas.microsoft.com/office/drawing/2014/main" val="1063476286"/>
                    </a:ext>
                  </a:extLst>
                </a:gridCol>
                <a:gridCol w="2452315">
                  <a:extLst>
                    <a:ext uri="{9D8B030D-6E8A-4147-A177-3AD203B41FA5}">
                      <a16:colId xmlns:a16="http://schemas.microsoft.com/office/drawing/2014/main" val="399418297"/>
                    </a:ext>
                  </a:extLst>
                </a:gridCol>
              </a:tblGrid>
              <a:tr h="918376">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endParaRPr lang="en-US" sz="1050" b="0">
                        <a:solidFill>
                          <a:srgbClr val="005BAA"/>
                        </a:solidFill>
                        <a:latin typeface="Arial" panose="020B0604020202020204" pitchFamily="34" charset="0"/>
                        <a:ea typeface="Verdana" panose="020B0604030504040204" pitchFamily="34" charset="0"/>
                        <a:cs typeface="Arial" panose="020B0604020202020204" pitchFamily="34" charset="0"/>
                      </a:endParaRPr>
                    </a:p>
                  </a:txBody>
                  <a:tcPr anchor="ctr"/>
                </a:tc>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fld id="{19283BD8-4331-4442-8D7F-5AA08B22643F}" type="slidenum">
                        <a:rPr lang="en-US" sz="1200" b="0" smtClean="0">
                          <a:solidFill>
                            <a:srgbClr val="005BAA"/>
                          </a:solidFill>
                          <a:latin typeface="Arial" panose="020B0604020202020204" pitchFamily="34" charset="0"/>
                          <a:ea typeface="Verdana" panose="020B0604030504040204" pitchFamily="34" charset="0"/>
                          <a:cs typeface="Arial" panose="020B0604020202020204" pitchFamily="34" charset="0"/>
                        </a:rPr>
                        <a:pPr marL="0" marR="0" lvl="0" indent="0" algn="r" defTabSz="914400" rtl="0" eaLnBrk="1" fontAlgn="auto" latinLnBrk="0" hangingPunct="1">
                          <a:lnSpc>
                            <a:spcPct val="150000"/>
                          </a:lnSpc>
                          <a:spcBef>
                            <a:spcPts val="0"/>
                          </a:spcBef>
                          <a:spcAft>
                            <a:spcPts val="0"/>
                          </a:spcAft>
                          <a:buClrTx/>
                          <a:buSzTx/>
                          <a:buFontTx/>
                          <a:buNone/>
                          <a:tabLst/>
                          <a:defRPr/>
                        </a:pPr>
                        <a:t>6</a:t>
                      </a:fld>
                      <a:endParaRPr lang="en-US" sz="1200" b="0" dirty="0">
                        <a:solidFill>
                          <a:srgbClr val="005BAA"/>
                        </a:solidFill>
                        <a:latin typeface="Arial" panose="020B0604020202020204" pitchFamily="34" charset="0"/>
                        <a:ea typeface="Verdana" panose="020B0604030504040204" pitchFamily="34" charset="0"/>
                        <a:cs typeface="Arial" panose="020B0604020202020204" pitchFamily="34" charset="0"/>
                      </a:endParaRPr>
                    </a:p>
                  </a:txBody>
                  <a:tcPr anchor="ctr"/>
                </a:tc>
                <a:extLst>
                  <a:ext uri="{0D108BD9-81ED-4DB2-BD59-A6C34878D82A}">
                    <a16:rowId xmlns:a16="http://schemas.microsoft.com/office/drawing/2014/main" val="551670588"/>
                  </a:ext>
                </a:extLst>
              </a:tr>
            </a:tbl>
          </a:graphicData>
        </a:graphic>
      </p:graphicFrame>
      <p:sp>
        <p:nvSpPr>
          <p:cNvPr id="8" name="Shape 79">
            <a:extLst>
              <a:ext uri="{FF2B5EF4-FFF2-40B4-BE49-F238E27FC236}">
                <a16:creationId xmlns:a16="http://schemas.microsoft.com/office/drawing/2014/main" id="{B5BC377C-C613-578C-AFA6-04181F81FE95}"/>
              </a:ext>
            </a:extLst>
          </p:cNvPr>
          <p:cNvSpPr/>
          <p:nvPr/>
        </p:nvSpPr>
        <p:spPr>
          <a:xfrm>
            <a:off x="185530" y="158981"/>
            <a:ext cx="11708296" cy="430887"/>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defRPr sz="1800"/>
            </a:pPr>
            <a:r>
              <a:rPr lang="en-US" sz="2800" b="1" dirty="0">
                <a:solidFill>
                  <a:srgbClr val="005BAA"/>
                </a:solidFill>
                <a:latin typeface="Arial" panose="020B0604020202020204" pitchFamily="34" charset="0"/>
                <a:cs typeface="Arial" panose="020B0604020202020204" pitchFamily="34" charset="0"/>
              </a:rPr>
              <a:t>Achieving further efficiencies of </a:t>
            </a:r>
            <a:r>
              <a:rPr lang="en-US" sz="2800" b="1" dirty="0" err="1">
                <a:solidFill>
                  <a:srgbClr val="005BAA"/>
                </a:solidFill>
                <a:latin typeface="Arial" panose="020B0604020202020204" pitchFamily="34" charset="0"/>
                <a:cs typeface="Arial" panose="020B0604020202020204" pitchFamily="34" charset="0"/>
              </a:rPr>
              <a:t>programme</a:t>
            </a:r>
            <a:r>
              <a:rPr lang="en-US" sz="2800" b="1" dirty="0">
                <a:solidFill>
                  <a:srgbClr val="005BAA"/>
                </a:solidFill>
                <a:latin typeface="Arial" panose="020B0604020202020204" pitchFamily="34" charset="0"/>
                <a:cs typeface="Arial" panose="020B0604020202020204" pitchFamily="34" charset="0"/>
              </a:rPr>
              <a:t>-related processes</a:t>
            </a:r>
            <a:endParaRPr lang="en-US" sz="2800" b="1" kern="1000" spc="-1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endParaRPr>
          </a:p>
        </p:txBody>
      </p:sp>
      <p:pic>
        <p:nvPicPr>
          <p:cNvPr id="25" name="Picture 24" descr="Graphical user interface, application&#10;&#10;Description automatically generated">
            <a:extLst>
              <a:ext uri="{FF2B5EF4-FFF2-40B4-BE49-F238E27FC236}">
                <a16:creationId xmlns:a16="http://schemas.microsoft.com/office/drawing/2014/main" id="{ED9F11E1-3AC3-E664-8A6B-A4CC4E71EAA8}"/>
              </a:ext>
            </a:extLst>
          </p:cNvPr>
          <p:cNvPicPr>
            <a:picLocks noGrp="1" noRot="1" noChangeAspect="1" noMove="1" noResize="1" noEditPoints="1" noAdjustHandles="1" noChangeArrowheads="1" noChangeShapeType="1" noCrop="1"/>
          </p:cNvPicPr>
          <p:nvPr/>
        </p:nvPicPr>
        <p:blipFill>
          <a:blip r:embed="rId3"/>
          <a:stretch>
            <a:fillRect/>
          </a:stretch>
        </p:blipFill>
        <p:spPr>
          <a:xfrm>
            <a:off x="-103121" y="4874899"/>
            <a:ext cx="3153923" cy="2083350"/>
          </a:xfrm>
          <a:prstGeom prst="rect">
            <a:avLst/>
          </a:prstGeom>
        </p:spPr>
      </p:pic>
      <p:sp>
        <p:nvSpPr>
          <p:cNvPr id="3" name="Text Placeholder 3">
            <a:extLst>
              <a:ext uri="{FF2B5EF4-FFF2-40B4-BE49-F238E27FC236}">
                <a16:creationId xmlns:a16="http://schemas.microsoft.com/office/drawing/2014/main" id="{194B16F0-A819-AF9F-BD23-9CC7F29150BD}"/>
              </a:ext>
            </a:extLst>
          </p:cNvPr>
          <p:cNvSpPr txBox="1">
            <a:spLocks/>
          </p:cNvSpPr>
          <p:nvPr/>
        </p:nvSpPr>
        <p:spPr>
          <a:xfrm>
            <a:off x="807208" y="773684"/>
            <a:ext cx="5157787" cy="7113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rgbClr val="005BAA"/>
                </a:solidFill>
                <a:latin typeface="Arial" panose="020B0604020202020204" pitchFamily="34" charset="0"/>
                <a:cs typeface="Arial" panose="020B0604020202020204" pitchFamily="34" charset="0"/>
              </a:rPr>
              <a:t>Resolution 42 (Cg-19) </a:t>
            </a:r>
          </a:p>
          <a:p>
            <a:pPr marL="0" indent="0">
              <a:buNone/>
            </a:pPr>
            <a:r>
              <a:rPr lang="en-US" sz="1800" dirty="0">
                <a:solidFill>
                  <a:srgbClr val="005BAA"/>
                </a:solidFill>
                <a:latin typeface="Arial" panose="020B0604020202020204" pitchFamily="34" charset="0"/>
                <a:cs typeface="Arial" panose="020B0604020202020204" pitchFamily="34" charset="0"/>
              </a:rPr>
              <a:t>Technical commissions and additional bodies</a:t>
            </a:r>
          </a:p>
        </p:txBody>
      </p:sp>
      <p:sp>
        <p:nvSpPr>
          <p:cNvPr id="7" name="Content Placeholder 3">
            <a:extLst>
              <a:ext uri="{FF2B5EF4-FFF2-40B4-BE49-F238E27FC236}">
                <a16:creationId xmlns:a16="http://schemas.microsoft.com/office/drawing/2014/main" id="{E2325FA7-1F11-3A10-7471-031574B87FC0}"/>
              </a:ext>
            </a:extLst>
          </p:cNvPr>
          <p:cNvSpPr txBox="1">
            <a:spLocks/>
          </p:cNvSpPr>
          <p:nvPr/>
        </p:nvSpPr>
        <p:spPr>
          <a:xfrm>
            <a:off x="807209" y="1543878"/>
            <a:ext cx="5157787" cy="4976192"/>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7188" indent="-357188">
              <a:lnSpc>
                <a:spcPct val="100000"/>
              </a:lnSpc>
              <a:buNone/>
            </a:pPr>
            <a:r>
              <a:rPr lang="en-US" sz="1400" dirty="0">
                <a:latin typeface="Arial" panose="020B0604020202020204" pitchFamily="34" charset="0"/>
                <a:cs typeface="Arial" panose="020B0604020202020204" pitchFamily="34" charset="0"/>
              </a:rPr>
              <a:t>(1)	The Executive Council</a:t>
            </a:r>
          </a:p>
          <a:p>
            <a:pPr marL="715963" indent="-358775">
              <a:lnSpc>
                <a:spcPct val="100000"/>
              </a:lnSpc>
              <a:buAutoNum type="alphaLcParenBoth"/>
            </a:pPr>
            <a:r>
              <a:rPr lang="en-US" sz="1400" b="1" dirty="0">
                <a:latin typeface="Arial" panose="020B0604020202020204" pitchFamily="34" charset="0"/>
                <a:cs typeface="Arial" panose="020B0604020202020204" pitchFamily="34" charset="0"/>
              </a:rPr>
              <a:t>To continue reviewing the respective authorities and coordinating the relations among the constituent bodies, the additional bodies and their subsidiaries bodies, as well as the Secretariat</a:t>
            </a:r>
            <a:r>
              <a:rPr lang="en-US" sz="1400" dirty="0">
                <a:latin typeface="Arial" panose="020B0604020202020204" pitchFamily="34" charset="0"/>
                <a:cs typeface="Arial" panose="020B0604020202020204" pitchFamily="34" charset="0"/>
              </a:rPr>
              <a:t>, with regard to existing processes and mechanisms related to the technical and scientific activities of the Organization, including the process for identifying experts to the constituent and subsidiary bodies, the </a:t>
            </a:r>
            <a:r>
              <a:rPr lang="en-US" sz="1400" b="1" dirty="0">
                <a:latin typeface="Arial" panose="020B0604020202020204" pitchFamily="34" charset="0"/>
                <a:cs typeface="Arial" panose="020B0604020202020204" pitchFamily="34" charset="0"/>
              </a:rPr>
              <a:t>identification and programmatic inclusion of Members’ needs and requirements</a:t>
            </a:r>
            <a:r>
              <a:rPr lang="en-US" sz="1400" dirty="0">
                <a:latin typeface="Arial" panose="020B0604020202020204" pitchFamily="34" charset="0"/>
                <a:cs typeface="Arial" panose="020B0604020202020204" pitchFamily="34" charset="0"/>
              </a:rPr>
              <a:t>;</a:t>
            </a:r>
          </a:p>
          <a:p>
            <a:pPr marL="715963" indent="-358775">
              <a:lnSpc>
                <a:spcPct val="100000"/>
              </a:lnSpc>
              <a:buFont typeface="Arial" panose="020B0604020202020204" pitchFamily="34" charset="0"/>
              <a:buAutoNum type="alphaLcParenBoth"/>
            </a:pPr>
            <a:r>
              <a:rPr lang="en-US" sz="1400" dirty="0">
                <a:latin typeface="Arial" panose="020B0604020202020204" pitchFamily="34" charset="0"/>
                <a:cs typeface="Arial" panose="020B0604020202020204" pitchFamily="34" charset="0"/>
              </a:rPr>
              <a:t>To submit recommendations for the twentieth financial period to Congress based on the next Strategic Plan and an external evaluation of the effectiveness and efficiency of WMO bodies;</a:t>
            </a:r>
          </a:p>
          <a:p>
            <a:pPr marL="357188" indent="-357188">
              <a:lnSpc>
                <a:spcPct val="100000"/>
              </a:lnSpc>
              <a:buNone/>
            </a:pPr>
            <a:r>
              <a:rPr lang="en-US" sz="1400" dirty="0">
                <a:latin typeface="Arial" panose="020B0604020202020204" pitchFamily="34" charset="0"/>
                <a:cs typeface="Arial" panose="020B0604020202020204" pitchFamily="34" charset="0"/>
              </a:rPr>
              <a:t>(2)	The presidents of regional associations, </a:t>
            </a:r>
            <a:r>
              <a:rPr lang="en-US" sz="1400" b="1" dirty="0">
                <a:latin typeface="Arial" panose="020B0604020202020204" pitchFamily="34" charset="0"/>
                <a:cs typeface="Arial" panose="020B0604020202020204" pitchFamily="34" charset="0"/>
              </a:rPr>
              <a:t>the presidents of technical commissions</a:t>
            </a:r>
            <a:r>
              <a:rPr lang="en-US" sz="1400" dirty="0">
                <a:latin typeface="Arial" panose="020B0604020202020204" pitchFamily="34" charset="0"/>
                <a:cs typeface="Arial" panose="020B0604020202020204" pitchFamily="34" charset="0"/>
              </a:rPr>
              <a:t>, the Chair of the Research Board and the chairs of the other relevant bodies established by Congress and the Executive Council </a:t>
            </a:r>
            <a:r>
              <a:rPr lang="en-US" sz="1400" b="1" dirty="0">
                <a:latin typeface="Arial" panose="020B0604020202020204" pitchFamily="34" charset="0"/>
                <a:cs typeface="Arial" panose="020B0604020202020204" pitchFamily="34" charset="0"/>
              </a:rPr>
              <a:t>to contribute to the above processes and provide recommendations </a:t>
            </a:r>
            <a:r>
              <a:rPr lang="en-US" sz="1400" dirty="0">
                <a:latin typeface="Arial" panose="020B0604020202020204" pitchFamily="34" charset="0"/>
                <a:cs typeface="Arial" panose="020B0604020202020204" pitchFamily="34" charset="0"/>
              </a:rPr>
              <a:t>through the appropriate mechanisms of the Executive Council</a:t>
            </a:r>
          </a:p>
        </p:txBody>
      </p:sp>
      <p:sp>
        <p:nvSpPr>
          <p:cNvPr id="2" name="Text Placeholder 3">
            <a:extLst>
              <a:ext uri="{FF2B5EF4-FFF2-40B4-BE49-F238E27FC236}">
                <a16:creationId xmlns:a16="http://schemas.microsoft.com/office/drawing/2014/main" id="{E0C0B2F6-FB2F-EFED-3CEA-BDE5EC4FF57C}"/>
              </a:ext>
            </a:extLst>
          </p:cNvPr>
          <p:cNvSpPr txBox="1">
            <a:spLocks/>
          </p:cNvSpPr>
          <p:nvPr/>
        </p:nvSpPr>
        <p:spPr>
          <a:xfrm>
            <a:off x="6227003" y="773684"/>
            <a:ext cx="5157787" cy="7113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rgbClr val="005BAA"/>
                </a:solidFill>
                <a:latin typeface="Arial" panose="020B0604020202020204" pitchFamily="34" charset="0"/>
                <a:cs typeface="Arial" panose="020B0604020202020204" pitchFamily="34" charset="0"/>
              </a:rPr>
              <a:t>Resolution 77 (EC-77) </a:t>
            </a:r>
          </a:p>
          <a:p>
            <a:pPr marL="0" indent="0">
              <a:buNone/>
            </a:pPr>
            <a:r>
              <a:rPr lang="en-US" sz="1800" dirty="0">
                <a:solidFill>
                  <a:srgbClr val="005BAA"/>
                </a:solidFill>
                <a:latin typeface="Arial" panose="020B0604020202020204" pitchFamily="34" charset="0"/>
                <a:cs typeface="Arial" panose="020B0604020202020204" pitchFamily="34" charset="0"/>
              </a:rPr>
              <a:t>Subsidiary bodies of the Executive Council</a:t>
            </a:r>
          </a:p>
        </p:txBody>
      </p:sp>
      <p:sp>
        <p:nvSpPr>
          <p:cNvPr id="4" name="Content Placeholder 3">
            <a:extLst>
              <a:ext uri="{FF2B5EF4-FFF2-40B4-BE49-F238E27FC236}">
                <a16:creationId xmlns:a16="http://schemas.microsoft.com/office/drawing/2014/main" id="{3BE0FBD5-2D8E-C2B1-ADD4-3D0CE59F6625}"/>
              </a:ext>
            </a:extLst>
          </p:cNvPr>
          <p:cNvSpPr txBox="1">
            <a:spLocks/>
          </p:cNvSpPr>
          <p:nvPr/>
        </p:nvSpPr>
        <p:spPr>
          <a:xfrm>
            <a:off x="6227004" y="1543878"/>
            <a:ext cx="5157787" cy="4976192"/>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7188" indent="-357188">
              <a:lnSpc>
                <a:spcPct val="100000"/>
              </a:lnSpc>
              <a:buNone/>
            </a:pPr>
            <a:r>
              <a:rPr lang="en-US" sz="1400" dirty="0">
                <a:latin typeface="Arial" panose="020B0604020202020204" pitchFamily="34" charset="0"/>
                <a:cs typeface="Arial" panose="020B0604020202020204" pitchFamily="34" charset="0"/>
              </a:rPr>
              <a:t>(3)	The Secretary-General</a:t>
            </a:r>
          </a:p>
          <a:p>
            <a:pPr marL="715963" indent="-358775">
              <a:lnSpc>
                <a:spcPct val="100000"/>
              </a:lnSpc>
              <a:buNone/>
            </a:pPr>
            <a:r>
              <a:rPr lang="en-US" sz="1400" dirty="0">
                <a:latin typeface="Arial" panose="020B0604020202020204" pitchFamily="34" charset="0"/>
                <a:cs typeface="Arial" panose="020B0604020202020204" pitchFamily="34" charset="0"/>
              </a:rPr>
              <a:t>(c)	To prepare an analysis on the authorities and relations among all relevant bodies of the Organization, including the Secretariat, with regard to existing processes and mechanisms related to the technical and scientific </a:t>
            </a:r>
            <a:r>
              <a:rPr lang="en-US" sz="1400" dirty="0" err="1">
                <a:latin typeface="Arial" panose="020B0604020202020204" pitchFamily="34" charset="0"/>
                <a:cs typeface="Arial" panose="020B0604020202020204" pitchFamily="34" charset="0"/>
              </a:rPr>
              <a:t>programme</a:t>
            </a:r>
            <a:r>
              <a:rPr lang="en-US" sz="1400" dirty="0">
                <a:latin typeface="Arial" panose="020B0604020202020204" pitchFamily="34" charset="0"/>
                <a:cs typeface="Arial" panose="020B0604020202020204" pitchFamily="34" charset="0"/>
              </a:rPr>
              <a:t>. This analysis </a:t>
            </a:r>
            <a:r>
              <a:rPr lang="en-US" sz="1400" b="1" dirty="0">
                <a:latin typeface="Arial" panose="020B0604020202020204" pitchFamily="34" charset="0"/>
                <a:cs typeface="Arial" panose="020B0604020202020204" pitchFamily="34" charset="0"/>
              </a:rPr>
              <a:t>will comprise the processes of design, adoption, coordination, implementation and review of technical and scientific </a:t>
            </a:r>
            <a:r>
              <a:rPr lang="en-US" sz="1400" dirty="0">
                <a:latin typeface="Arial" panose="020B0604020202020204" pitchFamily="34" charset="0"/>
                <a:cs typeface="Arial" panose="020B0604020202020204" pitchFamily="34" charset="0"/>
              </a:rPr>
              <a:t>strategies, plans, </a:t>
            </a:r>
            <a:r>
              <a:rPr lang="en-US" sz="1400" b="1" dirty="0" err="1">
                <a:latin typeface="Arial" panose="020B0604020202020204" pitchFamily="34" charset="0"/>
                <a:cs typeface="Arial" panose="020B0604020202020204" pitchFamily="34" charset="0"/>
              </a:rPr>
              <a:t>programmes</a:t>
            </a:r>
            <a:r>
              <a:rPr lang="en-US" sz="1400" dirty="0">
                <a:latin typeface="Arial" panose="020B0604020202020204" pitchFamily="34" charset="0"/>
                <a:cs typeface="Arial" panose="020B0604020202020204" pitchFamily="34" charset="0"/>
              </a:rPr>
              <a:t> and budget, </a:t>
            </a:r>
            <a:r>
              <a:rPr lang="en-US" sz="1400" b="1" dirty="0">
                <a:latin typeface="Arial" panose="020B0604020202020204" pitchFamily="34" charset="0"/>
                <a:cs typeface="Arial" panose="020B0604020202020204" pitchFamily="34" charset="0"/>
              </a:rPr>
              <a:t>as well as the identification and programmatic inclusion of  Members’ needs and requirements</a:t>
            </a:r>
          </a:p>
        </p:txBody>
      </p:sp>
    </p:spTree>
    <p:extLst>
      <p:ext uri="{BB962C8B-B14F-4D97-AF65-F5344CB8AC3E}">
        <p14:creationId xmlns:p14="http://schemas.microsoft.com/office/powerpoint/2010/main" val="3651760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ttangolo 31">
            <a:extLst>
              <a:ext uri="{FF2B5EF4-FFF2-40B4-BE49-F238E27FC236}">
                <a16:creationId xmlns:a16="http://schemas.microsoft.com/office/drawing/2014/main" id="{2008A8A4-9258-B05C-F644-9F65687EDF22}"/>
              </a:ext>
            </a:extLst>
          </p:cNvPr>
          <p:cNvSpPr/>
          <p:nvPr/>
        </p:nvSpPr>
        <p:spPr>
          <a:xfrm>
            <a:off x="1525770" y="4884926"/>
            <a:ext cx="10074228" cy="516508"/>
          </a:xfrm>
          <a:prstGeom prst="rect">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1"/>
              </a:solidFill>
              <a:latin typeface="Arial" panose="020B0604020202020204" pitchFamily="34" charset="0"/>
              <a:cs typeface="Arial" panose="020B0604020202020204" pitchFamily="34" charset="0"/>
            </a:endParaRPr>
          </a:p>
        </p:txBody>
      </p:sp>
      <p:sp>
        <p:nvSpPr>
          <p:cNvPr id="8" name="Rettangolo 7">
            <a:extLst>
              <a:ext uri="{FF2B5EF4-FFF2-40B4-BE49-F238E27FC236}">
                <a16:creationId xmlns:a16="http://schemas.microsoft.com/office/drawing/2014/main" id="{E64946A9-614C-E945-A846-485046E26BAB}"/>
              </a:ext>
            </a:extLst>
          </p:cNvPr>
          <p:cNvSpPr/>
          <p:nvPr/>
        </p:nvSpPr>
        <p:spPr>
          <a:xfrm>
            <a:off x="10128166" y="630813"/>
            <a:ext cx="1691640" cy="6155087"/>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Arial" panose="020B0604020202020204" pitchFamily="34" charset="0"/>
              <a:cs typeface="Arial" panose="020B0604020202020204" pitchFamily="34" charset="0"/>
            </a:endParaRPr>
          </a:p>
        </p:txBody>
      </p:sp>
      <p:sp>
        <p:nvSpPr>
          <p:cNvPr id="29" name="Rettangolo 28">
            <a:extLst>
              <a:ext uri="{FF2B5EF4-FFF2-40B4-BE49-F238E27FC236}">
                <a16:creationId xmlns:a16="http://schemas.microsoft.com/office/drawing/2014/main" id="{FB000E5A-09CD-605F-416A-A58CF89395ED}"/>
              </a:ext>
            </a:extLst>
          </p:cNvPr>
          <p:cNvSpPr/>
          <p:nvPr/>
        </p:nvSpPr>
        <p:spPr>
          <a:xfrm>
            <a:off x="2735594" y="4184591"/>
            <a:ext cx="9191035" cy="516508"/>
          </a:xfrm>
          <a:prstGeom prst="rect">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1"/>
              </a:solidFill>
              <a:latin typeface="Arial" panose="020B0604020202020204" pitchFamily="34" charset="0"/>
              <a:cs typeface="Arial" panose="020B0604020202020204" pitchFamily="34" charset="0"/>
            </a:endParaRPr>
          </a:p>
        </p:txBody>
      </p:sp>
      <p:sp>
        <p:nvSpPr>
          <p:cNvPr id="25" name="Rettangolo 24">
            <a:extLst>
              <a:ext uri="{FF2B5EF4-FFF2-40B4-BE49-F238E27FC236}">
                <a16:creationId xmlns:a16="http://schemas.microsoft.com/office/drawing/2014/main" id="{03635836-070B-F777-4299-9FE0E7DE2D03}"/>
              </a:ext>
            </a:extLst>
          </p:cNvPr>
          <p:cNvSpPr/>
          <p:nvPr/>
        </p:nvSpPr>
        <p:spPr>
          <a:xfrm>
            <a:off x="2735594" y="3460651"/>
            <a:ext cx="9191035" cy="516508"/>
          </a:xfrm>
          <a:prstGeom prst="rect">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1"/>
              </a:solidFill>
              <a:latin typeface="Arial" panose="020B0604020202020204" pitchFamily="34" charset="0"/>
              <a:cs typeface="Arial" panose="020B0604020202020204" pitchFamily="34" charset="0"/>
            </a:endParaRPr>
          </a:p>
        </p:txBody>
      </p:sp>
      <p:sp>
        <p:nvSpPr>
          <p:cNvPr id="4" name="Titolo 3">
            <a:extLst>
              <a:ext uri="{FF2B5EF4-FFF2-40B4-BE49-F238E27FC236}">
                <a16:creationId xmlns:a16="http://schemas.microsoft.com/office/drawing/2014/main" id="{BA1E2DC1-8370-5AF3-18B1-99125C5BDD6F}"/>
              </a:ext>
            </a:extLst>
          </p:cNvPr>
          <p:cNvSpPr>
            <a:spLocks noGrp="1"/>
          </p:cNvSpPr>
          <p:nvPr>
            <p:ph type="title"/>
          </p:nvPr>
        </p:nvSpPr>
        <p:spPr>
          <a:xfrm>
            <a:off x="257907" y="30963"/>
            <a:ext cx="11676185" cy="516509"/>
          </a:xfrm>
        </p:spPr>
        <p:txBody>
          <a:bodyPr>
            <a:noAutofit/>
          </a:bodyPr>
          <a:lstStyle/>
          <a:p>
            <a:pPr algn="ctr"/>
            <a:r>
              <a:rPr lang="en-US" sz="1600" b="1" dirty="0">
                <a:solidFill>
                  <a:srgbClr val="005BAA"/>
                </a:solidFill>
                <a:latin typeface="Arial" panose="020B0604020202020204" pitchFamily="34" charset="0"/>
                <a:cs typeface="Arial" panose="020B0604020202020204" pitchFamily="34" charset="0"/>
              </a:rPr>
              <a:t>Alignment of WMO Convention purposes, long-term goals, bodies, major </a:t>
            </a:r>
            <a:r>
              <a:rPr lang="en-US" sz="1600" b="1" dirty="0" err="1">
                <a:solidFill>
                  <a:srgbClr val="005BAA"/>
                </a:solidFill>
                <a:latin typeface="Arial" panose="020B0604020202020204" pitchFamily="34" charset="0"/>
                <a:cs typeface="Arial" panose="020B0604020202020204" pitchFamily="34" charset="0"/>
              </a:rPr>
              <a:t>Programmes</a:t>
            </a:r>
            <a:r>
              <a:rPr lang="en-US" sz="1600" b="1" dirty="0">
                <a:solidFill>
                  <a:srgbClr val="005BAA"/>
                </a:solidFill>
                <a:latin typeface="Arial" panose="020B0604020202020204" pitchFamily="34" charset="0"/>
                <a:cs typeface="Arial" panose="020B0604020202020204" pitchFamily="34" charset="0"/>
              </a:rPr>
              <a:t> and Secretariat structures</a:t>
            </a:r>
          </a:p>
        </p:txBody>
      </p:sp>
      <p:sp>
        <p:nvSpPr>
          <p:cNvPr id="5" name="Rettangolo 4">
            <a:extLst>
              <a:ext uri="{FF2B5EF4-FFF2-40B4-BE49-F238E27FC236}">
                <a16:creationId xmlns:a16="http://schemas.microsoft.com/office/drawing/2014/main" id="{67572E6F-E75A-BCE0-7DD4-770F7309E099}"/>
              </a:ext>
            </a:extLst>
          </p:cNvPr>
          <p:cNvSpPr/>
          <p:nvPr/>
        </p:nvSpPr>
        <p:spPr>
          <a:xfrm>
            <a:off x="1539838" y="630813"/>
            <a:ext cx="2582594" cy="6155087"/>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dirty="0">
              <a:latin typeface="Arial" panose="020B0604020202020204" pitchFamily="34" charset="0"/>
              <a:cs typeface="Arial" panose="020B0604020202020204" pitchFamily="34" charset="0"/>
            </a:endParaRPr>
          </a:p>
        </p:txBody>
      </p:sp>
      <p:sp>
        <p:nvSpPr>
          <p:cNvPr id="6" name="Rettangolo 5">
            <a:extLst>
              <a:ext uri="{FF2B5EF4-FFF2-40B4-BE49-F238E27FC236}">
                <a16:creationId xmlns:a16="http://schemas.microsoft.com/office/drawing/2014/main" id="{18CFF685-7CCC-239B-0A45-68AC97F5CC95}"/>
              </a:ext>
            </a:extLst>
          </p:cNvPr>
          <p:cNvSpPr/>
          <p:nvPr/>
        </p:nvSpPr>
        <p:spPr>
          <a:xfrm>
            <a:off x="4593981" y="630813"/>
            <a:ext cx="2418484" cy="6155087"/>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Arial" panose="020B0604020202020204" pitchFamily="34" charset="0"/>
              <a:cs typeface="Arial" panose="020B0604020202020204" pitchFamily="34" charset="0"/>
            </a:endParaRPr>
          </a:p>
        </p:txBody>
      </p:sp>
      <p:sp>
        <p:nvSpPr>
          <p:cNvPr id="7" name="Rettangolo 6">
            <a:extLst>
              <a:ext uri="{FF2B5EF4-FFF2-40B4-BE49-F238E27FC236}">
                <a16:creationId xmlns:a16="http://schemas.microsoft.com/office/drawing/2014/main" id="{0F50C8A0-7B8A-8C3A-266D-16E968AE778B}"/>
              </a:ext>
            </a:extLst>
          </p:cNvPr>
          <p:cNvSpPr/>
          <p:nvPr/>
        </p:nvSpPr>
        <p:spPr>
          <a:xfrm>
            <a:off x="7793515" y="630813"/>
            <a:ext cx="1691640" cy="6155087"/>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Arial" panose="020B0604020202020204" pitchFamily="34" charset="0"/>
              <a:cs typeface="Arial" panose="020B0604020202020204" pitchFamily="34" charset="0"/>
            </a:endParaRPr>
          </a:p>
        </p:txBody>
      </p:sp>
      <p:sp>
        <p:nvSpPr>
          <p:cNvPr id="9" name="CasellaDiTesto 8">
            <a:extLst>
              <a:ext uri="{FF2B5EF4-FFF2-40B4-BE49-F238E27FC236}">
                <a16:creationId xmlns:a16="http://schemas.microsoft.com/office/drawing/2014/main" id="{3E6DB30A-D140-A0D9-CC07-4DF2F9EDADB1}"/>
              </a:ext>
            </a:extLst>
          </p:cNvPr>
          <p:cNvSpPr txBox="1"/>
          <p:nvPr/>
        </p:nvSpPr>
        <p:spPr>
          <a:xfrm>
            <a:off x="2192600" y="1828803"/>
            <a:ext cx="1252024" cy="338554"/>
          </a:xfrm>
          <a:prstGeom prst="rect">
            <a:avLst/>
          </a:prstGeom>
          <a:noFill/>
        </p:spPr>
        <p:txBody>
          <a:bodyPr wrap="square" rtlCol="0">
            <a:spAutoFit/>
          </a:bodyPr>
          <a:lstStyle/>
          <a:p>
            <a:pPr algn="ctr"/>
            <a:r>
              <a:rPr lang="en-US" sz="1600" b="1" dirty="0">
                <a:latin typeface="Arial" panose="020B0604020202020204" pitchFamily="34" charset="0"/>
                <a:cs typeface="Arial" panose="020B0604020202020204" pitchFamily="34" charset="0"/>
              </a:rPr>
              <a:t>LTG 1</a:t>
            </a:r>
          </a:p>
        </p:txBody>
      </p:sp>
      <p:sp>
        <p:nvSpPr>
          <p:cNvPr id="10" name="CasellaDiTesto 9">
            <a:extLst>
              <a:ext uri="{FF2B5EF4-FFF2-40B4-BE49-F238E27FC236}">
                <a16:creationId xmlns:a16="http://schemas.microsoft.com/office/drawing/2014/main" id="{379C9DF9-6B18-A31D-BF17-EA37DB93A197}"/>
              </a:ext>
            </a:extLst>
          </p:cNvPr>
          <p:cNvSpPr txBox="1"/>
          <p:nvPr/>
        </p:nvSpPr>
        <p:spPr>
          <a:xfrm>
            <a:off x="5169158" y="1828803"/>
            <a:ext cx="1252024" cy="338554"/>
          </a:xfrm>
          <a:prstGeom prst="rect">
            <a:avLst/>
          </a:prstGeom>
          <a:noFill/>
        </p:spPr>
        <p:txBody>
          <a:bodyPr wrap="square" rtlCol="0">
            <a:spAutoFit/>
          </a:bodyPr>
          <a:lstStyle/>
          <a:p>
            <a:pPr algn="ctr"/>
            <a:r>
              <a:rPr lang="en-US" sz="1600" b="1" dirty="0">
                <a:latin typeface="Arial" panose="020B0604020202020204" pitchFamily="34" charset="0"/>
                <a:cs typeface="Arial" panose="020B0604020202020204" pitchFamily="34" charset="0"/>
              </a:rPr>
              <a:t>LTG 2</a:t>
            </a:r>
          </a:p>
        </p:txBody>
      </p:sp>
      <p:sp>
        <p:nvSpPr>
          <p:cNvPr id="11" name="CasellaDiTesto 10">
            <a:extLst>
              <a:ext uri="{FF2B5EF4-FFF2-40B4-BE49-F238E27FC236}">
                <a16:creationId xmlns:a16="http://schemas.microsoft.com/office/drawing/2014/main" id="{C2C9EDBC-11EC-7D90-D104-6B15364D8494}"/>
              </a:ext>
            </a:extLst>
          </p:cNvPr>
          <p:cNvSpPr txBox="1"/>
          <p:nvPr/>
        </p:nvSpPr>
        <p:spPr>
          <a:xfrm>
            <a:off x="7987825" y="1828803"/>
            <a:ext cx="1252024" cy="338554"/>
          </a:xfrm>
          <a:prstGeom prst="rect">
            <a:avLst/>
          </a:prstGeom>
          <a:noFill/>
        </p:spPr>
        <p:txBody>
          <a:bodyPr wrap="square" rtlCol="0">
            <a:spAutoFit/>
          </a:bodyPr>
          <a:lstStyle/>
          <a:p>
            <a:pPr algn="ctr"/>
            <a:r>
              <a:rPr lang="en-US" sz="1600" b="1" dirty="0">
                <a:latin typeface="Arial" panose="020B0604020202020204" pitchFamily="34" charset="0"/>
                <a:cs typeface="Arial" panose="020B0604020202020204" pitchFamily="34" charset="0"/>
              </a:rPr>
              <a:t>LTG 3</a:t>
            </a:r>
          </a:p>
        </p:txBody>
      </p:sp>
      <p:sp>
        <p:nvSpPr>
          <p:cNvPr id="12" name="CasellaDiTesto 11">
            <a:extLst>
              <a:ext uri="{FF2B5EF4-FFF2-40B4-BE49-F238E27FC236}">
                <a16:creationId xmlns:a16="http://schemas.microsoft.com/office/drawing/2014/main" id="{6AE76A7C-3997-51C3-3650-12202C642343}"/>
              </a:ext>
            </a:extLst>
          </p:cNvPr>
          <p:cNvSpPr txBox="1"/>
          <p:nvPr/>
        </p:nvSpPr>
        <p:spPr>
          <a:xfrm>
            <a:off x="10347974" y="1828803"/>
            <a:ext cx="1252024" cy="338554"/>
          </a:xfrm>
          <a:prstGeom prst="rect">
            <a:avLst/>
          </a:prstGeom>
          <a:noFill/>
        </p:spPr>
        <p:txBody>
          <a:bodyPr wrap="square" rtlCol="0">
            <a:spAutoFit/>
          </a:bodyPr>
          <a:lstStyle/>
          <a:p>
            <a:pPr algn="ctr"/>
            <a:r>
              <a:rPr lang="en-US" sz="1600" b="1" dirty="0">
                <a:latin typeface="Arial" panose="020B0604020202020204" pitchFamily="34" charset="0"/>
                <a:cs typeface="Arial" panose="020B0604020202020204" pitchFamily="34" charset="0"/>
              </a:rPr>
              <a:t>LTG 4</a:t>
            </a:r>
          </a:p>
        </p:txBody>
      </p:sp>
      <p:sp>
        <p:nvSpPr>
          <p:cNvPr id="13" name="Rettangolo 12">
            <a:extLst>
              <a:ext uri="{FF2B5EF4-FFF2-40B4-BE49-F238E27FC236}">
                <a16:creationId xmlns:a16="http://schemas.microsoft.com/office/drawing/2014/main" id="{7D6B1703-17C1-585A-0521-36D6A7CD06CD}"/>
              </a:ext>
            </a:extLst>
          </p:cNvPr>
          <p:cNvSpPr/>
          <p:nvPr/>
        </p:nvSpPr>
        <p:spPr>
          <a:xfrm>
            <a:off x="1448985" y="2423218"/>
            <a:ext cx="2747291" cy="780701"/>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anose="020B0604020202020204" pitchFamily="34" charset="0"/>
                <a:cs typeface="Arial" panose="020B0604020202020204" pitchFamily="34" charset="0"/>
              </a:rPr>
              <a:t>SERCOM</a:t>
            </a:r>
          </a:p>
        </p:txBody>
      </p:sp>
      <p:sp>
        <p:nvSpPr>
          <p:cNvPr id="14" name="Rettangolo 13">
            <a:extLst>
              <a:ext uri="{FF2B5EF4-FFF2-40B4-BE49-F238E27FC236}">
                <a16:creationId xmlns:a16="http://schemas.microsoft.com/office/drawing/2014/main" id="{A8BB9B50-EF6A-C5F8-C32F-BA79B8167016}"/>
              </a:ext>
            </a:extLst>
          </p:cNvPr>
          <p:cNvSpPr/>
          <p:nvPr/>
        </p:nvSpPr>
        <p:spPr>
          <a:xfrm>
            <a:off x="4502428" y="2385702"/>
            <a:ext cx="2610417" cy="780701"/>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anose="020B0604020202020204" pitchFamily="34" charset="0"/>
                <a:cs typeface="Arial" panose="020B0604020202020204" pitchFamily="34" charset="0"/>
              </a:rPr>
              <a:t>INFCOM</a:t>
            </a:r>
          </a:p>
        </p:txBody>
      </p:sp>
      <p:sp>
        <p:nvSpPr>
          <p:cNvPr id="15" name="Rettangolo 14">
            <a:extLst>
              <a:ext uri="{FF2B5EF4-FFF2-40B4-BE49-F238E27FC236}">
                <a16:creationId xmlns:a16="http://schemas.microsoft.com/office/drawing/2014/main" id="{182ED41C-E4FF-25D4-4199-C1AA7F87576F}"/>
              </a:ext>
            </a:extLst>
          </p:cNvPr>
          <p:cNvSpPr/>
          <p:nvPr/>
        </p:nvSpPr>
        <p:spPr>
          <a:xfrm>
            <a:off x="7683608" y="2385702"/>
            <a:ext cx="1892399" cy="780701"/>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anose="020B0604020202020204" pitchFamily="34" charset="0"/>
                <a:cs typeface="Arial" panose="020B0604020202020204" pitchFamily="34" charset="0"/>
              </a:rPr>
              <a:t>RB</a:t>
            </a:r>
          </a:p>
        </p:txBody>
      </p:sp>
      <p:sp>
        <p:nvSpPr>
          <p:cNvPr id="16" name="Rettangolo 15">
            <a:extLst>
              <a:ext uri="{FF2B5EF4-FFF2-40B4-BE49-F238E27FC236}">
                <a16:creationId xmlns:a16="http://schemas.microsoft.com/office/drawing/2014/main" id="{C95A9FEC-DD6D-B740-9A69-717D01FB23D8}"/>
              </a:ext>
            </a:extLst>
          </p:cNvPr>
          <p:cNvSpPr/>
          <p:nvPr/>
        </p:nvSpPr>
        <p:spPr>
          <a:xfrm>
            <a:off x="10034230" y="2348186"/>
            <a:ext cx="1892399" cy="369275"/>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anose="020B0604020202020204" pitchFamily="34" charset="0"/>
                <a:cs typeface="Arial" panose="020B0604020202020204" pitchFamily="34" charset="0"/>
              </a:rPr>
              <a:t>EC/CDP</a:t>
            </a:r>
          </a:p>
        </p:txBody>
      </p:sp>
      <p:sp>
        <p:nvSpPr>
          <p:cNvPr id="17" name="Rettangolo 16">
            <a:extLst>
              <a:ext uri="{FF2B5EF4-FFF2-40B4-BE49-F238E27FC236}">
                <a16:creationId xmlns:a16="http://schemas.microsoft.com/office/drawing/2014/main" id="{4BEFD197-2626-6393-F4AB-CC7E61D03F7B}"/>
              </a:ext>
            </a:extLst>
          </p:cNvPr>
          <p:cNvSpPr/>
          <p:nvPr/>
        </p:nvSpPr>
        <p:spPr>
          <a:xfrm>
            <a:off x="1448983" y="3370478"/>
            <a:ext cx="2739259" cy="2219746"/>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Arial" panose="020B0604020202020204" pitchFamily="34" charset="0"/>
                <a:cs typeface="Arial" panose="020B0604020202020204" pitchFamily="34" charset="0"/>
              </a:rPr>
              <a:t>Weather, Climate, Hydrological, Marine and Related Environmental Services </a:t>
            </a:r>
            <a:r>
              <a:rPr lang="en-US" sz="1200" b="1" dirty="0" err="1">
                <a:solidFill>
                  <a:schemeClr val="tx1"/>
                </a:solidFill>
                <a:latin typeface="Arial" panose="020B0604020202020204" pitchFamily="34" charset="0"/>
                <a:cs typeface="Arial" panose="020B0604020202020204" pitchFamily="34" charset="0"/>
              </a:rPr>
              <a:t>Programme</a:t>
            </a:r>
            <a:endParaRPr lang="en-US" sz="1200" b="1" dirty="0">
              <a:solidFill>
                <a:schemeClr val="tx1"/>
              </a:solidFill>
              <a:latin typeface="Arial" panose="020B0604020202020204" pitchFamily="34" charset="0"/>
              <a:cs typeface="Arial" panose="020B0604020202020204" pitchFamily="34" charset="0"/>
            </a:endParaRPr>
          </a:p>
        </p:txBody>
      </p:sp>
      <p:sp>
        <p:nvSpPr>
          <p:cNvPr id="18" name="Rettangolo 17">
            <a:extLst>
              <a:ext uri="{FF2B5EF4-FFF2-40B4-BE49-F238E27FC236}">
                <a16:creationId xmlns:a16="http://schemas.microsoft.com/office/drawing/2014/main" id="{9A5F72CB-65DF-2375-A31B-A5ED3B1FB0B8}"/>
              </a:ext>
            </a:extLst>
          </p:cNvPr>
          <p:cNvSpPr/>
          <p:nvPr/>
        </p:nvSpPr>
        <p:spPr>
          <a:xfrm>
            <a:off x="4502428" y="3370476"/>
            <a:ext cx="2610416" cy="2219746"/>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Arial" panose="020B0604020202020204" pitchFamily="34" charset="0"/>
                <a:cs typeface="Arial" panose="020B0604020202020204" pitchFamily="34" charset="0"/>
              </a:rPr>
              <a:t>Earth System Watch </a:t>
            </a:r>
            <a:r>
              <a:rPr lang="en-US" sz="1200" b="1" dirty="0" err="1">
                <a:solidFill>
                  <a:schemeClr val="tx1"/>
                </a:solidFill>
                <a:latin typeface="Arial" panose="020B0604020202020204" pitchFamily="34" charset="0"/>
                <a:cs typeface="Arial" panose="020B0604020202020204" pitchFamily="34" charset="0"/>
              </a:rPr>
              <a:t>Programme</a:t>
            </a:r>
            <a:endParaRPr lang="en-US" sz="1200" b="1" dirty="0">
              <a:solidFill>
                <a:schemeClr val="tx1"/>
              </a:solidFill>
              <a:latin typeface="Arial" panose="020B0604020202020204" pitchFamily="34" charset="0"/>
              <a:cs typeface="Arial" panose="020B0604020202020204" pitchFamily="34" charset="0"/>
            </a:endParaRPr>
          </a:p>
        </p:txBody>
      </p:sp>
      <p:sp>
        <p:nvSpPr>
          <p:cNvPr id="19" name="Rettangolo 18">
            <a:extLst>
              <a:ext uri="{FF2B5EF4-FFF2-40B4-BE49-F238E27FC236}">
                <a16:creationId xmlns:a16="http://schemas.microsoft.com/office/drawing/2014/main" id="{B8E180C9-CF65-FA86-8CF1-CFB182437151}"/>
              </a:ext>
            </a:extLst>
          </p:cNvPr>
          <p:cNvSpPr/>
          <p:nvPr/>
        </p:nvSpPr>
        <p:spPr>
          <a:xfrm>
            <a:off x="7708818" y="3370475"/>
            <a:ext cx="1892399" cy="2219746"/>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1"/>
              </a:solidFill>
              <a:latin typeface="Arial" panose="020B0604020202020204" pitchFamily="34" charset="0"/>
              <a:cs typeface="Arial" panose="020B0604020202020204" pitchFamily="34" charset="0"/>
            </a:endParaRPr>
          </a:p>
        </p:txBody>
      </p:sp>
      <p:sp>
        <p:nvSpPr>
          <p:cNvPr id="20" name="CasellaDiTesto 19">
            <a:extLst>
              <a:ext uri="{FF2B5EF4-FFF2-40B4-BE49-F238E27FC236}">
                <a16:creationId xmlns:a16="http://schemas.microsoft.com/office/drawing/2014/main" id="{D82540D9-0B9C-0160-88F3-6EC2B9389F05}"/>
              </a:ext>
            </a:extLst>
          </p:cNvPr>
          <p:cNvSpPr txBox="1"/>
          <p:nvPr/>
        </p:nvSpPr>
        <p:spPr>
          <a:xfrm>
            <a:off x="7796153" y="3483019"/>
            <a:ext cx="1717138" cy="646331"/>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Research Collaborative Framework</a:t>
            </a:r>
          </a:p>
        </p:txBody>
      </p:sp>
      <p:sp>
        <p:nvSpPr>
          <p:cNvPr id="22" name="CasellaDiTesto 21">
            <a:extLst>
              <a:ext uri="{FF2B5EF4-FFF2-40B4-BE49-F238E27FC236}">
                <a16:creationId xmlns:a16="http://schemas.microsoft.com/office/drawing/2014/main" id="{16E322DC-75CE-35B3-F85D-DE6C9AB641AD}"/>
              </a:ext>
            </a:extLst>
          </p:cNvPr>
          <p:cNvSpPr txBox="1"/>
          <p:nvPr/>
        </p:nvSpPr>
        <p:spPr>
          <a:xfrm>
            <a:off x="7833739" y="4619129"/>
            <a:ext cx="720238" cy="276999"/>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WWRP</a:t>
            </a:r>
          </a:p>
        </p:txBody>
      </p:sp>
      <p:sp>
        <p:nvSpPr>
          <p:cNvPr id="23" name="CasellaDiTesto 22">
            <a:extLst>
              <a:ext uri="{FF2B5EF4-FFF2-40B4-BE49-F238E27FC236}">
                <a16:creationId xmlns:a16="http://schemas.microsoft.com/office/drawing/2014/main" id="{700DAA68-E1D7-DB28-BD55-FD205C2A3EAF}"/>
              </a:ext>
            </a:extLst>
          </p:cNvPr>
          <p:cNvSpPr txBox="1"/>
          <p:nvPr/>
        </p:nvSpPr>
        <p:spPr>
          <a:xfrm>
            <a:off x="8817596" y="4619128"/>
            <a:ext cx="720238" cy="276999"/>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GAWP</a:t>
            </a:r>
          </a:p>
        </p:txBody>
      </p:sp>
      <p:sp>
        <p:nvSpPr>
          <p:cNvPr id="24" name="CasellaDiTesto 23">
            <a:extLst>
              <a:ext uri="{FF2B5EF4-FFF2-40B4-BE49-F238E27FC236}">
                <a16:creationId xmlns:a16="http://schemas.microsoft.com/office/drawing/2014/main" id="{A80F1369-E9C1-685A-D2C7-C22F690B42B0}"/>
              </a:ext>
            </a:extLst>
          </p:cNvPr>
          <p:cNvSpPr txBox="1"/>
          <p:nvPr/>
        </p:nvSpPr>
        <p:spPr>
          <a:xfrm>
            <a:off x="8279801" y="4908531"/>
            <a:ext cx="720238" cy="276999"/>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WCRP</a:t>
            </a:r>
          </a:p>
        </p:txBody>
      </p:sp>
      <p:sp>
        <p:nvSpPr>
          <p:cNvPr id="27" name="CasellaDiTesto 26">
            <a:extLst>
              <a:ext uri="{FF2B5EF4-FFF2-40B4-BE49-F238E27FC236}">
                <a16:creationId xmlns:a16="http://schemas.microsoft.com/office/drawing/2014/main" id="{7376218E-A507-38DE-C30F-09D578E8A9CE}"/>
              </a:ext>
            </a:extLst>
          </p:cNvPr>
          <p:cNvSpPr txBox="1"/>
          <p:nvPr/>
        </p:nvSpPr>
        <p:spPr>
          <a:xfrm>
            <a:off x="9915402" y="3470791"/>
            <a:ext cx="2087288" cy="461665"/>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Capacity Development </a:t>
            </a:r>
            <a:r>
              <a:rPr lang="en-US" sz="1200" b="1" dirty="0" err="1">
                <a:latin typeface="Arial" panose="020B0604020202020204" pitchFamily="34" charset="0"/>
                <a:cs typeface="Arial" panose="020B0604020202020204" pitchFamily="34" charset="0"/>
              </a:rPr>
              <a:t>Programme</a:t>
            </a:r>
            <a:endParaRPr lang="en-US" b="1" dirty="0">
              <a:latin typeface="Arial" panose="020B0604020202020204" pitchFamily="34" charset="0"/>
              <a:cs typeface="Arial" panose="020B0604020202020204" pitchFamily="34" charset="0"/>
            </a:endParaRPr>
          </a:p>
        </p:txBody>
      </p:sp>
      <p:sp>
        <p:nvSpPr>
          <p:cNvPr id="28" name="Rettangolo 27">
            <a:extLst>
              <a:ext uri="{FF2B5EF4-FFF2-40B4-BE49-F238E27FC236}">
                <a16:creationId xmlns:a16="http://schemas.microsoft.com/office/drawing/2014/main" id="{1274F076-D0BC-5DB4-36B1-8836CB1CDA4F}"/>
              </a:ext>
            </a:extLst>
          </p:cNvPr>
          <p:cNvSpPr/>
          <p:nvPr/>
        </p:nvSpPr>
        <p:spPr>
          <a:xfrm>
            <a:off x="10018260" y="2811220"/>
            <a:ext cx="1892399" cy="369275"/>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anose="020B0604020202020204" pitchFamily="34" charset="0"/>
                <a:cs typeface="Arial" panose="020B0604020202020204" pitchFamily="34" charset="0"/>
              </a:rPr>
              <a:t>RAs</a:t>
            </a:r>
          </a:p>
        </p:txBody>
      </p:sp>
      <p:sp>
        <p:nvSpPr>
          <p:cNvPr id="30" name="CasellaDiTesto 29">
            <a:extLst>
              <a:ext uri="{FF2B5EF4-FFF2-40B4-BE49-F238E27FC236}">
                <a16:creationId xmlns:a16="http://schemas.microsoft.com/office/drawing/2014/main" id="{25E7ACC0-F59C-A735-BE17-344141CF5DAD}"/>
              </a:ext>
            </a:extLst>
          </p:cNvPr>
          <p:cNvSpPr txBox="1"/>
          <p:nvPr/>
        </p:nvSpPr>
        <p:spPr>
          <a:xfrm>
            <a:off x="10034230" y="4299210"/>
            <a:ext cx="1831003" cy="276999"/>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Regional </a:t>
            </a:r>
            <a:r>
              <a:rPr lang="en-US" sz="1200" b="1" dirty="0" err="1">
                <a:latin typeface="Arial" panose="020B0604020202020204" pitchFamily="34" charset="0"/>
                <a:cs typeface="Arial" panose="020B0604020202020204" pitchFamily="34" charset="0"/>
              </a:rPr>
              <a:t>Programme</a:t>
            </a:r>
            <a:endParaRPr lang="en-US" sz="1200" b="1" dirty="0">
              <a:latin typeface="Arial" panose="020B0604020202020204" pitchFamily="34" charset="0"/>
              <a:cs typeface="Arial" panose="020B0604020202020204" pitchFamily="34" charset="0"/>
            </a:endParaRPr>
          </a:p>
        </p:txBody>
      </p:sp>
      <p:sp>
        <p:nvSpPr>
          <p:cNvPr id="31" name="Rettangolo 30">
            <a:extLst>
              <a:ext uri="{FF2B5EF4-FFF2-40B4-BE49-F238E27FC236}">
                <a16:creationId xmlns:a16="http://schemas.microsoft.com/office/drawing/2014/main" id="{B08B43A7-8421-D16D-73A4-8219B6E63C62}"/>
              </a:ext>
            </a:extLst>
          </p:cNvPr>
          <p:cNvSpPr/>
          <p:nvPr/>
        </p:nvSpPr>
        <p:spPr>
          <a:xfrm>
            <a:off x="1448983" y="5822250"/>
            <a:ext cx="2739259" cy="807838"/>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Arial" panose="020B0604020202020204" pitchFamily="34" charset="0"/>
                <a:cs typeface="Arial" panose="020B0604020202020204" pitchFamily="34" charset="0"/>
              </a:rPr>
              <a:t>Services </a:t>
            </a:r>
            <a:br>
              <a:rPr lang="en-US" sz="1400" b="1" dirty="0">
                <a:solidFill>
                  <a:schemeClr val="tx1"/>
                </a:solidFill>
                <a:latin typeface="Arial" panose="020B0604020202020204" pitchFamily="34" charset="0"/>
                <a:cs typeface="Arial" panose="020B0604020202020204" pitchFamily="34" charset="0"/>
              </a:rPr>
            </a:br>
            <a:r>
              <a:rPr lang="en-US" sz="1400" b="1" dirty="0">
                <a:solidFill>
                  <a:schemeClr val="tx1"/>
                </a:solidFill>
                <a:latin typeface="Arial" panose="020B0604020202020204" pitchFamily="34" charset="0"/>
                <a:cs typeface="Arial" panose="020B0604020202020204" pitchFamily="34" charset="0"/>
              </a:rPr>
              <a:t>Department</a:t>
            </a:r>
          </a:p>
        </p:txBody>
      </p:sp>
      <p:sp>
        <p:nvSpPr>
          <p:cNvPr id="33" name="Rettangolo 32">
            <a:extLst>
              <a:ext uri="{FF2B5EF4-FFF2-40B4-BE49-F238E27FC236}">
                <a16:creationId xmlns:a16="http://schemas.microsoft.com/office/drawing/2014/main" id="{171E8FC2-8D79-DDA5-5296-7D21621C2C10}"/>
              </a:ext>
            </a:extLst>
          </p:cNvPr>
          <p:cNvSpPr/>
          <p:nvPr/>
        </p:nvSpPr>
        <p:spPr>
          <a:xfrm>
            <a:off x="4502428" y="5822249"/>
            <a:ext cx="2610416" cy="807838"/>
          </a:xfrm>
          <a:prstGeom prst="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Arial" panose="020B0604020202020204" pitchFamily="34" charset="0"/>
                <a:cs typeface="Arial" panose="020B0604020202020204" pitchFamily="34" charset="0"/>
              </a:rPr>
              <a:t>Infrastructure </a:t>
            </a:r>
            <a:br>
              <a:rPr lang="en-US" sz="1400" b="1" dirty="0">
                <a:solidFill>
                  <a:schemeClr val="tx1"/>
                </a:solidFill>
                <a:latin typeface="Arial" panose="020B0604020202020204" pitchFamily="34" charset="0"/>
                <a:cs typeface="Arial" panose="020B0604020202020204" pitchFamily="34" charset="0"/>
              </a:rPr>
            </a:br>
            <a:r>
              <a:rPr lang="en-US" sz="1400" b="1" dirty="0">
                <a:solidFill>
                  <a:schemeClr val="tx1"/>
                </a:solidFill>
                <a:latin typeface="Arial" panose="020B0604020202020204" pitchFamily="34" charset="0"/>
                <a:cs typeface="Arial" panose="020B0604020202020204" pitchFamily="34" charset="0"/>
              </a:rPr>
              <a:t>Department</a:t>
            </a:r>
          </a:p>
        </p:txBody>
      </p:sp>
      <p:sp>
        <p:nvSpPr>
          <p:cNvPr id="34" name="Rettangolo 33">
            <a:extLst>
              <a:ext uri="{FF2B5EF4-FFF2-40B4-BE49-F238E27FC236}">
                <a16:creationId xmlns:a16="http://schemas.microsoft.com/office/drawing/2014/main" id="{0AABC464-0640-7D3B-1D3B-CFAE4E676B17}"/>
              </a:ext>
            </a:extLst>
          </p:cNvPr>
          <p:cNvSpPr/>
          <p:nvPr/>
        </p:nvSpPr>
        <p:spPr>
          <a:xfrm>
            <a:off x="7662214" y="5798806"/>
            <a:ext cx="1892399" cy="807838"/>
          </a:xfrm>
          <a:prstGeom prst="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Arial" panose="020B0604020202020204" pitchFamily="34" charset="0"/>
                <a:cs typeface="Arial" panose="020B0604020202020204" pitchFamily="34" charset="0"/>
              </a:rPr>
              <a:t>Science and Innovation Department</a:t>
            </a:r>
          </a:p>
        </p:txBody>
      </p:sp>
      <p:sp>
        <p:nvSpPr>
          <p:cNvPr id="35" name="Rettangolo 34">
            <a:extLst>
              <a:ext uri="{FF2B5EF4-FFF2-40B4-BE49-F238E27FC236}">
                <a16:creationId xmlns:a16="http://schemas.microsoft.com/office/drawing/2014/main" id="{D81779C5-0304-2F17-B76E-8778554D7009}"/>
              </a:ext>
            </a:extLst>
          </p:cNvPr>
          <p:cNvSpPr/>
          <p:nvPr/>
        </p:nvSpPr>
        <p:spPr>
          <a:xfrm>
            <a:off x="10012837" y="5798805"/>
            <a:ext cx="1892399" cy="807838"/>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Arial" panose="020B0604020202020204" pitchFamily="34" charset="0"/>
                <a:cs typeface="Arial" panose="020B0604020202020204" pitchFamily="34" charset="0"/>
              </a:rPr>
              <a:t>Member Services Department</a:t>
            </a:r>
          </a:p>
        </p:txBody>
      </p:sp>
      <p:sp>
        <p:nvSpPr>
          <p:cNvPr id="36" name="CasellaDiTesto 35">
            <a:extLst>
              <a:ext uri="{FF2B5EF4-FFF2-40B4-BE49-F238E27FC236}">
                <a16:creationId xmlns:a16="http://schemas.microsoft.com/office/drawing/2014/main" id="{C033C684-5F7E-BFD0-AFB9-E8605E48D23C}"/>
              </a:ext>
            </a:extLst>
          </p:cNvPr>
          <p:cNvSpPr txBox="1"/>
          <p:nvPr/>
        </p:nvSpPr>
        <p:spPr>
          <a:xfrm>
            <a:off x="3341382" y="4837138"/>
            <a:ext cx="1879062" cy="577081"/>
          </a:xfrm>
          <a:prstGeom prst="rect">
            <a:avLst/>
          </a:prstGeom>
          <a:solidFill>
            <a:schemeClr val="accent3">
              <a:lumMod val="40000"/>
              <a:lumOff val="60000"/>
            </a:schemeClr>
          </a:solidFill>
        </p:spPr>
        <p:txBody>
          <a:bodyPr wrap="square" rtlCol="0">
            <a:spAutoFit/>
          </a:bodyPr>
          <a:lstStyle/>
          <a:p>
            <a:pPr algn="ctr"/>
            <a:r>
              <a:rPr lang="en-US" sz="1050" b="1" dirty="0">
                <a:latin typeface="Arial" panose="020B0604020202020204" pitchFamily="34" charset="0"/>
                <a:cs typeface="Arial" panose="020B0604020202020204" pitchFamily="34" charset="0"/>
              </a:rPr>
              <a:t>WMO Vision and Strategy for Hydrology and its associated Plan of Action</a:t>
            </a:r>
          </a:p>
        </p:txBody>
      </p:sp>
      <p:sp>
        <p:nvSpPr>
          <p:cNvPr id="37" name="Rettangolo 36">
            <a:extLst>
              <a:ext uri="{FF2B5EF4-FFF2-40B4-BE49-F238E27FC236}">
                <a16:creationId xmlns:a16="http://schemas.microsoft.com/office/drawing/2014/main" id="{4CCC3A95-0401-87BC-2F83-C4E084FC4A94}"/>
              </a:ext>
            </a:extLst>
          </p:cNvPr>
          <p:cNvSpPr/>
          <p:nvPr/>
        </p:nvSpPr>
        <p:spPr>
          <a:xfrm>
            <a:off x="3463232" y="2626582"/>
            <a:ext cx="1669288" cy="369275"/>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anose="020B0604020202020204" pitchFamily="34" charset="0"/>
                <a:cs typeface="Arial" panose="020B0604020202020204" pitchFamily="34" charset="0"/>
              </a:rPr>
              <a:t>EC/HCP</a:t>
            </a:r>
          </a:p>
        </p:txBody>
      </p:sp>
      <p:sp>
        <p:nvSpPr>
          <p:cNvPr id="40" name="CasellaDiTesto 39">
            <a:extLst>
              <a:ext uri="{FF2B5EF4-FFF2-40B4-BE49-F238E27FC236}">
                <a16:creationId xmlns:a16="http://schemas.microsoft.com/office/drawing/2014/main" id="{6B01E255-4BD3-8CB0-D1B1-58CC7CAC9B17}"/>
              </a:ext>
            </a:extLst>
          </p:cNvPr>
          <p:cNvSpPr txBox="1"/>
          <p:nvPr/>
        </p:nvSpPr>
        <p:spPr>
          <a:xfrm>
            <a:off x="5379741" y="719517"/>
            <a:ext cx="1632724" cy="1015663"/>
          </a:xfrm>
          <a:prstGeom prst="rect">
            <a:avLst/>
          </a:prstGeom>
          <a:noFill/>
        </p:spPr>
        <p:txBody>
          <a:bodyPr wrap="square">
            <a:spAutoFit/>
          </a:bodyPr>
          <a:lstStyle/>
          <a:p>
            <a:pPr algn="l">
              <a:spcBef>
                <a:spcPts val="300"/>
              </a:spcBef>
              <a:spcAft>
                <a:spcPts val="300"/>
              </a:spcAft>
            </a:pPr>
            <a:r>
              <a:rPr lang="en-US" sz="1000" dirty="0">
                <a:effectLst/>
                <a:latin typeface="Arial" panose="020B0604020202020204" pitchFamily="34" charset="0"/>
                <a:ea typeface="MS Mincho" panose="02020609040205080304" pitchFamily="49" charset="-128"/>
                <a:cs typeface="Arial" panose="020B0604020202020204" pitchFamily="34" charset="0"/>
              </a:rPr>
              <a:t>2 (a) Observation networks</a:t>
            </a:r>
          </a:p>
          <a:p>
            <a:pPr algn="l">
              <a:spcBef>
                <a:spcPts val="300"/>
              </a:spcBef>
              <a:spcAft>
                <a:spcPts val="300"/>
              </a:spcAft>
            </a:pPr>
            <a:r>
              <a:rPr lang="en-US" sz="1000" dirty="0">
                <a:effectLst/>
                <a:latin typeface="Arial" panose="020B0604020202020204" pitchFamily="34" charset="0"/>
                <a:ea typeface="MS Mincho" panose="02020609040205080304" pitchFamily="49" charset="-128"/>
                <a:cs typeface="Arial" panose="020B0604020202020204" pitchFamily="34" charset="0"/>
              </a:rPr>
              <a:t>2 (b) Exchange of information</a:t>
            </a:r>
          </a:p>
          <a:p>
            <a:pPr algn="l">
              <a:spcBef>
                <a:spcPts val="300"/>
              </a:spcBef>
              <a:spcAft>
                <a:spcPts val="300"/>
              </a:spcAft>
            </a:pPr>
            <a:r>
              <a:rPr lang="en-US" sz="1000" dirty="0">
                <a:effectLst/>
                <a:latin typeface="Arial" panose="020B0604020202020204" pitchFamily="34" charset="0"/>
                <a:ea typeface="MS Mincho" panose="02020609040205080304" pitchFamily="49" charset="-128"/>
                <a:cs typeface="Arial" panose="020B0604020202020204" pitchFamily="34" charset="0"/>
              </a:rPr>
              <a:t>2 (c) Standardization</a:t>
            </a:r>
            <a:endParaRPr lang="en-US" sz="1000" dirty="0">
              <a:latin typeface="Arial" panose="020B0604020202020204" pitchFamily="34" charset="0"/>
              <a:cs typeface="Arial" panose="020B0604020202020204" pitchFamily="34" charset="0"/>
            </a:endParaRPr>
          </a:p>
        </p:txBody>
      </p:sp>
      <p:sp>
        <p:nvSpPr>
          <p:cNvPr id="41" name="CasellaDiTesto 40">
            <a:extLst>
              <a:ext uri="{FF2B5EF4-FFF2-40B4-BE49-F238E27FC236}">
                <a16:creationId xmlns:a16="http://schemas.microsoft.com/office/drawing/2014/main" id="{A2A2864F-C997-1A70-CBF2-9B582AAF4A31}"/>
              </a:ext>
            </a:extLst>
          </p:cNvPr>
          <p:cNvSpPr txBox="1"/>
          <p:nvPr/>
        </p:nvSpPr>
        <p:spPr>
          <a:xfrm>
            <a:off x="1587277" y="873746"/>
            <a:ext cx="1521696" cy="400110"/>
          </a:xfrm>
          <a:prstGeom prst="rect">
            <a:avLst/>
          </a:prstGeom>
          <a:noFill/>
        </p:spPr>
        <p:txBody>
          <a:bodyPr wrap="square">
            <a:spAutoFit/>
          </a:bodyPr>
          <a:lstStyle/>
          <a:p>
            <a:pPr algn="l">
              <a:spcBef>
                <a:spcPts val="300"/>
              </a:spcBef>
              <a:spcAft>
                <a:spcPts val="300"/>
              </a:spcAft>
            </a:pPr>
            <a:r>
              <a:rPr lang="en-US" sz="1000" dirty="0">
                <a:effectLst/>
                <a:latin typeface="Arial" panose="020B0604020202020204" pitchFamily="34" charset="0"/>
                <a:ea typeface="MS Mincho" panose="02020609040205080304" pitchFamily="49" charset="-128"/>
                <a:cs typeface="Arial" panose="020B0604020202020204" pitchFamily="34" charset="0"/>
              </a:rPr>
              <a:t>2 (d) Applications </a:t>
            </a:r>
            <a:br>
              <a:rPr lang="en-US" sz="1000" dirty="0">
                <a:effectLst/>
                <a:latin typeface="Arial" panose="020B0604020202020204" pitchFamily="34" charset="0"/>
                <a:ea typeface="MS Mincho" panose="02020609040205080304" pitchFamily="49" charset="-128"/>
                <a:cs typeface="Arial" panose="020B0604020202020204" pitchFamily="34" charset="0"/>
              </a:rPr>
            </a:br>
            <a:r>
              <a:rPr lang="en-US" sz="1000" dirty="0">
                <a:effectLst/>
                <a:latin typeface="Arial" panose="020B0604020202020204" pitchFamily="34" charset="0"/>
                <a:ea typeface="MS Mincho" panose="02020609040205080304" pitchFamily="49" charset="-128"/>
                <a:cs typeface="Arial" panose="020B0604020202020204" pitchFamily="34" charset="0"/>
              </a:rPr>
              <a:t>of meteorology</a:t>
            </a:r>
            <a:endParaRPr lang="en-US" sz="1000" dirty="0">
              <a:latin typeface="Arial" panose="020B0604020202020204" pitchFamily="34" charset="0"/>
              <a:cs typeface="Arial" panose="020B0604020202020204" pitchFamily="34" charset="0"/>
            </a:endParaRPr>
          </a:p>
        </p:txBody>
      </p:sp>
      <p:sp>
        <p:nvSpPr>
          <p:cNvPr id="42" name="CasellaDiTesto 41">
            <a:extLst>
              <a:ext uri="{FF2B5EF4-FFF2-40B4-BE49-F238E27FC236}">
                <a16:creationId xmlns:a16="http://schemas.microsoft.com/office/drawing/2014/main" id="{C231C019-84D6-828F-2094-DF835B355DCC}"/>
              </a:ext>
            </a:extLst>
          </p:cNvPr>
          <p:cNvSpPr txBox="1"/>
          <p:nvPr/>
        </p:nvSpPr>
        <p:spPr>
          <a:xfrm>
            <a:off x="3800398" y="870272"/>
            <a:ext cx="1521696" cy="400110"/>
          </a:xfrm>
          <a:prstGeom prst="rect">
            <a:avLst/>
          </a:prstGeom>
          <a:noFill/>
        </p:spPr>
        <p:txBody>
          <a:bodyPr wrap="square">
            <a:spAutoFit/>
          </a:bodyPr>
          <a:lstStyle/>
          <a:p>
            <a:pPr algn="l">
              <a:spcBef>
                <a:spcPts val="300"/>
              </a:spcBef>
              <a:spcAft>
                <a:spcPts val="300"/>
              </a:spcAft>
            </a:pPr>
            <a:r>
              <a:rPr lang="en-US" sz="1000" dirty="0">
                <a:effectLst/>
                <a:latin typeface="Arial" panose="020B0604020202020204" pitchFamily="34" charset="0"/>
                <a:ea typeface="MS Mincho" panose="02020609040205080304" pitchFamily="49" charset="-128"/>
                <a:cs typeface="Arial" panose="020B0604020202020204" pitchFamily="34" charset="0"/>
              </a:rPr>
              <a:t>2 (e) Operational hydrology</a:t>
            </a:r>
            <a:endParaRPr lang="en-US" sz="1000" dirty="0">
              <a:latin typeface="Arial" panose="020B0604020202020204" pitchFamily="34" charset="0"/>
              <a:cs typeface="Arial" panose="020B0604020202020204" pitchFamily="34" charset="0"/>
            </a:endParaRPr>
          </a:p>
        </p:txBody>
      </p:sp>
      <p:sp>
        <p:nvSpPr>
          <p:cNvPr id="43" name="CasellaDiTesto 42">
            <a:extLst>
              <a:ext uri="{FF2B5EF4-FFF2-40B4-BE49-F238E27FC236}">
                <a16:creationId xmlns:a16="http://schemas.microsoft.com/office/drawing/2014/main" id="{6FD0B24D-6E9E-F957-F277-047F8D31928F}"/>
              </a:ext>
            </a:extLst>
          </p:cNvPr>
          <p:cNvSpPr txBox="1"/>
          <p:nvPr/>
        </p:nvSpPr>
        <p:spPr>
          <a:xfrm>
            <a:off x="7893874" y="841581"/>
            <a:ext cx="1521696" cy="246221"/>
          </a:xfrm>
          <a:prstGeom prst="rect">
            <a:avLst/>
          </a:prstGeom>
          <a:noFill/>
        </p:spPr>
        <p:txBody>
          <a:bodyPr wrap="square">
            <a:spAutoFit/>
          </a:bodyPr>
          <a:lstStyle/>
          <a:p>
            <a:pPr algn="l">
              <a:spcBef>
                <a:spcPts val="300"/>
              </a:spcBef>
              <a:spcAft>
                <a:spcPts val="300"/>
              </a:spcAft>
            </a:pPr>
            <a:r>
              <a:rPr lang="en-US" sz="1000" dirty="0">
                <a:effectLst/>
                <a:latin typeface="Arial" panose="020B0604020202020204" pitchFamily="34" charset="0"/>
                <a:ea typeface="MS Mincho" panose="02020609040205080304" pitchFamily="49" charset="-128"/>
                <a:cs typeface="Arial" panose="020B0604020202020204" pitchFamily="34" charset="0"/>
              </a:rPr>
              <a:t>2 (f) Research</a:t>
            </a:r>
            <a:endParaRPr lang="en-US" sz="1000" dirty="0">
              <a:latin typeface="Arial" panose="020B0604020202020204" pitchFamily="34" charset="0"/>
              <a:cs typeface="Arial" panose="020B0604020202020204" pitchFamily="34" charset="0"/>
            </a:endParaRPr>
          </a:p>
        </p:txBody>
      </p:sp>
      <p:sp>
        <p:nvSpPr>
          <p:cNvPr id="44" name="CasellaDiTesto 43">
            <a:extLst>
              <a:ext uri="{FF2B5EF4-FFF2-40B4-BE49-F238E27FC236}">
                <a16:creationId xmlns:a16="http://schemas.microsoft.com/office/drawing/2014/main" id="{2184D7DA-DBC5-9B67-0DAD-D89E1DBC415B}"/>
              </a:ext>
            </a:extLst>
          </p:cNvPr>
          <p:cNvSpPr txBox="1"/>
          <p:nvPr/>
        </p:nvSpPr>
        <p:spPr>
          <a:xfrm>
            <a:off x="10258565" y="670496"/>
            <a:ext cx="1521696" cy="1169551"/>
          </a:xfrm>
          <a:prstGeom prst="rect">
            <a:avLst/>
          </a:prstGeom>
          <a:noFill/>
        </p:spPr>
        <p:txBody>
          <a:bodyPr wrap="square">
            <a:spAutoFit/>
          </a:bodyPr>
          <a:lstStyle/>
          <a:p>
            <a:pPr algn="l">
              <a:spcBef>
                <a:spcPts val="300"/>
              </a:spcBef>
              <a:spcAft>
                <a:spcPts val="300"/>
              </a:spcAft>
            </a:pPr>
            <a:r>
              <a:rPr lang="en-US" sz="1000" dirty="0">
                <a:effectLst/>
                <a:latin typeface="Arial" panose="020B0604020202020204" pitchFamily="34" charset="0"/>
                <a:ea typeface="MS Mincho" panose="02020609040205080304" pitchFamily="49" charset="-128"/>
                <a:cs typeface="Arial" panose="020B0604020202020204" pitchFamily="34" charset="0"/>
              </a:rPr>
              <a:t>2 (f) Training</a:t>
            </a:r>
          </a:p>
          <a:p>
            <a:pPr algn="l">
              <a:spcBef>
                <a:spcPts val="300"/>
              </a:spcBef>
              <a:spcAft>
                <a:spcPts val="300"/>
              </a:spcAft>
            </a:pPr>
            <a:r>
              <a:rPr lang="en-US" sz="1000" dirty="0">
                <a:latin typeface="Arial" panose="020B0604020202020204" pitchFamily="34" charset="0"/>
                <a:ea typeface="MS Mincho" panose="02020609040205080304" pitchFamily="49" charset="-128"/>
                <a:cs typeface="Arial" panose="020B0604020202020204" pitchFamily="34" charset="0"/>
              </a:rPr>
              <a:t>15 (d) Technical information, counsel and assistance</a:t>
            </a:r>
          </a:p>
          <a:p>
            <a:pPr algn="l">
              <a:spcBef>
                <a:spcPts val="300"/>
              </a:spcBef>
              <a:spcAft>
                <a:spcPts val="300"/>
              </a:spcAft>
            </a:pPr>
            <a:r>
              <a:rPr lang="en-US" sz="1000" dirty="0">
                <a:latin typeface="Arial" panose="020B0604020202020204" pitchFamily="34" charset="0"/>
                <a:ea typeface="MS Mincho" panose="02020609040205080304" pitchFamily="49" charset="-128"/>
                <a:cs typeface="Arial" panose="020B0604020202020204" pitchFamily="34" charset="0"/>
              </a:rPr>
              <a:t>18 Regional associations </a:t>
            </a:r>
            <a:endParaRPr lang="en-US" sz="1000" dirty="0">
              <a:latin typeface="Arial" panose="020B0604020202020204" pitchFamily="34" charset="0"/>
              <a:cs typeface="Arial" panose="020B0604020202020204" pitchFamily="34" charset="0"/>
            </a:endParaRPr>
          </a:p>
        </p:txBody>
      </p:sp>
      <p:sp>
        <p:nvSpPr>
          <p:cNvPr id="45" name="CasellaDiTesto 44">
            <a:extLst>
              <a:ext uri="{FF2B5EF4-FFF2-40B4-BE49-F238E27FC236}">
                <a16:creationId xmlns:a16="http://schemas.microsoft.com/office/drawing/2014/main" id="{80032405-1F37-B041-9E6A-55A89C7920FC}"/>
              </a:ext>
            </a:extLst>
          </p:cNvPr>
          <p:cNvSpPr txBox="1"/>
          <p:nvPr/>
        </p:nvSpPr>
        <p:spPr>
          <a:xfrm>
            <a:off x="130088" y="836919"/>
            <a:ext cx="1252024" cy="338554"/>
          </a:xfrm>
          <a:prstGeom prst="rect">
            <a:avLst/>
          </a:prstGeom>
          <a:noFill/>
        </p:spPr>
        <p:txBody>
          <a:bodyPr wrap="square" rtlCol="0">
            <a:spAutoFit/>
          </a:bodyPr>
          <a:lstStyle/>
          <a:p>
            <a:pPr algn="ctr"/>
            <a:r>
              <a:rPr lang="en-US" sz="1600" b="1" i="1" dirty="0">
                <a:latin typeface="Arial" panose="020B0604020202020204" pitchFamily="34" charset="0"/>
                <a:cs typeface="Arial" panose="020B0604020202020204" pitchFamily="34" charset="0"/>
              </a:rPr>
              <a:t>Purpose</a:t>
            </a:r>
          </a:p>
        </p:txBody>
      </p:sp>
      <p:sp>
        <p:nvSpPr>
          <p:cNvPr id="46" name="CasellaDiTesto 45">
            <a:extLst>
              <a:ext uri="{FF2B5EF4-FFF2-40B4-BE49-F238E27FC236}">
                <a16:creationId xmlns:a16="http://schemas.microsoft.com/office/drawing/2014/main" id="{A5F2C5B8-F869-264A-1290-2345FACE57C5}"/>
              </a:ext>
            </a:extLst>
          </p:cNvPr>
          <p:cNvSpPr txBox="1"/>
          <p:nvPr/>
        </p:nvSpPr>
        <p:spPr>
          <a:xfrm>
            <a:off x="139485" y="1792517"/>
            <a:ext cx="1252024" cy="584775"/>
          </a:xfrm>
          <a:prstGeom prst="rect">
            <a:avLst/>
          </a:prstGeom>
          <a:noFill/>
        </p:spPr>
        <p:txBody>
          <a:bodyPr wrap="square" rtlCol="0">
            <a:spAutoFit/>
          </a:bodyPr>
          <a:lstStyle/>
          <a:p>
            <a:pPr algn="ctr"/>
            <a:r>
              <a:rPr lang="en-US" sz="1600" b="1" i="1" dirty="0">
                <a:latin typeface="Arial" panose="020B0604020202020204" pitchFamily="34" charset="0"/>
                <a:cs typeface="Arial" panose="020B0604020202020204" pitchFamily="34" charset="0"/>
              </a:rPr>
              <a:t>Long-term goal</a:t>
            </a:r>
          </a:p>
        </p:txBody>
      </p:sp>
      <p:sp>
        <p:nvSpPr>
          <p:cNvPr id="47" name="CasellaDiTesto 46">
            <a:extLst>
              <a:ext uri="{FF2B5EF4-FFF2-40B4-BE49-F238E27FC236}">
                <a16:creationId xmlns:a16="http://schemas.microsoft.com/office/drawing/2014/main" id="{00F45A08-E967-1206-D44A-67EAF390A650}"/>
              </a:ext>
            </a:extLst>
          </p:cNvPr>
          <p:cNvSpPr txBox="1"/>
          <p:nvPr/>
        </p:nvSpPr>
        <p:spPr>
          <a:xfrm>
            <a:off x="75113" y="2657252"/>
            <a:ext cx="1252024" cy="338554"/>
          </a:xfrm>
          <a:prstGeom prst="rect">
            <a:avLst/>
          </a:prstGeom>
          <a:noFill/>
        </p:spPr>
        <p:txBody>
          <a:bodyPr wrap="square" rtlCol="0">
            <a:spAutoFit/>
          </a:bodyPr>
          <a:lstStyle/>
          <a:p>
            <a:pPr algn="ctr"/>
            <a:r>
              <a:rPr lang="en-US" sz="1600" b="1" i="1" dirty="0">
                <a:latin typeface="Arial" panose="020B0604020202020204" pitchFamily="34" charset="0"/>
                <a:cs typeface="Arial" panose="020B0604020202020204" pitchFamily="34" charset="0"/>
              </a:rPr>
              <a:t>Body</a:t>
            </a:r>
          </a:p>
        </p:txBody>
      </p:sp>
      <p:sp>
        <p:nvSpPr>
          <p:cNvPr id="48" name="CasellaDiTesto 47">
            <a:extLst>
              <a:ext uri="{FF2B5EF4-FFF2-40B4-BE49-F238E27FC236}">
                <a16:creationId xmlns:a16="http://schemas.microsoft.com/office/drawing/2014/main" id="{32BD014D-DE79-479A-0E1D-19F1F446F604}"/>
              </a:ext>
            </a:extLst>
          </p:cNvPr>
          <p:cNvSpPr txBox="1"/>
          <p:nvPr/>
        </p:nvSpPr>
        <p:spPr>
          <a:xfrm>
            <a:off x="96729" y="4049821"/>
            <a:ext cx="1332634" cy="584775"/>
          </a:xfrm>
          <a:prstGeom prst="rect">
            <a:avLst/>
          </a:prstGeom>
          <a:noFill/>
        </p:spPr>
        <p:txBody>
          <a:bodyPr wrap="square" rtlCol="0">
            <a:spAutoFit/>
          </a:bodyPr>
          <a:lstStyle/>
          <a:p>
            <a:pPr algn="ctr"/>
            <a:r>
              <a:rPr lang="en-US" sz="1600" b="1" i="1" dirty="0">
                <a:latin typeface="Arial" panose="020B0604020202020204" pitchFamily="34" charset="0"/>
                <a:cs typeface="Arial" panose="020B0604020202020204" pitchFamily="34" charset="0"/>
              </a:rPr>
              <a:t>Major </a:t>
            </a:r>
            <a:r>
              <a:rPr lang="en-US" sz="1600" b="1" i="1" dirty="0" err="1">
                <a:latin typeface="Arial" panose="020B0604020202020204" pitchFamily="34" charset="0"/>
                <a:cs typeface="Arial" panose="020B0604020202020204" pitchFamily="34" charset="0"/>
              </a:rPr>
              <a:t>programme</a:t>
            </a:r>
            <a:endParaRPr lang="en-US" sz="1600" b="1" i="1" dirty="0">
              <a:latin typeface="Arial" panose="020B0604020202020204" pitchFamily="34" charset="0"/>
              <a:cs typeface="Arial" panose="020B0604020202020204" pitchFamily="34" charset="0"/>
            </a:endParaRPr>
          </a:p>
        </p:txBody>
      </p:sp>
      <p:sp>
        <p:nvSpPr>
          <p:cNvPr id="49" name="CasellaDiTesto 48">
            <a:extLst>
              <a:ext uri="{FF2B5EF4-FFF2-40B4-BE49-F238E27FC236}">
                <a16:creationId xmlns:a16="http://schemas.microsoft.com/office/drawing/2014/main" id="{F874354B-79C8-37B5-46B9-E9B427194876}"/>
              </a:ext>
            </a:extLst>
          </p:cNvPr>
          <p:cNvSpPr txBox="1"/>
          <p:nvPr/>
        </p:nvSpPr>
        <p:spPr>
          <a:xfrm>
            <a:off x="171609" y="5903002"/>
            <a:ext cx="1252024" cy="584775"/>
          </a:xfrm>
          <a:prstGeom prst="rect">
            <a:avLst/>
          </a:prstGeom>
          <a:noFill/>
        </p:spPr>
        <p:txBody>
          <a:bodyPr wrap="square" rtlCol="0">
            <a:spAutoFit/>
          </a:bodyPr>
          <a:lstStyle/>
          <a:p>
            <a:pPr algn="ctr"/>
            <a:r>
              <a:rPr lang="en-US" sz="1600" b="1" i="1" dirty="0">
                <a:latin typeface="Arial" panose="020B0604020202020204" pitchFamily="34" charset="0"/>
                <a:cs typeface="Arial" panose="020B0604020202020204" pitchFamily="34" charset="0"/>
              </a:rPr>
              <a:t>Secretariat structure</a:t>
            </a:r>
          </a:p>
        </p:txBody>
      </p:sp>
      <p:sp>
        <p:nvSpPr>
          <p:cNvPr id="50" name="Rettangolo 49">
            <a:extLst>
              <a:ext uri="{FF2B5EF4-FFF2-40B4-BE49-F238E27FC236}">
                <a16:creationId xmlns:a16="http://schemas.microsoft.com/office/drawing/2014/main" id="{161C9C9A-A287-6B5C-E7AC-CC54FD7AE8A6}"/>
              </a:ext>
            </a:extLst>
          </p:cNvPr>
          <p:cNvSpPr/>
          <p:nvPr/>
        </p:nvSpPr>
        <p:spPr>
          <a:xfrm>
            <a:off x="7793515" y="4437709"/>
            <a:ext cx="1717138" cy="778599"/>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0539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F5A4D00-B513-D18D-7FCD-7F2054CACB1C}"/>
              </a:ext>
            </a:extLst>
          </p:cNvPr>
          <p:cNvSpPr>
            <a:spLocks noGrp="1"/>
          </p:cNvSpPr>
          <p:nvPr>
            <p:ph type="title"/>
          </p:nvPr>
        </p:nvSpPr>
        <p:spPr>
          <a:xfrm>
            <a:off x="838200" y="139841"/>
            <a:ext cx="10515600" cy="867327"/>
          </a:xfrm>
        </p:spPr>
        <p:txBody>
          <a:bodyPr>
            <a:noAutofit/>
          </a:bodyPr>
          <a:lstStyle/>
          <a:p>
            <a:pPr algn="ctr"/>
            <a:r>
              <a:rPr lang="en-US" sz="3200" b="1" dirty="0">
                <a:solidFill>
                  <a:srgbClr val="005BAA"/>
                </a:solidFill>
                <a:latin typeface="Arial" panose="020B0604020202020204" pitchFamily="34" charset="0"/>
                <a:cs typeface="Arial" panose="020B0604020202020204" pitchFamily="34" charset="0"/>
              </a:rPr>
              <a:t>TCC-1 model for </a:t>
            </a:r>
            <a:r>
              <a:rPr lang="en-US" sz="3200" b="1" dirty="0" err="1">
                <a:solidFill>
                  <a:srgbClr val="005BAA"/>
                </a:solidFill>
                <a:latin typeface="Arial" panose="020B0604020202020204" pitchFamily="34" charset="0"/>
                <a:cs typeface="Arial" panose="020B0604020202020204" pitchFamily="34" charset="0"/>
              </a:rPr>
              <a:t>programme</a:t>
            </a:r>
            <a:r>
              <a:rPr lang="en-US" sz="3200" b="1" dirty="0">
                <a:solidFill>
                  <a:srgbClr val="005BAA"/>
                </a:solidFill>
                <a:latin typeface="Arial" panose="020B0604020202020204" pitchFamily="34" charset="0"/>
                <a:cs typeface="Arial" panose="020B0604020202020204" pitchFamily="34" charset="0"/>
              </a:rPr>
              <a:t> description: the guidance of EC-LIII (2001) endorsed by Cg-XV</a:t>
            </a:r>
            <a:endParaRPr lang="en-CH" sz="3200" b="1" dirty="0">
              <a:solidFill>
                <a:srgbClr val="005BAA"/>
              </a:solidFill>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19340B05-F2BA-55ED-5A30-520548A512E5}"/>
              </a:ext>
            </a:extLst>
          </p:cNvPr>
          <p:cNvSpPr>
            <a:spLocks noGrp="1"/>
          </p:cNvSpPr>
          <p:nvPr>
            <p:ph sz="half" idx="1"/>
          </p:nvPr>
        </p:nvSpPr>
        <p:spPr>
          <a:xfrm>
            <a:off x="838200" y="1199322"/>
            <a:ext cx="5181600" cy="5440017"/>
          </a:xfrm>
        </p:spPr>
        <p:txBody>
          <a:bodyPr>
            <a:normAutofit/>
          </a:bodyPr>
          <a:lstStyle/>
          <a:p>
            <a:pPr marL="0" indent="0">
              <a:buNone/>
            </a:pPr>
            <a:r>
              <a:rPr lang="en-US" sz="2000" b="1" dirty="0">
                <a:latin typeface="Arial" panose="020B0604020202020204" pitchFamily="34" charset="0"/>
                <a:cs typeface="Arial" panose="020B0604020202020204" pitchFamily="34" charset="0"/>
              </a:rPr>
              <a:t>MAJOR PROGRAMME 1</a:t>
            </a:r>
          </a:p>
          <a:p>
            <a:pPr marL="0" indent="0">
              <a:buNone/>
            </a:pPr>
            <a:r>
              <a:rPr lang="en-US" sz="2000" b="1" dirty="0">
                <a:latin typeface="Arial" panose="020B0604020202020204" pitchFamily="34" charset="0"/>
                <a:cs typeface="Arial" panose="020B0604020202020204" pitchFamily="34" charset="0"/>
              </a:rPr>
              <a:t>Purpose and scope </a:t>
            </a:r>
            <a:r>
              <a:rPr lang="en-US" sz="2000" i="1" dirty="0">
                <a:latin typeface="Arial" panose="020B0604020202020204" pitchFamily="34" charset="0"/>
                <a:cs typeface="Arial" panose="020B0604020202020204" pitchFamily="34" charset="0"/>
              </a:rPr>
              <a:t>(briefly, why it exists and what it seeks to achieve)</a:t>
            </a:r>
          </a:p>
          <a:p>
            <a:pPr marL="0" indent="0">
              <a:buNone/>
            </a:pPr>
            <a:r>
              <a:rPr lang="en-US" sz="2000" b="1" dirty="0">
                <a:latin typeface="Arial" panose="020B0604020202020204" pitchFamily="34" charset="0"/>
                <a:cs typeface="Arial" panose="020B0604020202020204" pitchFamily="34" charset="0"/>
              </a:rPr>
              <a:t>Overall objective(s)</a:t>
            </a:r>
            <a:r>
              <a:rPr lang="en-US" sz="2000" dirty="0">
                <a:latin typeface="Arial" panose="020B0604020202020204" pitchFamily="34" charset="0"/>
                <a:cs typeface="Arial" panose="020B0604020202020204" pitchFamily="34" charset="0"/>
              </a:rPr>
              <a:t> </a:t>
            </a:r>
            <a:r>
              <a:rPr lang="en-US" sz="2000" i="1" dirty="0">
                <a:latin typeface="Arial" panose="020B0604020202020204" pitchFamily="34" charset="0"/>
                <a:cs typeface="Arial" panose="020B0604020202020204" pitchFamily="34" charset="0"/>
              </a:rPr>
              <a:t>(in terms of what is to be accomplished and how the </a:t>
            </a:r>
            <a:r>
              <a:rPr lang="en-US" sz="2000" i="1" dirty="0" err="1">
                <a:latin typeface="Arial" panose="020B0604020202020204" pitchFamily="34" charset="0"/>
                <a:cs typeface="Arial" panose="020B0604020202020204" pitchFamily="34" charset="0"/>
              </a:rPr>
              <a:t>Programme</a:t>
            </a:r>
            <a:r>
              <a:rPr lang="en-US" sz="2000" i="1" dirty="0">
                <a:latin typeface="Arial" panose="020B0604020202020204" pitchFamily="34" charset="0"/>
                <a:cs typeface="Arial" panose="020B0604020202020204" pitchFamily="34" charset="0"/>
              </a:rPr>
              <a:t> contributes to the strategies and associated strategic goals of WMO)</a:t>
            </a:r>
          </a:p>
          <a:p>
            <a:pPr marL="0" indent="0">
              <a:buNone/>
            </a:pPr>
            <a:r>
              <a:rPr lang="en-US" sz="2000" b="1" dirty="0" err="1">
                <a:latin typeface="Arial" panose="020B0604020202020204" pitchFamily="34" charset="0"/>
                <a:cs typeface="Arial" panose="020B0604020202020204" pitchFamily="34" charset="0"/>
              </a:rPr>
              <a:t>Programme</a:t>
            </a:r>
            <a:r>
              <a:rPr lang="en-US" sz="2000" b="1" dirty="0">
                <a:latin typeface="Arial" panose="020B0604020202020204" pitchFamily="34" charset="0"/>
                <a:cs typeface="Arial" panose="020B0604020202020204" pitchFamily="34" charset="0"/>
              </a:rPr>
              <a:t> structure </a:t>
            </a:r>
            <a:r>
              <a:rPr lang="en-US" sz="2000" i="1" dirty="0">
                <a:latin typeface="Arial" panose="020B0604020202020204" pitchFamily="34" charset="0"/>
                <a:cs typeface="Arial" panose="020B0604020202020204" pitchFamily="34" charset="0"/>
              </a:rPr>
              <a:t>(list of the </a:t>
            </a:r>
            <a:r>
              <a:rPr lang="en-US" sz="2000" i="1" dirty="0" err="1">
                <a:latin typeface="Arial" panose="020B0604020202020204" pitchFamily="34" charset="0"/>
                <a:cs typeface="Arial" panose="020B0604020202020204" pitchFamily="34" charset="0"/>
              </a:rPr>
              <a:t>programme</a:t>
            </a:r>
            <a:r>
              <a:rPr lang="en-US" sz="2000" i="1" dirty="0">
                <a:latin typeface="Arial" panose="020B0604020202020204" pitchFamily="34" charset="0"/>
                <a:cs typeface="Arial" panose="020B0604020202020204" pitchFamily="34" charset="0"/>
              </a:rPr>
              <a:t> components)</a:t>
            </a:r>
          </a:p>
          <a:p>
            <a:pPr marL="457245" lvl="1" indent="0">
              <a:buNone/>
            </a:pPr>
            <a:r>
              <a:rPr lang="en-US" sz="2000" b="1" dirty="0" err="1">
                <a:latin typeface="Arial" panose="020B0604020202020204" pitchFamily="34" charset="0"/>
                <a:cs typeface="Arial" panose="020B0604020202020204" pitchFamily="34" charset="0"/>
              </a:rPr>
              <a:t>Programme</a:t>
            </a:r>
            <a:r>
              <a:rPr lang="en-US" sz="2000" b="1" dirty="0">
                <a:latin typeface="Arial" panose="020B0604020202020204" pitchFamily="34" charset="0"/>
                <a:cs typeface="Arial" panose="020B0604020202020204" pitchFamily="34" charset="0"/>
              </a:rPr>
              <a:t> 1.1</a:t>
            </a:r>
          </a:p>
          <a:p>
            <a:pPr marL="457245" lvl="1" indent="0">
              <a:buNone/>
            </a:pPr>
            <a:r>
              <a:rPr lang="en-US" sz="2000" b="1" dirty="0">
                <a:latin typeface="Arial" panose="020B0604020202020204" pitchFamily="34" charset="0"/>
                <a:cs typeface="Arial" panose="020B0604020202020204" pitchFamily="34" charset="0"/>
              </a:rPr>
              <a:t>Purpose and scope </a:t>
            </a:r>
            <a:r>
              <a:rPr lang="en-US" sz="2000" i="1" dirty="0">
                <a:latin typeface="Arial" panose="020B0604020202020204" pitchFamily="34" charset="0"/>
                <a:cs typeface="Arial" panose="020B0604020202020204" pitchFamily="34" charset="0"/>
              </a:rPr>
              <a:t>(why it exists and what it seeks to achieve)</a:t>
            </a:r>
          </a:p>
          <a:p>
            <a:pPr marL="457245" lvl="1" indent="0">
              <a:buNone/>
            </a:pPr>
            <a:r>
              <a:rPr lang="en-US" sz="2000" b="1" dirty="0">
                <a:latin typeface="Arial" panose="020B0604020202020204" pitchFamily="34" charset="0"/>
                <a:cs typeface="Arial" panose="020B0604020202020204" pitchFamily="34" charset="0"/>
              </a:rPr>
              <a:t>Main long-term objective(s)</a:t>
            </a:r>
            <a:r>
              <a:rPr lang="en-US" sz="2000" dirty="0">
                <a:latin typeface="Arial" panose="020B0604020202020204" pitchFamily="34" charset="0"/>
                <a:cs typeface="Arial" panose="020B0604020202020204" pitchFamily="34" charset="0"/>
              </a:rPr>
              <a:t> </a:t>
            </a:r>
            <a:r>
              <a:rPr lang="en-US" sz="2000" i="1" dirty="0">
                <a:latin typeface="Arial" panose="020B0604020202020204" pitchFamily="34" charset="0"/>
                <a:cs typeface="Arial" panose="020B0604020202020204" pitchFamily="34" charset="0"/>
              </a:rPr>
              <a:t>(in terms of how it contributes to the realization of the strategies and their associated goals)</a:t>
            </a:r>
            <a:endParaRPr lang="en-CH" sz="2000" i="1" dirty="0">
              <a:latin typeface="Arial" panose="020B0604020202020204" pitchFamily="34" charset="0"/>
              <a:cs typeface="Arial" panose="020B0604020202020204" pitchFamily="34" charset="0"/>
            </a:endParaRPr>
          </a:p>
        </p:txBody>
      </p:sp>
      <p:sp>
        <p:nvSpPr>
          <p:cNvPr id="8" name="Content Placeholder 7">
            <a:extLst>
              <a:ext uri="{FF2B5EF4-FFF2-40B4-BE49-F238E27FC236}">
                <a16:creationId xmlns:a16="http://schemas.microsoft.com/office/drawing/2014/main" id="{8C980799-5DCB-80EC-40A4-1986E2917DE0}"/>
              </a:ext>
            </a:extLst>
          </p:cNvPr>
          <p:cNvSpPr>
            <a:spLocks noGrp="1"/>
          </p:cNvSpPr>
          <p:nvPr>
            <p:ph sz="half" idx="2"/>
          </p:nvPr>
        </p:nvSpPr>
        <p:spPr>
          <a:xfrm>
            <a:off x="6172200" y="1199327"/>
            <a:ext cx="5181600" cy="5440017"/>
          </a:xfrm>
        </p:spPr>
        <p:txBody>
          <a:bodyPr>
            <a:noAutofit/>
          </a:bodyPr>
          <a:lstStyle/>
          <a:p>
            <a:pPr marL="457245" lvl="1" indent="0">
              <a:buNone/>
            </a:pPr>
            <a:r>
              <a:rPr lang="en-US" sz="2000" b="1" dirty="0">
                <a:latin typeface="Arial" panose="020B0604020202020204" pitchFamily="34" charset="0"/>
                <a:cs typeface="Arial" panose="020B0604020202020204" pitchFamily="34" charset="0"/>
              </a:rPr>
              <a:t>Implementation activities </a:t>
            </a:r>
            <a:r>
              <a:rPr lang="en-US" sz="2000" i="1" dirty="0">
                <a:latin typeface="Arial" panose="020B0604020202020204" pitchFamily="34" charset="0"/>
                <a:cs typeface="Arial" panose="020B0604020202020204" pitchFamily="34" charset="0"/>
              </a:rPr>
              <a:t>(specific actions to be carried out to accomplish the above objective(s))</a:t>
            </a:r>
          </a:p>
          <a:p>
            <a:pPr marL="457245" lvl="1" indent="0">
              <a:buNone/>
            </a:pPr>
            <a:r>
              <a:rPr lang="en-US" sz="2000" dirty="0">
                <a:latin typeface="Arial" panose="020B0604020202020204" pitchFamily="34" charset="0"/>
                <a:cs typeface="Arial" panose="020B0604020202020204" pitchFamily="34" charset="0"/>
              </a:rPr>
              <a:t>This should include, the following, as appropriate:</a:t>
            </a:r>
          </a:p>
          <a:p>
            <a:pPr marL="914492" lvl="1" indent="-457245">
              <a:buFont typeface="+mj-lt"/>
              <a:buAutoNum type="alphaLcParenR"/>
            </a:pPr>
            <a:r>
              <a:rPr lang="en-US" sz="2000" dirty="0">
                <a:latin typeface="Arial" panose="020B0604020202020204" pitchFamily="34" charset="0"/>
                <a:cs typeface="Arial" panose="020B0604020202020204" pitchFamily="34" charset="0"/>
              </a:rPr>
              <a:t>Milestones, end results and/or impacts — as much as possible in measurable terms;</a:t>
            </a:r>
          </a:p>
          <a:p>
            <a:pPr marL="914492" lvl="1" indent="-457245">
              <a:buFont typeface="+mj-lt"/>
              <a:buAutoNum type="alphaLcParenR"/>
            </a:pPr>
            <a:r>
              <a:rPr lang="en-US" sz="2000" dirty="0">
                <a:latin typeface="Arial" panose="020B0604020202020204" pitchFamily="34" charset="0"/>
                <a:cs typeface="Arial" panose="020B0604020202020204" pitchFamily="34" charset="0"/>
              </a:rPr>
              <a:t>Activities to be carried out by Members;</a:t>
            </a:r>
          </a:p>
          <a:p>
            <a:pPr marL="914492" lvl="1" indent="-457245">
              <a:buFont typeface="+mj-lt"/>
              <a:buAutoNum type="alphaLcParenR"/>
            </a:pPr>
            <a:r>
              <a:rPr lang="en-US" sz="2000" dirty="0">
                <a:latin typeface="Arial" panose="020B0604020202020204" pitchFamily="34" charset="0"/>
                <a:cs typeface="Arial" panose="020B0604020202020204" pitchFamily="34" charset="0"/>
              </a:rPr>
              <a:t>Activities to be carried out by constituent and/or other bodies;</a:t>
            </a:r>
          </a:p>
          <a:p>
            <a:pPr marL="914492" lvl="1" indent="-457245">
              <a:buFont typeface="+mj-lt"/>
              <a:buAutoNum type="alphaLcParenR"/>
            </a:pPr>
            <a:r>
              <a:rPr lang="en-US" sz="2000" dirty="0">
                <a:latin typeface="Arial" panose="020B0604020202020204" pitchFamily="34" charset="0"/>
                <a:cs typeface="Arial" panose="020B0604020202020204" pitchFamily="34" charset="0"/>
              </a:rPr>
              <a:t>Activities to be coordinated by the Secretariat.</a:t>
            </a:r>
          </a:p>
          <a:p>
            <a:pPr marL="457245" lvl="1" indent="0">
              <a:buNone/>
            </a:pPr>
            <a:endParaRPr lang="en-US" sz="2000" dirty="0">
              <a:latin typeface="Arial" panose="020B0604020202020204" pitchFamily="34" charset="0"/>
              <a:cs typeface="Arial" panose="020B0604020202020204" pitchFamily="34" charset="0"/>
            </a:endParaRPr>
          </a:p>
          <a:p>
            <a:pPr marL="457245" lvl="1" indent="0">
              <a:buNone/>
            </a:pPr>
            <a:r>
              <a:rPr lang="en-US" sz="2000" b="1" dirty="0" err="1">
                <a:latin typeface="Arial" panose="020B0604020202020204" pitchFamily="34" charset="0"/>
                <a:cs typeface="Arial" panose="020B0604020202020204" pitchFamily="34" charset="0"/>
              </a:rPr>
              <a:t>Programme</a:t>
            </a:r>
            <a:r>
              <a:rPr lang="en-US" sz="2000" b="1" dirty="0">
                <a:latin typeface="Arial" panose="020B0604020202020204" pitchFamily="34" charset="0"/>
                <a:cs typeface="Arial" panose="020B0604020202020204" pitchFamily="34" charset="0"/>
              </a:rPr>
              <a:t> 1.2</a:t>
            </a:r>
          </a:p>
          <a:p>
            <a:pPr marL="457245" lvl="1" indent="0">
              <a:buNone/>
            </a:pPr>
            <a:r>
              <a:rPr lang="en-US" sz="2000" dirty="0">
                <a:latin typeface="Arial" panose="020B0604020202020204" pitchFamily="34" charset="0"/>
                <a:cs typeface="Arial" panose="020B0604020202020204" pitchFamily="34" charset="0"/>
              </a:rPr>
              <a:t>. . . .</a:t>
            </a:r>
          </a:p>
          <a:p>
            <a:pPr marL="457245" lvl="1" indent="0">
              <a:buNone/>
            </a:pPr>
            <a:r>
              <a:rPr lang="en-US" sz="2000" dirty="0">
                <a:latin typeface="Arial" panose="020B0604020202020204" pitchFamily="34" charset="0"/>
                <a:cs typeface="Arial" panose="020B0604020202020204" pitchFamily="34" charset="0"/>
              </a:rPr>
              <a:t>. . . .</a:t>
            </a:r>
          </a:p>
          <a:p>
            <a:pPr marL="457245" lvl="1" indent="0">
              <a:buNone/>
            </a:pPr>
            <a:r>
              <a:rPr lang="en-US" sz="2000" dirty="0">
                <a:latin typeface="Arial" panose="020B0604020202020204" pitchFamily="34" charset="0"/>
                <a:cs typeface="Arial" panose="020B0604020202020204" pitchFamily="34" charset="0"/>
              </a:rPr>
              <a:t>. . . .</a:t>
            </a:r>
          </a:p>
          <a:p>
            <a:pPr marL="0" indent="0">
              <a:buNone/>
            </a:pPr>
            <a:r>
              <a:rPr lang="en-US" sz="2000" b="1" dirty="0">
                <a:latin typeface="Arial" panose="020B0604020202020204" pitchFamily="34" charset="0"/>
                <a:cs typeface="Arial" panose="020B0604020202020204" pitchFamily="34" charset="0"/>
              </a:rPr>
              <a:t>MAJOR PROGRAMME 2</a:t>
            </a:r>
            <a:endParaRPr lang="en-CH" sz="2000" b="1"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FE61C2A6-5618-9BD2-3E97-34514C34FD22}"/>
              </a:ext>
            </a:extLst>
          </p:cNvPr>
          <p:cNvGraphicFramePr>
            <a:graphicFrameLocks noGrp="1"/>
          </p:cNvGraphicFramePr>
          <p:nvPr/>
        </p:nvGraphicFramePr>
        <p:xfrm>
          <a:off x="6879031" y="5916574"/>
          <a:ext cx="4904630" cy="918376"/>
        </p:xfrm>
        <a:graphic>
          <a:graphicData uri="http://schemas.openxmlformats.org/drawingml/2006/table">
            <a:tbl>
              <a:tblPr firstRow="1">
                <a:tableStyleId>{2D5ABB26-0587-4C30-8999-92F81FD0307C}</a:tableStyleId>
              </a:tblPr>
              <a:tblGrid>
                <a:gridCol w="2452315">
                  <a:extLst>
                    <a:ext uri="{9D8B030D-6E8A-4147-A177-3AD203B41FA5}">
                      <a16:colId xmlns:a16="http://schemas.microsoft.com/office/drawing/2014/main" val="1063476286"/>
                    </a:ext>
                  </a:extLst>
                </a:gridCol>
                <a:gridCol w="2452315">
                  <a:extLst>
                    <a:ext uri="{9D8B030D-6E8A-4147-A177-3AD203B41FA5}">
                      <a16:colId xmlns:a16="http://schemas.microsoft.com/office/drawing/2014/main" val="399418297"/>
                    </a:ext>
                  </a:extLst>
                </a:gridCol>
              </a:tblGrid>
              <a:tr h="918376">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endParaRPr lang="en-US" sz="1050" b="0" dirty="0">
                        <a:solidFill>
                          <a:srgbClr val="005BAA"/>
                        </a:solidFill>
                        <a:latin typeface="Verdana" panose="020B0604030504040204" pitchFamily="34" charset="0"/>
                        <a:ea typeface="Verdana" panose="020B0604030504040204" pitchFamily="34" charset="0"/>
                      </a:endParaRPr>
                    </a:p>
                  </a:txBody>
                  <a:tcPr anchor="ctr"/>
                </a:tc>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fld id="{19283BD8-4331-4442-8D7F-5AA08B22643F}" type="slidenum">
                        <a:rPr lang="en-US" sz="1200" b="0" smtClean="0">
                          <a:solidFill>
                            <a:srgbClr val="005BAA"/>
                          </a:solidFill>
                          <a:latin typeface="Arial" panose="020B0604020202020204" pitchFamily="34" charset="0"/>
                          <a:ea typeface="Verdana" panose="020B0604030504040204" pitchFamily="34" charset="0"/>
                          <a:cs typeface="Arial" panose="020B0604020202020204" pitchFamily="34" charset="0"/>
                        </a:rPr>
                        <a:pPr marL="0" marR="0" lvl="0" indent="0" algn="r" defTabSz="914400" rtl="0" eaLnBrk="1" fontAlgn="auto" latinLnBrk="0" hangingPunct="1">
                          <a:lnSpc>
                            <a:spcPct val="150000"/>
                          </a:lnSpc>
                          <a:spcBef>
                            <a:spcPts val="0"/>
                          </a:spcBef>
                          <a:spcAft>
                            <a:spcPts val="0"/>
                          </a:spcAft>
                          <a:buClrTx/>
                          <a:buSzTx/>
                          <a:buFontTx/>
                          <a:buNone/>
                          <a:tabLst/>
                          <a:defRPr/>
                        </a:pPr>
                        <a:t>8</a:t>
                      </a:fld>
                      <a:endParaRPr lang="en-US" sz="1200" b="0" dirty="0">
                        <a:solidFill>
                          <a:srgbClr val="005BAA"/>
                        </a:solidFill>
                        <a:latin typeface="Arial" panose="020B0604020202020204" pitchFamily="34" charset="0"/>
                        <a:ea typeface="Verdana" panose="020B0604030504040204" pitchFamily="34" charset="0"/>
                        <a:cs typeface="Arial" panose="020B0604020202020204" pitchFamily="34" charset="0"/>
                      </a:endParaRPr>
                    </a:p>
                  </a:txBody>
                  <a:tcPr anchor="ctr"/>
                </a:tc>
                <a:extLst>
                  <a:ext uri="{0D108BD9-81ED-4DB2-BD59-A6C34878D82A}">
                    <a16:rowId xmlns:a16="http://schemas.microsoft.com/office/drawing/2014/main" val="551670588"/>
                  </a:ext>
                </a:extLst>
              </a:tr>
            </a:tbl>
          </a:graphicData>
        </a:graphic>
      </p:graphicFrame>
    </p:spTree>
    <p:extLst>
      <p:ext uri="{BB962C8B-B14F-4D97-AF65-F5344CB8AC3E}">
        <p14:creationId xmlns:p14="http://schemas.microsoft.com/office/powerpoint/2010/main" val="1476666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F5A4D00-B513-D18D-7FCD-7F2054CACB1C}"/>
              </a:ext>
            </a:extLst>
          </p:cNvPr>
          <p:cNvSpPr>
            <a:spLocks noGrp="1"/>
          </p:cNvSpPr>
          <p:nvPr>
            <p:ph type="title"/>
          </p:nvPr>
        </p:nvSpPr>
        <p:spPr>
          <a:xfrm>
            <a:off x="838200" y="139841"/>
            <a:ext cx="10515600" cy="867327"/>
          </a:xfrm>
        </p:spPr>
        <p:txBody>
          <a:bodyPr>
            <a:noAutofit/>
          </a:bodyPr>
          <a:lstStyle/>
          <a:p>
            <a:pPr algn="ctr"/>
            <a:r>
              <a:rPr lang="en-US" sz="3200" b="1" dirty="0">
                <a:solidFill>
                  <a:srgbClr val="005BAA"/>
                </a:solidFill>
                <a:latin typeface="Arial" panose="020B0604020202020204" pitchFamily="34" charset="0"/>
                <a:cs typeface="Arial" panose="020B0604020202020204" pitchFamily="34" charset="0"/>
              </a:rPr>
              <a:t>Services </a:t>
            </a:r>
            <a:r>
              <a:rPr lang="en-US" sz="3200" b="1" dirty="0" err="1">
                <a:solidFill>
                  <a:srgbClr val="005BAA"/>
                </a:solidFill>
                <a:latin typeface="Arial" panose="020B0604020202020204" pitchFamily="34" charset="0"/>
                <a:cs typeface="Arial" panose="020B0604020202020204" pitchFamily="34" charset="0"/>
              </a:rPr>
              <a:t>Programme</a:t>
            </a:r>
            <a:r>
              <a:rPr lang="en-US" sz="3200" b="1" dirty="0">
                <a:solidFill>
                  <a:srgbClr val="005BAA"/>
                </a:solidFill>
                <a:latin typeface="Arial" panose="020B0604020202020204" pitchFamily="34" charset="0"/>
                <a:cs typeface="Arial" panose="020B0604020202020204" pitchFamily="34" charset="0"/>
              </a:rPr>
              <a:t> description – main structure</a:t>
            </a:r>
            <a:endParaRPr lang="en-CH" sz="3200" b="1" dirty="0">
              <a:solidFill>
                <a:srgbClr val="005BAA"/>
              </a:solidFill>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19340B05-F2BA-55ED-5A30-520548A512E5}"/>
              </a:ext>
            </a:extLst>
          </p:cNvPr>
          <p:cNvSpPr>
            <a:spLocks noGrp="1"/>
          </p:cNvSpPr>
          <p:nvPr>
            <p:ph sz="half" idx="1"/>
          </p:nvPr>
        </p:nvSpPr>
        <p:spPr>
          <a:xfrm>
            <a:off x="838200" y="1199322"/>
            <a:ext cx="5181600" cy="5440017"/>
          </a:xfrm>
        </p:spPr>
        <p:txBody>
          <a:bodyPr>
            <a:normAutofit fontScale="77500" lnSpcReduction="20000"/>
          </a:bodyPr>
          <a:lstStyle/>
          <a:p>
            <a:pPr marL="0" indent="0">
              <a:buNone/>
            </a:pPr>
            <a:r>
              <a:rPr lang="en-US" sz="2000" b="1" dirty="0">
                <a:latin typeface="Arial" panose="020B0604020202020204" pitchFamily="34" charset="0"/>
                <a:cs typeface="Arial" panose="020B0604020202020204" pitchFamily="34" charset="0"/>
              </a:rPr>
              <a:t>Purpose and scope </a:t>
            </a:r>
            <a:r>
              <a:rPr lang="en-US" sz="2000" i="1" dirty="0">
                <a:latin typeface="Arial" panose="020B0604020202020204" pitchFamily="34" charset="0"/>
                <a:cs typeface="Arial" panose="020B0604020202020204" pitchFamily="34" charset="0"/>
              </a:rPr>
              <a:t>(briefly, why it exists and what it seeks to achieve)</a:t>
            </a:r>
          </a:p>
          <a:p>
            <a:pPr marL="0" indent="0">
              <a:buNone/>
            </a:pPr>
            <a:r>
              <a:rPr lang="en-US" sz="2000" b="1" dirty="0">
                <a:latin typeface="Arial" panose="020B0604020202020204" pitchFamily="34" charset="0"/>
                <a:cs typeface="Arial" panose="020B0604020202020204" pitchFamily="34" charset="0"/>
              </a:rPr>
              <a:t>Overall objective(s)</a:t>
            </a:r>
            <a:r>
              <a:rPr lang="en-US" sz="2000" dirty="0">
                <a:latin typeface="Arial" panose="020B0604020202020204" pitchFamily="34" charset="0"/>
                <a:cs typeface="Arial" panose="020B0604020202020204" pitchFamily="34" charset="0"/>
              </a:rPr>
              <a:t> </a:t>
            </a:r>
            <a:r>
              <a:rPr lang="en-US" sz="2000" i="1" dirty="0">
                <a:latin typeface="Arial" panose="020B0604020202020204" pitchFamily="34" charset="0"/>
                <a:cs typeface="Arial" panose="020B0604020202020204" pitchFamily="34" charset="0"/>
              </a:rPr>
              <a:t>(in terms of what is to be accomplished and how the </a:t>
            </a:r>
            <a:r>
              <a:rPr lang="en-US" sz="2000" i="1" dirty="0" err="1">
                <a:latin typeface="Arial" panose="020B0604020202020204" pitchFamily="34" charset="0"/>
                <a:cs typeface="Arial" panose="020B0604020202020204" pitchFamily="34" charset="0"/>
              </a:rPr>
              <a:t>Programme</a:t>
            </a:r>
            <a:r>
              <a:rPr lang="en-US" sz="2000" i="1" dirty="0">
                <a:latin typeface="Arial" panose="020B0604020202020204" pitchFamily="34" charset="0"/>
                <a:cs typeface="Arial" panose="020B0604020202020204" pitchFamily="34" charset="0"/>
              </a:rPr>
              <a:t> contributes to the strategies and associated strategic goals of WMO)</a:t>
            </a:r>
          </a:p>
          <a:p>
            <a:pPr marL="0" indent="0">
              <a:buNone/>
            </a:pPr>
            <a:r>
              <a:rPr lang="en-US" sz="2000" b="1" dirty="0" err="1">
                <a:latin typeface="Arial" panose="020B0604020202020204" pitchFamily="34" charset="0"/>
                <a:cs typeface="Arial" panose="020B0604020202020204" pitchFamily="34" charset="0"/>
              </a:rPr>
              <a:t>Programme</a:t>
            </a:r>
            <a:r>
              <a:rPr lang="en-US" sz="2000" b="1" dirty="0">
                <a:latin typeface="Arial" panose="020B0604020202020204" pitchFamily="34" charset="0"/>
                <a:cs typeface="Arial" panose="020B0604020202020204" pitchFamily="34" charset="0"/>
              </a:rPr>
              <a:t> structure </a:t>
            </a:r>
            <a:r>
              <a:rPr lang="en-US" sz="2000" i="1" dirty="0">
                <a:latin typeface="Arial" panose="020B0604020202020204" pitchFamily="34" charset="0"/>
                <a:cs typeface="Arial" panose="020B0604020202020204" pitchFamily="34" charset="0"/>
              </a:rPr>
              <a:t>(list of the </a:t>
            </a:r>
            <a:r>
              <a:rPr lang="en-US" sz="2000" i="1" dirty="0" err="1">
                <a:latin typeface="Arial" panose="020B0604020202020204" pitchFamily="34" charset="0"/>
                <a:cs typeface="Arial" panose="020B0604020202020204" pitchFamily="34" charset="0"/>
              </a:rPr>
              <a:t>programme</a:t>
            </a:r>
            <a:r>
              <a:rPr lang="en-US" sz="2000" i="1" dirty="0">
                <a:latin typeface="Arial" panose="020B0604020202020204" pitchFamily="34" charset="0"/>
                <a:cs typeface="Arial" panose="020B0604020202020204" pitchFamily="34" charset="0"/>
              </a:rPr>
              <a:t> components)</a:t>
            </a:r>
          </a:p>
          <a:p>
            <a:pPr marL="0" indent="0" algn="l">
              <a:spcBef>
                <a:spcPts val="1200"/>
              </a:spcBef>
              <a:spcAft>
                <a:spcPts val="0"/>
              </a:spcAft>
              <a:buNone/>
            </a:pPr>
            <a:r>
              <a:rPr lang="en-GB" sz="2100" dirty="0">
                <a:latin typeface="Arial" panose="020B0604020202020204" pitchFamily="34" charset="0"/>
                <a:cs typeface="Arial" panose="020B0604020202020204" pitchFamily="34" charset="0"/>
              </a:rPr>
              <a:t>1.1	Strengthen national multi-hazard early warning/alert systems and extend reach to better enable an effective response to the associated risks</a:t>
            </a:r>
            <a:r>
              <a:rPr lang="en-CH" sz="2100" dirty="0">
                <a:latin typeface="Arial" panose="020B0604020202020204" pitchFamily="34" charset="0"/>
                <a:cs typeface="Arial" panose="020B0604020202020204" pitchFamily="34" charset="0"/>
              </a:rPr>
              <a:t>,</a:t>
            </a:r>
          </a:p>
          <a:p>
            <a:pPr marL="0" indent="0" algn="l">
              <a:spcBef>
                <a:spcPts val="1200"/>
              </a:spcBef>
              <a:spcAft>
                <a:spcPts val="0"/>
              </a:spcAft>
              <a:buNone/>
            </a:pPr>
            <a:r>
              <a:rPr lang="en-GB" sz="2100" dirty="0">
                <a:latin typeface="Arial" panose="020B0604020202020204" pitchFamily="34" charset="0"/>
                <a:cs typeface="Arial" panose="020B0604020202020204" pitchFamily="34" charset="0"/>
              </a:rPr>
              <a:t>1.2	Broaden the provision of policy- and decision – supporting climate information and services</a:t>
            </a:r>
            <a:r>
              <a:rPr lang="en-CH" sz="2100" dirty="0">
                <a:latin typeface="Arial" panose="020B0604020202020204" pitchFamily="34" charset="0"/>
                <a:cs typeface="Arial" panose="020B0604020202020204" pitchFamily="34" charset="0"/>
              </a:rPr>
              <a:t>,</a:t>
            </a:r>
          </a:p>
          <a:p>
            <a:pPr marL="0" indent="0" algn="l">
              <a:spcBef>
                <a:spcPts val="1200"/>
              </a:spcBef>
              <a:spcAft>
                <a:spcPts val="0"/>
              </a:spcAft>
              <a:buNone/>
            </a:pPr>
            <a:r>
              <a:rPr lang="en-GB" sz="2100" dirty="0">
                <a:latin typeface="Arial" panose="020B0604020202020204" pitchFamily="34" charset="0"/>
                <a:cs typeface="Arial" panose="020B0604020202020204" pitchFamily="34" charset="0"/>
              </a:rPr>
              <a:t>1.3	Develop hydrological services for sustainable water management and adaptation</a:t>
            </a:r>
            <a:r>
              <a:rPr lang="en-CH" sz="2100" dirty="0">
                <a:latin typeface="Arial" panose="020B0604020202020204" pitchFamily="34" charset="0"/>
                <a:cs typeface="Arial" panose="020B0604020202020204" pitchFamily="34" charset="0"/>
              </a:rPr>
              <a:t>,</a:t>
            </a:r>
          </a:p>
          <a:p>
            <a:pPr marL="0" indent="0" algn="l">
              <a:spcBef>
                <a:spcPts val="1200"/>
              </a:spcBef>
              <a:spcAft>
                <a:spcPts val="0"/>
              </a:spcAft>
              <a:buNone/>
            </a:pPr>
            <a:r>
              <a:rPr lang="en-GB" sz="2100" dirty="0">
                <a:latin typeface="Arial" panose="020B0604020202020204" pitchFamily="34" charset="0"/>
                <a:cs typeface="Arial" panose="020B0604020202020204" pitchFamily="34" charset="0"/>
              </a:rPr>
              <a:t>1.4	Enhance the value of and innovate in the provision of decision-supporting weather information and services</a:t>
            </a:r>
            <a:r>
              <a:rPr lang="en-CH" sz="2100" dirty="0">
                <a:latin typeface="Arial" panose="020B0604020202020204" pitchFamily="34" charset="0"/>
                <a:cs typeface="Arial" panose="020B0604020202020204" pitchFamily="34" charset="0"/>
              </a:rPr>
              <a:t>,</a:t>
            </a:r>
          </a:p>
          <a:p>
            <a:pPr marL="0" indent="0" algn="l">
              <a:spcBef>
                <a:spcPts val="1200"/>
              </a:spcBef>
              <a:spcAft>
                <a:spcPts val="0"/>
              </a:spcAft>
              <a:buNone/>
            </a:pPr>
            <a:r>
              <a:rPr lang="en-GB" sz="2100" dirty="0">
                <a:latin typeface="Arial" panose="020B0604020202020204" pitchFamily="34" charset="0"/>
                <a:cs typeface="Arial" panose="020B0604020202020204" pitchFamily="34" charset="0"/>
              </a:rPr>
              <a:t>1.5	Accelerate the development of integrated systems and services to address global risks associated with irreversible changes in the cryosphere and downstream impacts on water resources and sea level rise.</a:t>
            </a:r>
            <a:endParaRPr lang="en-CH" sz="2100" dirty="0">
              <a:latin typeface="Arial" panose="020B0604020202020204" pitchFamily="34" charset="0"/>
              <a:cs typeface="Arial" panose="020B0604020202020204" pitchFamily="34" charset="0"/>
            </a:endParaRPr>
          </a:p>
          <a:p>
            <a:pPr marL="0" indent="0">
              <a:buNone/>
            </a:pPr>
            <a:endParaRPr lang="en-US" sz="2000" i="1" dirty="0">
              <a:latin typeface="Arial" panose="020B0604020202020204" pitchFamily="34" charset="0"/>
              <a:cs typeface="Arial" panose="020B0604020202020204" pitchFamily="34" charset="0"/>
            </a:endParaRPr>
          </a:p>
        </p:txBody>
      </p:sp>
      <p:sp>
        <p:nvSpPr>
          <p:cNvPr id="8" name="Content Placeholder 7">
            <a:extLst>
              <a:ext uri="{FF2B5EF4-FFF2-40B4-BE49-F238E27FC236}">
                <a16:creationId xmlns:a16="http://schemas.microsoft.com/office/drawing/2014/main" id="{8C980799-5DCB-80EC-40A4-1986E2917DE0}"/>
              </a:ext>
            </a:extLst>
          </p:cNvPr>
          <p:cNvSpPr>
            <a:spLocks noGrp="1"/>
          </p:cNvSpPr>
          <p:nvPr>
            <p:ph sz="half" idx="2"/>
          </p:nvPr>
        </p:nvSpPr>
        <p:spPr>
          <a:xfrm>
            <a:off x="6449170" y="1199327"/>
            <a:ext cx="4904630" cy="4717247"/>
          </a:xfrm>
          <a:ln>
            <a:solidFill>
              <a:schemeClr val="tx1"/>
            </a:solidFill>
          </a:ln>
        </p:spPr>
        <p:txBody>
          <a:bodyPr>
            <a:noAutofit/>
          </a:bodyPr>
          <a:lstStyle/>
          <a:p>
            <a:pPr marL="457245" lvl="1" indent="0">
              <a:buNone/>
            </a:pPr>
            <a:r>
              <a:rPr lang="en-US" sz="1600" b="1" dirty="0" err="1">
                <a:latin typeface="Arial" panose="020B0604020202020204" pitchFamily="34" charset="0"/>
                <a:cs typeface="Arial" panose="020B0604020202020204" pitchFamily="34" charset="0"/>
              </a:rPr>
              <a:t>Programme</a:t>
            </a:r>
            <a:r>
              <a:rPr lang="en-US" sz="1600" b="1" dirty="0">
                <a:latin typeface="Arial" panose="020B0604020202020204" pitchFamily="34" charset="0"/>
                <a:cs typeface="Arial" panose="020B0604020202020204" pitchFamily="34" charset="0"/>
              </a:rPr>
              <a:t> components structure:</a:t>
            </a:r>
          </a:p>
          <a:p>
            <a:pPr marL="457245" lvl="1" indent="0">
              <a:buNone/>
            </a:pPr>
            <a:r>
              <a:rPr lang="en-US" sz="1600" b="1" dirty="0">
                <a:latin typeface="Arial" panose="020B0604020202020204" pitchFamily="34" charset="0"/>
                <a:cs typeface="Arial" panose="020B0604020202020204" pitchFamily="34" charset="0"/>
              </a:rPr>
              <a:t>Purpose and scope </a:t>
            </a:r>
            <a:r>
              <a:rPr lang="en-US" sz="1600" i="1" dirty="0">
                <a:latin typeface="Arial" panose="020B0604020202020204" pitchFamily="34" charset="0"/>
                <a:cs typeface="Arial" panose="020B0604020202020204" pitchFamily="34" charset="0"/>
              </a:rPr>
              <a:t>(why it exists and what it seeks to achieve)</a:t>
            </a:r>
          </a:p>
          <a:p>
            <a:pPr marL="457245" lvl="1" indent="0">
              <a:buNone/>
            </a:pPr>
            <a:r>
              <a:rPr lang="en-US" sz="1600" b="1" dirty="0">
                <a:latin typeface="Arial" panose="020B0604020202020204" pitchFamily="34" charset="0"/>
                <a:cs typeface="Arial" panose="020B0604020202020204" pitchFamily="34" charset="0"/>
              </a:rPr>
              <a:t>Main long-term objective(s)</a:t>
            </a:r>
            <a:r>
              <a:rPr lang="en-US" sz="1600" dirty="0">
                <a:latin typeface="Arial" panose="020B0604020202020204" pitchFamily="34" charset="0"/>
                <a:cs typeface="Arial" panose="020B0604020202020204" pitchFamily="34" charset="0"/>
              </a:rPr>
              <a:t> </a:t>
            </a:r>
            <a:r>
              <a:rPr lang="en-US" sz="1600" i="1" dirty="0">
                <a:latin typeface="Arial" panose="020B0604020202020204" pitchFamily="34" charset="0"/>
                <a:cs typeface="Arial" panose="020B0604020202020204" pitchFamily="34" charset="0"/>
              </a:rPr>
              <a:t>(in terms of how it contributes to the realization of the strategies and their associated goals)</a:t>
            </a:r>
            <a:endParaRPr lang="en-CH" sz="1600" i="1" dirty="0">
              <a:latin typeface="Arial" panose="020B0604020202020204" pitchFamily="34" charset="0"/>
              <a:cs typeface="Arial" panose="020B0604020202020204" pitchFamily="34" charset="0"/>
            </a:endParaRPr>
          </a:p>
          <a:p>
            <a:pPr marL="457245" lvl="1" indent="0">
              <a:buNone/>
            </a:pPr>
            <a:r>
              <a:rPr lang="en-US" sz="1600" b="1" dirty="0">
                <a:latin typeface="Arial" panose="020B0604020202020204" pitchFamily="34" charset="0"/>
                <a:cs typeface="Arial" panose="020B0604020202020204" pitchFamily="34" charset="0"/>
              </a:rPr>
              <a:t>Implementation activities </a:t>
            </a:r>
            <a:r>
              <a:rPr lang="en-US" sz="1600" i="1" dirty="0">
                <a:latin typeface="Arial" panose="020B0604020202020204" pitchFamily="34" charset="0"/>
                <a:cs typeface="Arial" panose="020B0604020202020204" pitchFamily="34" charset="0"/>
              </a:rPr>
              <a:t>(specific actions to be carried out to accomplish the above objective(s))</a:t>
            </a:r>
          </a:p>
          <a:p>
            <a:pPr marL="457245" lvl="1" indent="0">
              <a:buNone/>
            </a:pPr>
            <a:r>
              <a:rPr lang="en-US" sz="1600" dirty="0">
                <a:latin typeface="Arial" panose="020B0604020202020204" pitchFamily="34" charset="0"/>
                <a:cs typeface="Arial" panose="020B0604020202020204" pitchFamily="34" charset="0"/>
              </a:rPr>
              <a:t>This should include, the following, as appropriate:</a:t>
            </a:r>
          </a:p>
          <a:p>
            <a:pPr marL="914492" lvl="1" indent="-457245">
              <a:buFont typeface="+mj-lt"/>
              <a:buAutoNum type="alphaLcParenR"/>
            </a:pPr>
            <a:r>
              <a:rPr lang="en-US" sz="1600" dirty="0">
                <a:latin typeface="Arial" panose="020B0604020202020204" pitchFamily="34" charset="0"/>
                <a:cs typeface="Arial" panose="020B0604020202020204" pitchFamily="34" charset="0"/>
              </a:rPr>
              <a:t>Milestones, end results and/or impacts — as much as possible in measurable terms;</a:t>
            </a:r>
          </a:p>
          <a:p>
            <a:pPr marL="914492" lvl="1" indent="-457245">
              <a:buFont typeface="+mj-lt"/>
              <a:buAutoNum type="alphaLcParenR"/>
            </a:pPr>
            <a:r>
              <a:rPr lang="en-US" sz="1600" dirty="0">
                <a:latin typeface="Arial" panose="020B0604020202020204" pitchFamily="34" charset="0"/>
                <a:cs typeface="Arial" panose="020B0604020202020204" pitchFamily="34" charset="0"/>
              </a:rPr>
              <a:t>Activities to be carried out by Members;</a:t>
            </a:r>
          </a:p>
          <a:p>
            <a:pPr marL="914492" lvl="1" indent="-457245">
              <a:buFont typeface="+mj-lt"/>
              <a:buAutoNum type="alphaLcParenR"/>
            </a:pPr>
            <a:r>
              <a:rPr lang="en-US" sz="1600" dirty="0">
                <a:latin typeface="Arial" panose="020B0604020202020204" pitchFamily="34" charset="0"/>
                <a:cs typeface="Arial" panose="020B0604020202020204" pitchFamily="34" charset="0"/>
              </a:rPr>
              <a:t>Activities to be carried out by constituent and/or other bodies;</a:t>
            </a:r>
          </a:p>
          <a:p>
            <a:pPr marL="914492" lvl="1" indent="-457245">
              <a:buFont typeface="+mj-lt"/>
              <a:buAutoNum type="alphaLcParenR"/>
            </a:pPr>
            <a:r>
              <a:rPr lang="en-US" sz="1600" dirty="0">
                <a:latin typeface="Arial" panose="020B0604020202020204" pitchFamily="34" charset="0"/>
                <a:cs typeface="Arial" panose="020B0604020202020204" pitchFamily="34" charset="0"/>
              </a:rPr>
              <a:t>Activities to be coordinated by the Secretariat.</a:t>
            </a:r>
          </a:p>
          <a:p>
            <a:pPr marL="457245" lvl="1" indent="0">
              <a:buNone/>
            </a:pPr>
            <a:endParaRPr lang="en-US" sz="1600"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FE61C2A6-5618-9BD2-3E97-34514C34FD22}"/>
              </a:ext>
            </a:extLst>
          </p:cNvPr>
          <p:cNvGraphicFramePr>
            <a:graphicFrameLocks noGrp="1"/>
          </p:cNvGraphicFramePr>
          <p:nvPr/>
        </p:nvGraphicFramePr>
        <p:xfrm>
          <a:off x="6879031" y="5916574"/>
          <a:ext cx="4904630" cy="918376"/>
        </p:xfrm>
        <a:graphic>
          <a:graphicData uri="http://schemas.openxmlformats.org/drawingml/2006/table">
            <a:tbl>
              <a:tblPr firstRow="1">
                <a:tableStyleId>{2D5ABB26-0587-4C30-8999-92F81FD0307C}</a:tableStyleId>
              </a:tblPr>
              <a:tblGrid>
                <a:gridCol w="2452315">
                  <a:extLst>
                    <a:ext uri="{9D8B030D-6E8A-4147-A177-3AD203B41FA5}">
                      <a16:colId xmlns:a16="http://schemas.microsoft.com/office/drawing/2014/main" val="1063476286"/>
                    </a:ext>
                  </a:extLst>
                </a:gridCol>
                <a:gridCol w="2452315">
                  <a:extLst>
                    <a:ext uri="{9D8B030D-6E8A-4147-A177-3AD203B41FA5}">
                      <a16:colId xmlns:a16="http://schemas.microsoft.com/office/drawing/2014/main" val="399418297"/>
                    </a:ext>
                  </a:extLst>
                </a:gridCol>
              </a:tblGrid>
              <a:tr h="918376">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endParaRPr lang="en-US" sz="1050" b="0" dirty="0">
                        <a:solidFill>
                          <a:srgbClr val="005BAA"/>
                        </a:solidFill>
                        <a:latin typeface="Verdana" panose="020B0604030504040204" pitchFamily="34" charset="0"/>
                        <a:ea typeface="Verdana" panose="020B0604030504040204" pitchFamily="34" charset="0"/>
                      </a:endParaRPr>
                    </a:p>
                  </a:txBody>
                  <a:tcPr anchor="ctr"/>
                </a:tc>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fld id="{19283BD8-4331-4442-8D7F-5AA08B22643F}" type="slidenum">
                        <a:rPr lang="en-US" sz="1200" b="0" smtClean="0">
                          <a:solidFill>
                            <a:srgbClr val="005BAA"/>
                          </a:solidFill>
                          <a:latin typeface="Arial" panose="020B0604020202020204" pitchFamily="34" charset="0"/>
                          <a:ea typeface="Verdana" panose="020B0604030504040204" pitchFamily="34" charset="0"/>
                          <a:cs typeface="Arial" panose="020B0604020202020204" pitchFamily="34" charset="0"/>
                        </a:rPr>
                        <a:pPr marL="0" marR="0" lvl="0" indent="0" algn="r" defTabSz="914400" rtl="0" eaLnBrk="1" fontAlgn="auto" latinLnBrk="0" hangingPunct="1">
                          <a:lnSpc>
                            <a:spcPct val="150000"/>
                          </a:lnSpc>
                          <a:spcBef>
                            <a:spcPts val="0"/>
                          </a:spcBef>
                          <a:spcAft>
                            <a:spcPts val="0"/>
                          </a:spcAft>
                          <a:buClrTx/>
                          <a:buSzTx/>
                          <a:buFontTx/>
                          <a:buNone/>
                          <a:tabLst/>
                          <a:defRPr/>
                        </a:pPr>
                        <a:t>9</a:t>
                      </a:fld>
                      <a:endParaRPr lang="en-US" sz="1200" b="0" dirty="0">
                        <a:solidFill>
                          <a:srgbClr val="005BAA"/>
                        </a:solidFill>
                        <a:latin typeface="Arial" panose="020B0604020202020204" pitchFamily="34" charset="0"/>
                        <a:ea typeface="Verdana" panose="020B0604030504040204" pitchFamily="34" charset="0"/>
                        <a:cs typeface="Arial" panose="020B0604020202020204" pitchFamily="34" charset="0"/>
                      </a:endParaRPr>
                    </a:p>
                  </a:txBody>
                  <a:tcPr anchor="ctr"/>
                </a:tc>
                <a:extLst>
                  <a:ext uri="{0D108BD9-81ED-4DB2-BD59-A6C34878D82A}">
                    <a16:rowId xmlns:a16="http://schemas.microsoft.com/office/drawing/2014/main" val="551670588"/>
                  </a:ext>
                </a:extLst>
              </a:tr>
            </a:tbl>
          </a:graphicData>
        </a:graphic>
      </p:graphicFrame>
    </p:spTree>
    <p:extLst>
      <p:ext uri="{BB962C8B-B14F-4D97-AF65-F5344CB8AC3E}">
        <p14:creationId xmlns:p14="http://schemas.microsoft.com/office/powerpoint/2010/main" val="1787241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2B6456A8ECA5478896490611FCD5A0" ma:contentTypeVersion="" ma:contentTypeDescription="Create a new document." ma:contentTypeScope="" ma:versionID="39e2410040cc3e3ff87c08ed4a408319">
  <xsd:schema xmlns:xsd="http://www.w3.org/2001/XMLSchema" xmlns:xs="http://www.w3.org/2001/XMLSchema" xmlns:p="http://schemas.microsoft.com/office/2006/metadata/properties" xmlns:ns2="c5a2086f-1306-468c-afe6-705dad0a8429" targetNamespace="http://schemas.microsoft.com/office/2006/metadata/properties" ma:root="true" ma:fieldsID="356c0ab3d7a6df5767ae752bcc1371e4" ns2:_="">
    <xsd:import namespace="c5a2086f-1306-468c-afe6-705dad0a842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a2086f-1306-468c-afe6-705dad0a842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93D1914-261A-46D6-B314-7B1B909DD805}"/>
</file>

<file path=customXml/itemProps2.xml><?xml version="1.0" encoding="utf-8"?>
<ds:datastoreItem xmlns:ds="http://schemas.openxmlformats.org/officeDocument/2006/customXml" ds:itemID="{57848194-D17E-4857-BD68-2938F0A65EED}"/>
</file>

<file path=customXml/itemProps3.xml><?xml version="1.0" encoding="utf-8"?>
<ds:datastoreItem xmlns:ds="http://schemas.openxmlformats.org/officeDocument/2006/customXml" ds:itemID="{5F023888-E02D-4C1F-BA03-19015849D01F}"/>
</file>

<file path=docProps/app.xml><?xml version="1.0" encoding="utf-8"?>
<Properties xmlns="http://schemas.openxmlformats.org/officeDocument/2006/extended-properties" xmlns:vt="http://schemas.openxmlformats.org/officeDocument/2006/docPropsVTypes">
  <TotalTime>4971</TotalTime>
  <Words>1449</Words>
  <Application>Microsoft Office PowerPoint</Application>
  <PresentationFormat>Widescreen</PresentationFormat>
  <Paragraphs>170</Paragraphs>
  <Slides>10</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Alignment of WMO Convention purposes, long-term goals, bodies, major Programmes and Secretariat structures</vt:lpstr>
      <vt:lpstr>TCC-1 model for programme description: the guidance of EC-LIII (2001) endorsed by Cg-XV</vt:lpstr>
      <vt:lpstr>Services Programme description – main structure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Klara Josipovic</dc:creator>
  <cp:lastModifiedBy>Giacomo Teruggi</cp:lastModifiedBy>
  <cp:revision>11</cp:revision>
  <dcterms:created xsi:type="dcterms:W3CDTF">2024-01-11T14:19:20Z</dcterms:created>
  <dcterms:modified xsi:type="dcterms:W3CDTF">2024-02-29T16:38:16Z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0x0101000C2B6456A8ECA5478896490611FCD5A0</vt:lpwstr>
  </property>
</Properties>
</file>