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8" r:id="rId2"/>
    <p:sldId id="270" r:id="rId3"/>
    <p:sldId id="280" r:id="rId4"/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29EF87D-620A-444D-9617-3C5621069556}">
          <p14:sldIdLst>
            <p14:sldId id="278"/>
          </p14:sldIdLst>
        </p14:section>
        <p14:section name="Untitled Section" id="{5A9B04F6-889B-4DAC-8A07-5743663AD5C6}">
          <p14:sldIdLst>
            <p14:sldId id="270"/>
            <p14:sldId id="280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60"/>
    <p:restoredTop sz="97625"/>
  </p:normalViewPr>
  <p:slideViewPr>
    <p:cSldViewPr snapToGrid="0" snapToObjects="1">
      <p:cViewPr varScale="1">
        <p:scale>
          <a:sx n="91" d="100"/>
          <a:sy n="91" d="100"/>
        </p:scale>
        <p:origin x="1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y Shumake-Guillemot" userId="faccd245-b42b-40df-b012-33c9e3f00feb" providerId="ADAL" clId="{AD4B4859-D9E1-452A-8F11-060C9C629A2C}"/>
    <pc:docChg chg="modSld">
      <pc:chgData name="Joy Shumake-Guillemot" userId="faccd245-b42b-40df-b012-33c9e3f00feb" providerId="ADAL" clId="{AD4B4859-D9E1-452A-8F11-060C9C629A2C}" dt="2024-03-07T12:56:42.500" v="41" actId="6549"/>
      <pc:docMkLst>
        <pc:docMk/>
      </pc:docMkLst>
      <pc:sldChg chg="modSp mod">
        <pc:chgData name="Joy Shumake-Guillemot" userId="faccd245-b42b-40df-b012-33c9e3f00feb" providerId="ADAL" clId="{AD4B4859-D9E1-452A-8F11-060C9C629A2C}" dt="2024-03-07T12:56:42.500" v="41" actId="6549"/>
        <pc:sldMkLst>
          <pc:docMk/>
          <pc:sldMk cId="1366503452" sldId="270"/>
        </pc:sldMkLst>
        <pc:spChg chg="mod">
          <ac:chgData name="Joy Shumake-Guillemot" userId="faccd245-b42b-40df-b012-33c9e3f00feb" providerId="ADAL" clId="{AD4B4859-D9E1-452A-8F11-060C9C629A2C}" dt="2024-03-07T12:56:42.500" v="41" actId="6549"/>
          <ac:spMkLst>
            <pc:docMk/>
            <pc:sldMk cId="1366503452" sldId="270"/>
            <ac:spMk id="5" creationId="{735C7125-2C76-0A4C-EE2B-E0ADE79ADCB0}"/>
          </ac:spMkLst>
        </pc:spChg>
      </pc:sldChg>
      <pc:sldChg chg="modSp mod">
        <pc:chgData name="Joy Shumake-Guillemot" userId="faccd245-b42b-40df-b012-33c9e3f00feb" providerId="ADAL" clId="{AD4B4859-D9E1-452A-8F11-060C9C629A2C}" dt="2024-03-07T12:54:55.374" v="26" actId="207"/>
        <pc:sldMkLst>
          <pc:docMk/>
          <pc:sldMk cId="2438649109" sldId="280"/>
        </pc:sldMkLst>
        <pc:spChg chg="mod">
          <ac:chgData name="Joy Shumake-Guillemot" userId="faccd245-b42b-40df-b012-33c9e3f00feb" providerId="ADAL" clId="{AD4B4859-D9E1-452A-8F11-060C9C629A2C}" dt="2024-03-07T12:54:55.374" v="26" actId="207"/>
          <ac:spMkLst>
            <pc:docMk/>
            <pc:sldMk cId="2438649109" sldId="280"/>
            <ac:spMk id="5" creationId="{857AF073-A83F-E46B-3592-DF45FEE64A5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3/7/2024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imahealth.info/resource-library/who-wmo-implementation-plan-2023-2033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brary.wmo.int/idviewer/67177/18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D43B275B-84BF-C21D-40E8-7D1235DF538A}"/>
              </a:ext>
            </a:extLst>
          </p:cNvPr>
          <p:cNvSpPr/>
          <p:nvPr/>
        </p:nvSpPr>
        <p:spPr>
          <a:xfrm>
            <a:off x="1021728" y="632659"/>
            <a:ext cx="10148542" cy="218008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0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SERCOM-3</a:t>
            </a:r>
          </a:p>
          <a:p>
            <a:pPr algn="ctr">
              <a:lnSpc>
                <a:spcPts val="3360"/>
              </a:lnSpc>
              <a:defRPr sz="1800"/>
            </a:pPr>
            <a:br>
              <a:rPr lang="en-CH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</a:br>
            <a:r>
              <a:rPr lang="en-US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Third session of the Commission for Weather, Climate, Hydrological, Marine and Related Environmental Services and Applications </a:t>
            </a:r>
          </a:p>
        </p:txBody>
      </p:sp>
      <p:sp>
        <p:nvSpPr>
          <p:cNvPr id="5" name="Shape 79">
            <a:extLst>
              <a:ext uri="{FF2B5EF4-FFF2-40B4-BE49-F238E27FC236}">
                <a16:creationId xmlns:a16="http://schemas.microsoft.com/office/drawing/2014/main" id="{09DABE98-0BBB-BC8C-CDAE-C2AFF3268DAE}"/>
              </a:ext>
            </a:extLst>
          </p:cNvPr>
          <p:cNvSpPr/>
          <p:nvPr/>
        </p:nvSpPr>
        <p:spPr>
          <a:xfrm>
            <a:off x="1071906" y="3429000"/>
            <a:ext cx="10048183" cy="129266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b="0" i="0" u="none" strike="noStrike" baseline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CH" sz="2800" b="0" i="0" u="none" strike="noStrike" baseline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genda item </a:t>
            </a:r>
            <a:r>
              <a:rPr lang="en-US" sz="2800" b="0" i="0" u="none" strike="noStrike" baseline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</a:t>
            </a:r>
            <a:r>
              <a:rPr lang="en-CH" sz="2800" b="0" i="0" u="none" strike="noStrike" baseline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fr-CH" sz="2800" b="0" i="0" u="none" strike="noStrike" baseline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hr-HR" sz="2800" b="0" i="0" u="none" strike="noStrike" baseline="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marR="0" algn="ctr"/>
            <a:r>
              <a:rPr lang="en-GB" sz="2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Implementing Mechanisms for Health</a:t>
            </a:r>
            <a:endParaRPr lang="fr-CH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A15C5-5797-E740-D89C-F6F3EF7D419B}"/>
              </a:ext>
            </a:extLst>
          </p:cNvPr>
          <p:cNvSpPr txBox="1"/>
          <p:nvPr/>
        </p:nvSpPr>
        <p:spPr>
          <a:xfrm>
            <a:off x="5097372" y="5871398"/>
            <a:ext cx="2718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Bali, Indonesia</a:t>
            </a:r>
          </a:p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4-9 March 2024</a:t>
            </a:r>
            <a:endParaRPr lang="en-CH" sz="2000" dirty="0"/>
          </a:p>
        </p:txBody>
      </p:sp>
    </p:spTree>
    <p:extLst>
      <p:ext uri="{BB962C8B-B14F-4D97-AF65-F5344CB8AC3E}">
        <p14:creationId xmlns:p14="http://schemas.microsoft.com/office/powerpoint/2010/main" val="210202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9A2E73DB-F95E-FB9E-F7BA-2F1F3BF98D94}"/>
              </a:ext>
            </a:extLst>
          </p:cNvPr>
          <p:cNvSpPr/>
          <p:nvPr/>
        </p:nvSpPr>
        <p:spPr>
          <a:xfrm>
            <a:off x="1385143" y="553074"/>
            <a:ext cx="10149720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0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Doc 4.9/1 (SERCOM-3)</a:t>
            </a:r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735C7125-2C76-0A4C-EE2B-E0ADE79ADCB0}"/>
              </a:ext>
            </a:extLst>
          </p:cNvPr>
          <p:cNvSpPr txBox="1"/>
          <p:nvPr/>
        </p:nvSpPr>
        <p:spPr>
          <a:xfrm>
            <a:off x="302004" y="1245795"/>
            <a:ext cx="11769754" cy="4514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5BAA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Noting the </a:t>
            </a:r>
            <a:r>
              <a:rPr lang="en-GB" u="none" strike="noStrike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  <a:hlinkClick r:id="rId3"/>
              </a:rPr>
              <a:t>WHO-WMO 2023–2033 Implementation Plan for Advancing Climate, Environment and Health Science and Services</a:t>
            </a:r>
            <a:r>
              <a:rPr lang="en-GB" u="none" strike="noStrike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2023–2033 (</a:t>
            </a:r>
            <a:r>
              <a:rPr lang="en-GB" u="none" strike="noStrike" dirty="0">
                <a:solidFill>
                  <a:srgbClr val="0000FF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Resolution 17 (</a:t>
            </a:r>
            <a:r>
              <a:rPr lang="en-GB" u="none" strike="noStrike">
                <a:solidFill>
                  <a:srgbClr val="0000FF"/>
                </a:solidFill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Cg-19)</a:t>
            </a:r>
            <a:endParaRPr lang="en-GB" dirty="0">
              <a:solidFill>
                <a:srgbClr val="000000"/>
              </a:solidFill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 4.9 describes the proposed implementing mechanisms:</a:t>
            </a:r>
            <a:endParaRPr lang="en-US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Centres of excellence for climate and health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Climate and health fellowship programme </a:t>
            </a:r>
          </a:p>
          <a:p>
            <a:pPr lvl="1">
              <a:lnSpc>
                <a:spcPct val="150000"/>
              </a:lnSpc>
            </a:pPr>
            <a:r>
              <a:rPr lang="en-GB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	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Also takes note of the Extreme heat services road map, developed in response to Resolution 17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(EC-76) (</a:t>
            </a:r>
            <a:r>
              <a:rPr lang="en-GB" sz="14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INF 4.9)</a:t>
            </a:r>
          </a:p>
          <a:p>
            <a:pPr>
              <a:lnSpc>
                <a:spcPct val="150000"/>
              </a:lnSpc>
            </a:pPr>
            <a:endParaRPr lang="en-GB" sz="16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b="1" i="0" u="none" strike="noStrike" baseline="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Recommends </a:t>
            </a:r>
            <a:r>
              <a:rPr lang="en-US" sz="16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SERCOM-3 a</a:t>
            </a:r>
            <a:r>
              <a:rPr lang="en-US" sz="1600" b="1" i="0" u="none" strike="noStrike" baseline="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dopts Resolution 4.9/1- </a:t>
            </a:r>
            <a:r>
              <a:rPr lang="en-GB" sz="16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Implementing Mechanisms for Health Science and Services</a:t>
            </a:r>
          </a:p>
          <a:p>
            <a:pPr>
              <a:lnSpc>
                <a:spcPct val="150000"/>
              </a:lnSpc>
            </a:pPr>
            <a:endParaRPr lang="en-GB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0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574FDE-15BB-B971-6913-1A10DB5BE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7668977B-42F4-61AC-0DB7-E00A0E3A4577}"/>
              </a:ext>
            </a:extLst>
          </p:cNvPr>
          <p:cNvSpPr/>
          <p:nvPr/>
        </p:nvSpPr>
        <p:spPr>
          <a:xfrm>
            <a:off x="1385143" y="553074"/>
            <a:ext cx="10149720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0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Doc 4.2(1)/1 (SERCOM-3)</a:t>
            </a:r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857AF073-A83F-E46B-3592-DF45FEE64A59}"/>
              </a:ext>
            </a:extLst>
          </p:cNvPr>
          <p:cNvSpPr txBox="1"/>
          <p:nvPr/>
        </p:nvSpPr>
        <p:spPr>
          <a:xfrm>
            <a:off x="487909" y="1008520"/>
            <a:ext cx="1138251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12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GB" sz="1400" b="1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Requests</a:t>
            </a:r>
            <a:r>
              <a:rPr lang="en-GB" sz="1400" dirty="0">
                <a:effectLst/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the president of SERCOM:</a:t>
            </a:r>
            <a:endParaRPr lang="en-CH" sz="1400" dirty="0">
              <a:effectLst/>
              <a:latin typeface="Verdana" panose="020B060403050404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spcBef>
                <a:spcPts val="1200"/>
              </a:spcBef>
              <a:spcAft>
                <a:spcPts val="600"/>
              </a:spcAft>
              <a:buFont typeface="+mj-lt"/>
              <a:buAutoNum type="alphaLcParenBoth"/>
              <a:tabLst>
                <a:tab pos="457200" algn="l"/>
              </a:tabLs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 coordinate the development by the relevant SERCOM bodies, [Secretariat], in coordination with INFCOM, the Research Board and other relevant WMO bodies, </a:t>
            </a:r>
            <a:r>
              <a:rPr lang="en-GB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develop an Extreme Heat Implementation Plan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which should address identified gaps and respond to heat and health priorities as laid out in Resolution 17 (Cg-19) and report back to SERCOM.  </a:t>
            </a:r>
            <a:endParaRPr lang="en-CH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spcBef>
                <a:spcPts val="1200"/>
              </a:spcBef>
              <a:spcAft>
                <a:spcPts val="600"/>
              </a:spcAft>
              <a:buFont typeface="+mj-lt"/>
              <a:buAutoNum type="alphaLcParenBoth"/>
              <a:tabLst>
                <a:tab pos="457200" algn="l"/>
              </a:tabLst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 the development of the aforementioned Extreme Heat Implementation Plan, </a:t>
            </a:r>
            <a:r>
              <a:rPr lang="en-GB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opportunities for partnerships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with GEO and others, taking into consideration SERCOM-3/INF. 4.10(1) Good Practices for the Implementation of Integrated Urban Services.  [USA]</a:t>
            </a:r>
            <a:endParaRPr lang="en-CH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 typeface="+mj-lt"/>
              <a:buAutoNum type="alphaLcParenBoth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regard to Resolution 17 (Cg-19),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based on the outcome of SERCOM-3, and in coordination with the proposed SERCOM subsidiary body for health, INFCOM, Research Board and other relevant WMO bodies, </a:t>
            </a:r>
            <a:r>
              <a:rPr lang="en-GB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in consultation with the Secretary-General, [Secretariat] </a:t>
            </a:r>
            <a:r>
              <a:rPr lang="en-GB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best avenue for the establishment of the Climate and Health Centres of Excellence and the Climate and Health Fellowship Programme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; [USA] and advise on the integration of these new mechanisms with existing WMO programmes. [USA, Secretariat]</a:t>
            </a:r>
          </a:p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Encourages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members to nominate and develop the capacities of </a:t>
            </a:r>
            <a:r>
              <a:rPr lang="en-GB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focal points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 support climate and health activities. [USA]</a:t>
            </a:r>
            <a:endParaRPr lang="en-CH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Recommends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the Executive Council to </a:t>
            </a:r>
            <a:r>
              <a:rPr lang="en-GB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invites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World Health Organization, Members and development and research partners </a:t>
            </a:r>
            <a:r>
              <a:rPr lang="en-GB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support and co-fund implementation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of the proposed mechanisms, and to ensure alignment with relevant WHO structures. [This recommendation will be acted upon by the Executive Council in document EC-78/Doc. 2 Consideration of Reports.]  [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Secretatiat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CH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 typeface="+mj-lt"/>
              <a:buAutoNum type="alphaLcParenBoth"/>
            </a:pPr>
            <a:endParaRPr lang="en-CH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4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1392C-BBD9-B23D-062D-9468CDFE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3" name="CuadroTexto 3">
            <a:extLst>
              <a:ext uri="{FF2B5EF4-FFF2-40B4-BE49-F238E27FC236}">
                <a16:creationId xmlns:a16="http://schemas.microsoft.com/office/drawing/2014/main" id="{5747C3C7-0FBD-0752-91F7-A3D4F8F0C8A9}"/>
              </a:ext>
            </a:extLst>
          </p:cNvPr>
          <p:cNvSpPr txBox="1"/>
          <p:nvPr/>
        </p:nvSpPr>
        <p:spPr>
          <a:xfrm>
            <a:off x="3824879" y="6020736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890452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2B6456A8ECA5478896490611FCD5A0" ma:contentTypeVersion="" ma:contentTypeDescription="Create a new document." ma:contentTypeScope="" ma:versionID="39e2410040cc3e3ff87c08ed4a408319">
  <xsd:schema xmlns:xsd="http://www.w3.org/2001/XMLSchema" xmlns:xs="http://www.w3.org/2001/XMLSchema" xmlns:p="http://schemas.microsoft.com/office/2006/metadata/properties" xmlns:ns2="c5a2086f-1306-468c-afe6-705dad0a8429" targetNamespace="http://schemas.microsoft.com/office/2006/metadata/properties" ma:root="true" ma:fieldsID="356c0ab3d7a6df5767ae752bcc1371e4" ns2:_="">
    <xsd:import namespace="c5a2086f-1306-468c-afe6-705dad0a842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2086f-1306-468c-afe6-705dad0a84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94D16F-4AB3-404D-BD43-6E57087F0F7D}"/>
</file>

<file path=customXml/itemProps2.xml><?xml version="1.0" encoding="utf-8"?>
<ds:datastoreItem xmlns:ds="http://schemas.openxmlformats.org/officeDocument/2006/customXml" ds:itemID="{7B73AD20-DE5D-47A7-8018-F721989FD511}"/>
</file>

<file path=customXml/itemProps3.xml><?xml version="1.0" encoding="utf-8"?>
<ds:datastoreItem xmlns:ds="http://schemas.openxmlformats.org/officeDocument/2006/customXml" ds:itemID="{5393F15D-4BBD-4414-AE80-078B904468D4}"/>
</file>

<file path=docProps/app.xml><?xml version="1.0" encoding="utf-8"?>
<Properties xmlns="http://schemas.openxmlformats.org/officeDocument/2006/extended-properties" xmlns:vt="http://schemas.openxmlformats.org/officeDocument/2006/docPropsVTypes">
  <TotalTime>4892</TotalTime>
  <Words>419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Joy Shumake-Guillemot</cp:lastModifiedBy>
  <cp:revision>16</cp:revision>
  <dcterms:created xsi:type="dcterms:W3CDTF">2024-01-11T14:19:20Z</dcterms:created>
  <dcterms:modified xsi:type="dcterms:W3CDTF">2024-03-07T12:56:48Z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0x0101000C2B6456A8ECA5478896490611FCD5A0</vt:lpwstr>
  </property>
</Properties>
</file>