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02_0.xml" ContentType="application/vnd.ms-powerpoint.comments+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78" r:id="rId2"/>
    <p:sldId id="257" r:id="rId3"/>
    <p:sldId id="260" r:id="rId4"/>
    <p:sldId id="261" r:id="rId5"/>
    <p:sldId id="262" r:id="rId6"/>
    <p:sldId id="1383" r:id="rId7"/>
    <p:sldId id="258" r:id="rId8"/>
    <p:sldId id="263" r:id="rId9"/>
    <p:sldId id="1359" r:id="rId10"/>
    <p:sldId id="136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1EE83A-8538-332F-6359-9E5B030FFD21}" name="Hwirin Kim" initials="HK" userId="S::hkim@wmo.int::5c895f82-6323-4683-b5d3-0ce7f158b95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041E5E-C758-4EFD-A424-B7D4FE4BD3FF}" v="1" dt="2024-03-05T15:21:28.6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 Id="rId22"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fan Uhlenbrook" userId="1d8c5109-8a36-4674-89f7-124d4e937b51" providerId="ADAL" clId="{CF041E5E-C758-4EFD-A424-B7D4FE4BD3FF}"/>
    <pc:docChg chg="custSel addSld delSld modSld">
      <pc:chgData name="Stefan Uhlenbrook" userId="1d8c5109-8a36-4674-89f7-124d4e937b51" providerId="ADAL" clId="{CF041E5E-C758-4EFD-A424-B7D4FE4BD3FF}" dt="2024-03-05T15:27:15.781" v="158" actId="403"/>
      <pc:docMkLst>
        <pc:docMk/>
      </pc:docMkLst>
      <pc:sldChg chg="modSp mod">
        <pc:chgData name="Stefan Uhlenbrook" userId="1d8c5109-8a36-4674-89f7-124d4e937b51" providerId="ADAL" clId="{CF041E5E-C758-4EFD-A424-B7D4FE4BD3FF}" dt="2024-03-05T15:21:04.351" v="35" actId="120"/>
        <pc:sldMkLst>
          <pc:docMk/>
          <pc:sldMk cId="0" sldId="257"/>
        </pc:sldMkLst>
        <pc:spChg chg="mod">
          <ac:chgData name="Stefan Uhlenbrook" userId="1d8c5109-8a36-4674-89f7-124d4e937b51" providerId="ADAL" clId="{CF041E5E-C758-4EFD-A424-B7D4FE4BD3FF}" dt="2024-03-05T15:21:04.351" v="35" actId="120"/>
          <ac:spMkLst>
            <pc:docMk/>
            <pc:sldMk cId="0" sldId="257"/>
            <ac:spMk id="3" creationId="{00000000-0000-0000-0000-000000000000}"/>
          </ac:spMkLst>
        </pc:spChg>
      </pc:sldChg>
      <pc:sldChg chg="modSp mod">
        <pc:chgData name="Stefan Uhlenbrook" userId="1d8c5109-8a36-4674-89f7-124d4e937b51" providerId="ADAL" clId="{CF041E5E-C758-4EFD-A424-B7D4FE4BD3FF}" dt="2024-03-05T15:23:14.640" v="66" actId="20577"/>
        <pc:sldMkLst>
          <pc:docMk/>
          <pc:sldMk cId="0" sldId="260"/>
        </pc:sldMkLst>
        <pc:spChg chg="mod">
          <ac:chgData name="Stefan Uhlenbrook" userId="1d8c5109-8a36-4674-89f7-124d4e937b51" providerId="ADAL" clId="{CF041E5E-C758-4EFD-A424-B7D4FE4BD3FF}" dt="2024-03-05T15:23:14.640" v="66" actId="20577"/>
          <ac:spMkLst>
            <pc:docMk/>
            <pc:sldMk cId="0" sldId="260"/>
            <ac:spMk id="3" creationId="{00000000-0000-0000-0000-000000000000}"/>
          </ac:spMkLst>
        </pc:spChg>
      </pc:sldChg>
      <pc:sldChg chg="delSp modSp mod">
        <pc:chgData name="Stefan Uhlenbrook" userId="1d8c5109-8a36-4674-89f7-124d4e937b51" providerId="ADAL" clId="{CF041E5E-C758-4EFD-A424-B7D4FE4BD3FF}" dt="2024-03-05T15:23:39.840" v="91" actId="114"/>
        <pc:sldMkLst>
          <pc:docMk/>
          <pc:sldMk cId="0" sldId="261"/>
        </pc:sldMkLst>
        <pc:spChg chg="mod">
          <ac:chgData name="Stefan Uhlenbrook" userId="1d8c5109-8a36-4674-89f7-124d4e937b51" providerId="ADAL" clId="{CF041E5E-C758-4EFD-A424-B7D4FE4BD3FF}" dt="2024-03-05T15:23:39.840" v="91" actId="114"/>
          <ac:spMkLst>
            <pc:docMk/>
            <pc:sldMk cId="0" sldId="261"/>
            <ac:spMk id="2" creationId="{00000000-0000-0000-0000-000000000000}"/>
          </ac:spMkLst>
        </pc:spChg>
        <pc:spChg chg="del mod">
          <ac:chgData name="Stefan Uhlenbrook" userId="1d8c5109-8a36-4674-89f7-124d4e937b51" providerId="ADAL" clId="{CF041E5E-C758-4EFD-A424-B7D4FE4BD3FF}" dt="2024-03-05T15:22:23.541" v="55" actId="478"/>
          <ac:spMkLst>
            <pc:docMk/>
            <pc:sldMk cId="0" sldId="261"/>
            <ac:spMk id="3" creationId="{00000000-0000-0000-0000-000000000000}"/>
          </ac:spMkLst>
        </pc:spChg>
      </pc:sldChg>
      <pc:sldChg chg="del">
        <pc:chgData name="Stefan Uhlenbrook" userId="1d8c5109-8a36-4674-89f7-124d4e937b51" providerId="ADAL" clId="{CF041E5E-C758-4EFD-A424-B7D4FE4BD3FF}" dt="2024-03-05T15:21:24.628" v="36" actId="2696"/>
        <pc:sldMkLst>
          <pc:docMk/>
          <pc:sldMk cId="372376935" sldId="1359"/>
        </pc:sldMkLst>
      </pc:sldChg>
      <pc:sldChg chg="add setBg">
        <pc:chgData name="Stefan Uhlenbrook" userId="1d8c5109-8a36-4674-89f7-124d4e937b51" providerId="ADAL" clId="{CF041E5E-C758-4EFD-A424-B7D4FE4BD3FF}" dt="2024-03-05T15:21:28.599" v="37"/>
        <pc:sldMkLst>
          <pc:docMk/>
          <pc:sldMk cId="2002688026" sldId="1359"/>
        </pc:sldMkLst>
      </pc:sldChg>
      <pc:sldChg chg="add setBg">
        <pc:chgData name="Stefan Uhlenbrook" userId="1d8c5109-8a36-4674-89f7-124d4e937b51" providerId="ADAL" clId="{CF041E5E-C758-4EFD-A424-B7D4FE4BD3FF}" dt="2024-03-05T15:21:28.599" v="37"/>
        <pc:sldMkLst>
          <pc:docMk/>
          <pc:sldMk cId="2623837866" sldId="1360"/>
        </pc:sldMkLst>
      </pc:sldChg>
      <pc:sldChg chg="del">
        <pc:chgData name="Stefan Uhlenbrook" userId="1d8c5109-8a36-4674-89f7-124d4e937b51" providerId="ADAL" clId="{CF041E5E-C758-4EFD-A424-B7D4FE4BD3FF}" dt="2024-03-05T15:21:24.628" v="36" actId="2696"/>
        <pc:sldMkLst>
          <pc:docMk/>
          <pc:sldMk cId="3702021393" sldId="1360"/>
        </pc:sldMkLst>
      </pc:sldChg>
      <pc:sldChg chg="modSp mod">
        <pc:chgData name="Stefan Uhlenbrook" userId="1d8c5109-8a36-4674-89f7-124d4e937b51" providerId="ADAL" clId="{CF041E5E-C758-4EFD-A424-B7D4FE4BD3FF}" dt="2024-03-05T15:27:15.781" v="158" actId="403"/>
        <pc:sldMkLst>
          <pc:docMk/>
          <pc:sldMk cId="0" sldId="1383"/>
        </pc:sldMkLst>
        <pc:spChg chg="mod">
          <ac:chgData name="Stefan Uhlenbrook" userId="1d8c5109-8a36-4674-89f7-124d4e937b51" providerId="ADAL" clId="{CF041E5E-C758-4EFD-A424-B7D4FE4BD3FF}" dt="2024-03-05T15:27:15.781" v="158" actId="403"/>
          <ac:spMkLst>
            <pc:docMk/>
            <pc:sldMk cId="0" sldId="1383"/>
            <ac:spMk id="5" creationId="{00000000-0000-0000-0000-000000000000}"/>
          </ac:spMkLst>
        </pc:spChg>
        <pc:spChg chg="mod">
          <ac:chgData name="Stefan Uhlenbrook" userId="1d8c5109-8a36-4674-89f7-124d4e937b51" providerId="ADAL" clId="{CF041E5E-C758-4EFD-A424-B7D4FE4BD3FF}" dt="2024-03-05T15:25:49.185" v="136" actId="1036"/>
          <ac:spMkLst>
            <pc:docMk/>
            <pc:sldMk cId="0" sldId="1383"/>
            <ac:spMk id="9" creationId="{00000000-0000-0000-0000-000000000000}"/>
          </ac:spMkLst>
        </pc:spChg>
        <pc:spChg chg="mod">
          <ac:chgData name="Stefan Uhlenbrook" userId="1d8c5109-8a36-4674-89f7-124d4e937b51" providerId="ADAL" clId="{CF041E5E-C758-4EFD-A424-B7D4FE4BD3FF}" dt="2024-03-05T15:25:49.185" v="136" actId="1036"/>
          <ac:spMkLst>
            <pc:docMk/>
            <pc:sldMk cId="0" sldId="1383"/>
            <ac:spMk id="10" creationId="{00000000-0000-0000-0000-000000000000}"/>
          </ac:spMkLst>
        </pc:spChg>
        <pc:spChg chg="mod">
          <ac:chgData name="Stefan Uhlenbrook" userId="1d8c5109-8a36-4674-89f7-124d4e937b51" providerId="ADAL" clId="{CF041E5E-C758-4EFD-A424-B7D4FE4BD3FF}" dt="2024-03-05T15:25:49.185" v="136" actId="1036"/>
          <ac:spMkLst>
            <pc:docMk/>
            <pc:sldMk cId="0" sldId="1383"/>
            <ac:spMk id="11" creationId="{00000000-0000-0000-0000-000000000000}"/>
          </ac:spMkLst>
        </pc:spChg>
        <pc:spChg chg="mod">
          <ac:chgData name="Stefan Uhlenbrook" userId="1d8c5109-8a36-4674-89f7-124d4e937b51" providerId="ADAL" clId="{CF041E5E-C758-4EFD-A424-B7D4FE4BD3FF}" dt="2024-03-05T15:25:49.185" v="136" actId="1036"/>
          <ac:spMkLst>
            <pc:docMk/>
            <pc:sldMk cId="0" sldId="1383"/>
            <ac:spMk id="12" creationId="{00000000-0000-0000-0000-000000000000}"/>
          </ac:spMkLst>
        </pc:spChg>
        <pc:spChg chg="mod">
          <ac:chgData name="Stefan Uhlenbrook" userId="1d8c5109-8a36-4674-89f7-124d4e937b51" providerId="ADAL" clId="{CF041E5E-C758-4EFD-A424-B7D4FE4BD3FF}" dt="2024-03-05T15:25:49.185" v="136" actId="1036"/>
          <ac:spMkLst>
            <pc:docMk/>
            <pc:sldMk cId="0" sldId="1383"/>
            <ac:spMk id="16" creationId="{00000000-0000-0000-0000-000000000000}"/>
          </ac:spMkLst>
        </pc:spChg>
        <pc:spChg chg="mod">
          <ac:chgData name="Stefan Uhlenbrook" userId="1d8c5109-8a36-4674-89f7-124d4e937b51" providerId="ADAL" clId="{CF041E5E-C758-4EFD-A424-B7D4FE4BD3FF}" dt="2024-03-05T15:25:49.185" v="136" actId="1036"/>
          <ac:spMkLst>
            <pc:docMk/>
            <pc:sldMk cId="0" sldId="1383"/>
            <ac:spMk id="17" creationId="{00000000-0000-0000-0000-000000000000}"/>
          </ac:spMkLst>
        </pc:spChg>
        <pc:spChg chg="mod">
          <ac:chgData name="Stefan Uhlenbrook" userId="1d8c5109-8a36-4674-89f7-124d4e937b51" providerId="ADAL" clId="{CF041E5E-C758-4EFD-A424-B7D4FE4BD3FF}" dt="2024-03-05T15:26:26.006" v="157" actId="1036"/>
          <ac:spMkLst>
            <pc:docMk/>
            <pc:sldMk cId="0" sldId="1383"/>
            <ac:spMk id="18" creationId="{00000000-0000-0000-0000-000000000000}"/>
          </ac:spMkLst>
        </pc:spChg>
        <pc:grpChg chg="mod">
          <ac:chgData name="Stefan Uhlenbrook" userId="1d8c5109-8a36-4674-89f7-124d4e937b51" providerId="ADAL" clId="{CF041E5E-C758-4EFD-A424-B7D4FE4BD3FF}" dt="2024-03-05T15:25:49.185" v="136" actId="1036"/>
          <ac:grpSpMkLst>
            <pc:docMk/>
            <pc:sldMk cId="0" sldId="1383"/>
            <ac:grpSpMk id="2" creationId="{00000000-0000-0000-0000-000000000000}"/>
          </ac:grpSpMkLst>
        </pc:grpChg>
        <pc:grpChg chg="mod">
          <ac:chgData name="Stefan Uhlenbrook" userId="1d8c5109-8a36-4674-89f7-124d4e937b51" providerId="ADAL" clId="{CF041E5E-C758-4EFD-A424-B7D4FE4BD3FF}" dt="2024-03-05T15:25:49.185" v="136" actId="1036"/>
          <ac:grpSpMkLst>
            <pc:docMk/>
            <pc:sldMk cId="0" sldId="1383"/>
            <ac:grpSpMk id="6" creationId="{00000000-0000-0000-0000-000000000000}"/>
          </ac:grpSpMkLst>
        </pc:grpChg>
        <pc:grpChg chg="mod">
          <ac:chgData name="Stefan Uhlenbrook" userId="1d8c5109-8a36-4674-89f7-124d4e937b51" providerId="ADAL" clId="{CF041E5E-C758-4EFD-A424-B7D4FE4BD3FF}" dt="2024-03-05T15:25:49.185" v="136" actId="1036"/>
          <ac:grpSpMkLst>
            <pc:docMk/>
            <pc:sldMk cId="0" sldId="1383"/>
            <ac:grpSpMk id="13" creationId="{00000000-0000-0000-0000-000000000000}"/>
          </ac:grpSpMkLst>
        </pc:grpChg>
      </pc:sldChg>
      <pc:sldMasterChg chg="delSldLayout">
        <pc:chgData name="Stefan Uhlenbrook" userId="1d8c5109-8a36-4674-89f7-124d4e937b51" providerId="ADAL" clId="{CF041E5E-C758-4EFD-A424-B7D4FE4BD3FF}" dt="2024-03-05T15:21:24.628" v="36" actId="2696"/>
        <pc:sldMasterMkLst>
          <pc:docMk/>
          <pc:sldMasterMk cId="1433237481" sldId="2147483648"/>
        </pc:sldMasterMkLst>
        <pc:sldLayoutChg chg="del">
          <pc:chgData name="Stefan Uhlenbrook" userId="1d8c5109-8a36-4674-89f7-124d4e937b51" providerId="ADAL" clId="{CF041E5E-C758-4EFD-A424-B7D4FE4BD3FF}" dt="2024-03-05T15:21:24.628" v="36" actId="2696"/>
          <pc:sldLayoutMkLst>
            <pc:docMk/>
            <pc:sldMasterMk cId="1433237481" sldId="2147483648"/>
            <pc:sldLayoutMk cId="1233782899" sldId="2147483660"/>
          </pc:sldLayoutMkLst>
        </pc:sldLayoutChg>
      </pc:sldMasterChg>
    </pc:docChg>
  </pc:docChgLst>
</pc:chgInfo>
</file>

<file path=ppt/comments/modernComment_102_0.xml><?xml version="1.0" encoding="utf-8"?>
<p188:cmLst xmlns:a="http://schemas.openxmlformats.org/drawingml/2006/main" xmlns:r="http://schemas.openxmlformats.org/officeDocument/2006/relationships" xmlns:p188="http://schemas.microsoft.com/office/powerpoint/2018/8/main">
  <p188:cm id="{267D36DD-32FF-47B3-8573-762825920503}" authorId="{DF1EE83A-8538-332F-6359-9E5B030FFD21}" status="resolved" created="2024-02-21T08:49:26.691" complete="100000">
    <ac:txMkLst xmlns:ac="http://schemas.microsoft.com/office/drawing/2013/main/command">
      <pc:docMk xmlns:pc="http://schemas.microsoft.com/office/powerpoint/2013/main/command"/>
      <pc:sldMk xmlns:pc="http://schemas.microsoft.com/office/powerpoint/2013/main/command" cId="0" sldId="258"/>
      <ac:spMk id="41" creationId="{00000000-0000-0000-0000-000000000000}"/>
      <ac:txMk cp="12" len="12">
        <ac:context len="66" hash="617018887"/>
      </ac:txMk>
    </ac:txMkLst>
    <p188:pos x="8031891" y="154459"/>
    <p188:txBody>
      <a:bodyPr/>
      <a:lstStyle/>
      <a:p>
        <a:r>
          <a:rPr lang="en-US"/>
          <a:t>[@Giacomo Teruggi] [@Beatrice Giovinazzo] Do we want to present the 37 milestones proactively? The current doc 4.6(1) in the website has only 34 milestones.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533F5-A1A3-4362-A827-D0F0B9EBECEA}" type="datetimeFigureOut">
              <a:rPr lang="en-CH" smtClean="0"/>
              <a:t>05/03/2024</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DAC551-55A8-41A4-996D-C9003E1D004B}" type="slidenum">
              <a:rPr lang="en-CH" smtClean="0"/>
              <a:t>‹#›</a:t>
            </a:fld>
            <a:endParaRPr lang="en-CH"/>
          </a:p>
        </p:txBody>
      </p:sp>
    </p:spTree>
    <p:extLst>
      <p:ext uri="{BB962C8B-B14F-4D97-AF65-F5344CB8AC3E}">
        <p14:creationId xmlns:p14="http://schemas.microsoft.com/office/powerpoint/2010/main" val="2525584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6.2</a:t>
            </a:r>
          </a:p>
          <a:p>
            <a:r>
              <a:rPr lang="en-US"/>
              <a:t>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C7ADB20-D4A1-4748-BA66-A2B3CA7322A9}" type="slidenum">
              <a:rPr lang="en-US" smtClean="0"/>
              <a:t>10</a:t>
            </a:fld>
            <a:endParaRPr lang="en-US"/>
          </a:p>
        </p:txBody>
      </p:sp>
    </p:spTree>
    <p:extLst>
      <p:ext uri="{BB962C8B-B14F-4D97-AF65-F5344CB8AC3E}">
        <p14:creationId xmlns:p14="http://schemas.microsoft.com/office/powerpoint/2010/main" val="3002890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EC799-4231-2346-88CD-50EB4F7D6D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7A7F83-D93D-B848-B8B4-C00862A7B9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910179-53D6-2541-984B-2302772D1EB0}"/>
              </a:ext>
            </a:extLst>
          </p:cNvPr>
          <p:cNvSpPr>
            <a:spLocks noGrp="1"/>
          </p:cNvSpPr>
          <p:nvPr>
            <p:ph type="dt" sz="half" idx="10"/>
          </p:nvPr>
        </p:nvSpPr>
        <p:spPr/>
        <p:txBody>
          <a:bodyPr/>
          <a:lstStyle/>
          <a:p>
            <a:fld id="{242EED87-2C30-6C46-8CD5-5737BBF046EB}" type="datetimeFigureOut">
              <a:rPr lang="en-US" smtClean="0"/>
              <a:t>3/5/2024</a:t>
            </a:fld>
            <a:endParaRPr lang="en-US"/>
          </a:p>
        </p:txBody>
      </p:sp>
      <p:sp>
        <p:nvSpPr>
          <p:cNvPr id="5" name="Footer Placeholder 4">
            <a:extLst>
              <a:ext uri="{FF2B5EF4-FFF2-40B4-BE49-F238E27FC236}">
                <a16:creationId xmlns:a16="http://schemas.microsoft.com/office/drawing/2014/main" id="{0D6A9576-B9E5-EC45-822F-70872F479D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47FFFE-58EC-AD47-BCC4-79F7901ED450}"/>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984616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04409-47BD-B745-9631-8FBF6F0C98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50928A-9CEF-C94B-9E3D-ECF41CE9C8E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FDCF3C-E871-1246-AA8C-C00AA837EC26}"/>
              </a:ext>
            </a:extLst>
          </p:cNvPr>
          <p:cNvSpPr>
            <a:spLocks noGrp="1"/>
          </p:cNvSpPr>
          <p:nvPr>
            <p:ph type="dt" sz="half" idx="10"/>
          </p:nvPr>
        </p:nvSpPr>
        <p:spPr/>
        <p:txBody>
          <a:bodyPr/>
          <a:lstStyle/>
          <a:p>
            <a:fld id="{242EED87-2C30-6C46-8CD5-5737BBF046EB}" type="datetimeFigureOut">
              <a:rPr lang="en-US" smtClean="0"/>
              <a:t>3/5/2024</a:t>
            </a:fld>
            <a:endParaRPr lang="en-US"/>
          </a:p>
        </p:txBody>
      </p:sp>
      <p:sp>
        <p:nvSpPr>
          <p:cNvPr id="5" name="Footer Placeholder 4">
            <a:extLst>
              <a:ext uri="{FF2B5EF4-FFF2-40B4-BE49-F238E27FC236}">
                <a16:creationId xmlns:a16="http://schemas.microsoft.com/office/drawing/2014/main" id="{FE22C893-02D2-3A40-92BD-4F28977418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60ACCC-903D-8849-B627-3B3B1442F579}"/>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1001136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9679AA-F95A-6C49-924E-ED19D1BA6F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1B20FD-2E08-4D4E-ABFE-5B18E37C800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7732CF-C083-EB49-AADB-8BF4409CC9FE}"/>
              </a:ext>
            </a:extLst>
          </p:cNvPr>
          <p:cNvSpPr>
            <a:spLocks noGrp="1"/>
          </p:cNvSpPr>
          <p:nvPr>
            <p:ph type="dt" sz="half" idx="10"/>
          </p:nvPr>
        </p:nvSpPr>
        <p:spPr/>
        <p:txBody>
          <a:bodyPr/>
          <a:lstStyle/>
          <a:p>
            <a:fld id="{242EED87-2C30-6C46-8CD5-5737BBF046EB}" type="datetimeFigureOut">
              <a:rPr lang="en-US" smtClean="0"/>
              <a:t>3/5/2024</a:t>
            </a:fld>
            <a:endParaRPr lang="en-US"/>
          </a:p>
        </p:txBody>
      </p:sp>
      <p:sp>
        <p:nvSpPr>
          <p:cNvPr id="5" name="Footer Placeholder 4">
            <a:extLst>
              <a:ext uri="{FF2B5EF4-FFF2-40B4-BE49-F238E27FC236}">
                <a16:creationId xmlns:a16="http://schemas.microsoft.com/office/drawing/2014/main" id="{401EBAD8-8AEC-6745-9184-44F30BB2B1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3D1102-6943-F445-BF9F-18E890F0BE8D}"/>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716420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796B156-96ED-ECC8-2737-E19254139F0A}"/>
              </a:ext>
            </a:extLst>
          </p:cNvPr>
          <p:cNvSpPr/>
          <p:nvPr userDrawn="1"/>
        </p:nvSpPr>
        <p:spPr>
          <a:xfrm>
            <a:off x="0" y="5915770"/>
            <a:ext cx="12192000" cy="942230"/>
          </a:xfrm>
          <a:prstGeom prst="rect">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 company name&#10;&#10;Description automatically generated">
            <a:extLst>
              <a:ext uri="{FF2B5EF4-FFF2-40B4-BE49-F238E27FC236}">
                <a16:creationId xmlns:a16="http://schemas.microsoft.com/office/drawing/2014/main" id="{63C2D2E7-30D0-1B43-7E5E-F34CB1E9EEA0}"/>
              </a:ext>
            </a:extLst>
          </p:cNvPr>
          <p:cNvPicPr>
            <a:picLocks noChangeAspect="1"/>
          </p:cNvPicPr>
          <p:nvPr userDrawn="1"/>
        </p:nvPicPr>
        <p:blipFill>
          <a:blip r:embed="rId2"/>
          <a:stretch>
            <a:fillRect/>
          </a:stretch>
        </p:blipFill>
        <p:spPr>
          <a:xfrm>
            <a:off x="696449" y="5911704"/>
            <a:ext cx="1673040" cy="938534"/>
          </a:xfrm>
          <a:prstGeom prst="rect">
            <a:avLst/>
          </a:prstGeom>
        </p:spPr>
      </p:pic>
    </p:spTree>
    <p:extLst>
      <p:ext uri="{BB962C8B-B14F-4D97-AF65-F5344CB8AC3E}">
        <p14:creationId xmlns:p14="http://schemas.microsoft.com/office/powerpoint/2010/main" val="24174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A14A7-5367-6641-89B3-ED5206D454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1EACD7-D93B-FE43-8595-62E80F9C129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CB0E1-F717-8543-8276-E0FF351BF154}"/>
              </a:ext>
            </a:extLst>
          </p:cNvPr>
          <p:cNvSpPr>
            <a:spLocks noGrp="1"/>
          </p:cNvSpPr>
          <p:nvPr>
            <p:ph type="dt" sz="half" idx="10"/>
          </p:nvPr>
        </p:nvSpPr>
        <p:spPr/>
        <p:txBody>
          <a:bodyPr/>
          <a:lstStyle/>
          <a:p>
            <a:fld id="{242EED87-2C30-6C46-8CD5-5737BBF046EB}" type="datetimeFigureOut">
              <a:rPr lang="en-US" smtClean="0"/>
              <a:t>3/5/2024</a:t>
            </a:fld>
            <a:endParaRPr lang="en-US"/>
          </a:p>
        </p:txBody>
      </p:sp>
      <p:sp>
        <p:nvSpPr>
          <p:cNvPr id="5" name="Footer Placeholder 4">
            <a:extLst>
              <a:ext uri="{FF2B5EF4-FFF2-40B4-BE49-F238E27FC236}">
                <a16:creationId xmlns:a16="http://schemas.microsoft.com/office/drawing/2014/main" id="{DC7C43B9-2296-0545-AA12-2E6E335362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C8FCBA-5B72-1847-A4B5-B5B6FBAE9F56}"/>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2255164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917ED-B526-3741-9437-CAA67CD3D0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0CB9E6-61FE-0E4A-9EA7-A54AAE0540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39C00FF-8B7B-2849-8F0B-844EBBDCB320}"/>
              </a:ext>
            </a:extLst>
          </p:cNvPr>
          <p:cNvSpPr>
            <a:spLocks noGrp="1"/>
          </p:cNvSpPr>
          <p:nvPr>
            <p:ph type="dt" sz="half" idx="10"/>
          </p:nvPr>
        </p:nvSpPr>
        <p:spPr/>
        <p:txBody>
          <a:bodyPr/>
          <a:lstStyle/>
          <a:p>
            <a:fld id="{242EED87-2C30-6C46-8CD5-5737BBF046EB}" type="datetimeFigureOut">
              <a:rPr lang="en-US" smtClean="0"/>
              <a:t>3/5/2024</a:t>
            </a:fld>
            <a:endParaRPr lang="en-US"/>
          </a:p>
        </p:txBody>
      </p:sp>
      <p:sp>
        <p:nvSpPr>
          <p:cNvPr id="5" name="Footer Placeholder 4">
            <a:extLst>
              <a:ext uri="{FF2B5EF4-FFF2-40B4-BE49-F238E27FC236}">
                <a16:creationId xmlns:a16="http://schemas.microsoft.com/office/drawing/2014/main" id="{6D80EA24-2FF2-8645-B2F8-2B04E162F8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747AD9-32FD-5D40-8739-004AAA5CFABB}"/>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3675581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CF550-CB93-6440-9E7D-1990C02300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534B28-9891-9C48-BBF7-3FA840B1448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8933CE-EA8D-4D49-A832-CFE5A31CF09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A8EF8E-143E-4648-850C-FFE87BCDCF08}"/>
              </a:ext>
            </a:extLst>
          </p:cNvPr>
          <p:cNvSpPr>
            <a:spLocks noGrp="1"/>
          </p:cNvSpPr>
          <p:nvPr>
            <p:ph type="dt" sz="half" idx="10"/>
          </p:nvPr>
        </p:nvSpPr>
        <p:spPr/>
        <p:txBody>
          <a:bodyPr/>
          <a:lstStyle/>
          <a:p>
            <a:fld id="{242EED87-2C30-6C46-8CD5-5737BBF046EB}" type="datetimeFigureOut">
              <a:rPr lang="en-US" smtClean="0"/>
              <a:t>3/5/2024</a:t>
            </a:fld>
            <a:endParaRPr lang="en-US"/>
          </a:p>
        </p:txBody>
      </p:sp>
      <p:sp>
        <p:nvSpPr>
          <p:cNvPr id="6" name="Footer Placeholder 5">
            <a:extLst>
              <a:ext uri="{FF2B5EF4-FFF2-40B4-BE49-F238E27FC236}">
                <a16:creationId xmlns:a16="http://schemas.microsoft.com/office/drawing/2014/main" id="{893E1F61-4260-9C4D-AB89-CE7BE42C20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40F333-43E3-5847-B0EC-E9AB122D534C}"/>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586189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7806A-B7D2-7140-9436-1143278A72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3E6735-5C95-C54F-8E6D-915607B712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865059F-B372-DB48-B36F-AA1616F3B32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46C662-5F07-F443-B63B-58577DB757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41AC9D6-AFA3-A546-BB82-E3D4FE01C9F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A8E6B6-73E5-CA41-8BD4-041E50F46C1F}"/>
              </a:ext>
            </a:extLst>
          </p:cNvPr>
          <p:cNvSpPr>
            <a:spLocks noGrp="1"/>
          </p:cNvSpPr>
          <p:nvPr>
            <p:ph type="dt" sz="half" idx="10"/>
          </p:nvPr>
        </p:nvSpPr>
        <p:spPr/>
        <p:txBody>
          <a:bodyPr/>
          <a:lstStyle/>
          <a:p>
            <a:fld id="{242EED87-2C30-6C46-8CD5-5737BBF046EB}" type="datetimeFigureOut">
              <a:rPr lang="en-US" smtClean="0"/>
              <a:t>3/5/2024</a:t>
            </a:fld>
            <a:endParaRPr lang="en-US"/>
          </a:p>
        </p:txBody>
      </p:sp>
      <p:sp>
        <p:nvSpPr>
          <p:cNvPr id="8" name="Footer Placeholder 7">
            <a:extLst>
              <a:ext uri="{FF2B5EF4-FFF2-40B4-BE49-F238E27FC236}">
                <a16:creationId xmlns:a16="http://schemas.microsoft.com/office/drawing/2014/main" id="{1AD955FE-D63C-D841-944B-31661EB392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D28364-DF09-0447-BD31-D77CF6314176}"/>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817490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7A369-3332-8449-82FA-53904157D9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14008B-3EEF-6E40-9202-C50512A3BC5A}"/>
              </a:ext>
            </a:extLst>
          </p:cNvPr>
          <p:cNvSpPr>
            <a:spLocks noGrp="1"/>
          </p:cNvSpPr>
          <p:nvPr>
            <p:ph type="dt" sz="half" idx="10"/>
          </p:nvPr>
        </p:nvSpPr>
        <p:spPr/>
        <p:txBody>
          <a:bodyPr/>
          <a:lstStyle/>
          <a:p>
            <a:fld id="{242EED87-2C30-6C46-8CD5-5737BBF046EB}" type="datetimeFigureOut">
              <a:rPr lang="en-US" smtClean="0"/>
              <a:t>3/5/2024</a:t>
            </a:fld>
            <a:endParaRPr lang="en-US"/>
          </a:p>
        </p:txBody>
      </p:sp>
      <p:sp>
        <p:nvSpPr>
          <p:cNvPr id="4" name="Footer Placeholder 3">
            <a:extLst>
              <a:ext uri="{FF2B5EF4-FFF2-40B4-BE49-F238E27FC236}">
                <a16:creationId xmlns:a16="http://schemas.microsoft.com/office/drawing/2014/main" id="{6AC30F60-22F5-CF4F-8300-0C23FA8D63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26F9C5-71CD-DF4D-87AE-1E5603379355}"/>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4190117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0D5756-9533-5947-8AA4-A55E45B54662}"/>
              </a:ext>
            </a:extLst>
          </p:cNvPr>
          <p:cNvSpPr>
            <a:spLocks noGrp="1"/>
          </p:cNvSpPr>
          <p:nvPr>
            <p:ph type="dt" sz="half" idx="10"/>
          </p:nvPr>
        </p:nvSpPr>
        <p:spPr/>
        <p:txBody>
          <a:bodyPr/>
          <a:lstStyle/>
          <a:p>
            <a:fld id="{242EED87-2C30-6C46-8CD5-5737BBF046EB}" type="datetimeFigureOut">
              <a:rPr lang="en-US" smtClean="0"/>
              <a:t>3/5/2024</a:t>
            </a:fld>
            <a:endParaRPr lang="en-US"/>
          </a:p>
        </p:txBody>
      </p:sp>
      <p:sp>
        <p:nvSpPr>
          <p:cNvPr id="3" name="Footer Placeholder 2">
            <a:extLst>
              <a:ext uri="{FF2B5EF4-FFF2-40B4-BE49-F238E27FC236}">
                <a16:creationId xmlns:a16="http://schemas.microsoft.com/office/drawing/2014/main" id="{5B54A894-2BDD-664C-9734-01944B8EE6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938AFC-927D-0E4C-8765-513AA32F5C5A}"/>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2688843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0B2AB-6FB0-3F4B-B296-90A3EB5BDA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36C93C-3293-7641-AEA6-C4007B00A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9A7650-C748-FB4E-9BA6-288E3E3F41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D3EDD49-D3A1-B74F-A8BB-1077D7DCEC7E}"/>
              </a:ext>
            </a:extLst>
          </p:cNvPr>
          <p:cNvSpPr>
            <a:spLocks noGrp="1"/>
          </p:cNvSpPr>
          <p:nvPr>
            <p:ph type="dt" sz="half" idx="10"/>
          </p:nvPr>
        </p:nvSpPr>
        <p:spPr/>
        <p:txBody>
          <a:bodyPr/>
          <a:lstStyle/>
          <a:p>
            <a:fld id="{242EED87-2C30-6C46-8CD5-5737BBF046EB}" type="datetimeFigureOut">
              <a:rPr lang="en-US" smtClean="0"/>
              <a:t>3/5/2024</a:t>
            </a:fld>
            <a:endParaRPr lang="en-US"/>
          </a:p>
        </p:txBody>
      </p:sp>
      <p:sp>
        <p:nvSpPr>
          <p:cNvPr id="6" name="Footer Placeholder 5">
            <a:extLst>
              <a:ext uri="{FF2B5EF4-FFF2-40B4-BE49-F238E27FC236}">
                <a16:creationId xmlns:a16="http://schemas.microsoft.com/office/drawing/2014/main" id="{9F082356-7C2E-8A4E-9BC3-2381AEED33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5408F6-B699-7C45-B509-8772F6DF4940}"/>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1981901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6179F-7EA1-A64F-AA5A-4307727C6A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E14D99-0F9D-1849-B080-00CC58551F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178331-B9EE-984C-BF89-C28E8A1BA6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69ECBAC-97ED-0B47-A77B-78F83C6495ED}"/>
              </a:ext>
            </a:extLst>
          </p:cNvPr>
          <p:cNvSpPr>
            <a:spLocks noGrp="1"/>
          </p:cNvSpPr>
          <p:nvPr>
            <p:ph type="dt" sz="half" idx="10"/>
          </p:nvPr>
        </p:nvSpPr>
        <p:spPr/>
        <p:txBody>
          <a:bodyPr/>
          <a:lstStyle/>
          <a:p>
            <a:fld id="{242EED87-2C30-6C46-8CD5-5737BBF046EB}" type="datetimeFigureOut">
              <a:rPr lang="en-US" smtClean="0"/>
              <a:t>3/5/2024</a:t>
            </a:fld>
            <a:endParaRPr lang="en-US"/>
          </a:p>
        </p:txBody>
      </p:sp>
      <p:sp>
        <p:nvSpPr>
          <p:cNvPr id="6" name="Footer Placeholder 5">
            <a:extLst>
              <a:ext uri="{FF2B5EF4-FFF2-40B4-BE49-F238E27FC236}">
                <a16:creationId xmlns:a16="http://schemas.microsoft.com/office/drawing/2014/main" id="{C15CB222-F7B7-A440-BD6A-F188B5160A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DD5C41-6ADD-3445-9543-8CBA4F2CCE2D}"/>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3655197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E42707-DAB0-9642-AB96-BCDAFE10AF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3C5FAD-B53E-A44E-ACCE-FA8671073B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0C309E-16C9-9949-AF70-5ED1258102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2EED87-2C30-6C46-8CD5-5737BBF046EB}" type="datetimeFigureOut">
              <a:rPr lang="en-US" smtClean="0"/>
              <a:t>3/5/2024</a:t>
            </a:fld>
            <a:endParaRPr lang="en-US"/>
          </a:p>
        </p:txBody>
      </p:sp>
      <p:sp>
        <p:nvSpPr>
          <p:cNvPr id="5" name="Footer Placeholder 4">
            <a:extLst>
              <a:ext uri="{FF2B5EF4-FFF2-40B4-BE49-F238E27FC236}">
                <a16:creationId xmlns:a16="http://schemas.microsoft.com/office/drawing/2014/main" id="{AC45BAAE-3D1C-F24D-97C2-A7BE90B756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600EC8-E292-F447-B047-35F0458B26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71B117-5D75-FF4D-911A-5C226444051F}" type="slidenum">
              <a:rPr lang="en-US" smtClean="0"/>
              <a:t>‹#›</a:t>
            </a:fld>
            <a:endParaRPr lang="en-US"/>
          </a:p>
        </p:txBody>
      </p:sp>
    </p:spTree>
    <p:extLst>
      <p:ext uri="{BB962C8B-B14F-4D97-AF65-F5344CB8AC3E}">
        <p14:creationId xmlns:p14="http://schemas.microsoft.com/office/powerpoint/2010/main" val="1433237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3.png"/><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notesSlide" Target="../notesSlides/notesSlide5.xml"/><Relationship Id="rId16"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5" Type="http://schemas.openxmlformats.org/officeDocument/2006/relationships/image" Target="../media/image1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microsoft.com/office/2018/10/relationships/comments" Target="../comments/modernComment_102_0.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sv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hape 79">
            <a:extLst>
              <a:ext uri="{FF2B5EF4-FFF2-40B4-BE49-F238E27FC236}">
                <a16:creationId xmlns:a16="http://schemas.microsoft.com/office/drawing/2014/main" id="{D43B275B-84BF-C21D-40E8-7D1235DF538A}"/>
              </a:ext>
            </a:extLst>
          </p:cNvPr>
          <p:cNvSpPr/>
          <p:nvPr/>
        </p:nvSpPr>
        <p:spPr>
          <a:xfrm>
            <a:off x="1021728" y="632659"/>
            <a:ext cx="10148542" cy="2180084"/>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a:lnSpc>
                <a:spcPts val="3360"/>
              </a:lnSpc>
              <a:defRPr sz="1800"/>
            </a:pPr>
            <a:r>
              <a:rPr lang="en-US" sz="4800" b="1" kern="1000" spc="-10">
                <a:solidFill>
                  <a:srgbClr val="005A9C"/>
                </a:solidFill>
                <a:latin typeface="Arial" panose="020B0604020202020204" pitchFamily="34" charset="0"/>
                <a:ea typeface="Verdana" panose="020B0604030504040204" pitchFamily="34" charset="0"/>
                <a:cs typeface="Arial" panose="020B0604020202020204" pitchFamily="34" charset="0"/>
                <a:sym typeface="Montserrat-Regular"/>
              </a:rPr>
              <a:t>SERCOM-3</a:t>
            </a:r>
          </a:p>
          <a:p>
            <a:pPr algn="ctr">
              <a:lnSpc>
                <a:spcPts val="3360"/>
              </a:lnSpc>
              <a:defRPr sz="1800"/>
            </a:pPr>
            <a:br>
              <a:rPr lang="en-CH" sz="3200" b="1" kern="1000" spc="-10">
                <a:solidFill>
                  <a:srgbClr val="005A9C"/>
                </a:solidFill>
                <a:latin typeface="Arial" panose="020B0604020202020204" pitchFamily="34" charset="0"/>
                <a:ea typeface="Verdana" panose="020B0604030504040204" pitchFamily="34" charset="0"/>
                <a:cs typeface="Arial" panose="020B0604020202020204" pitchFamily="34" charset="0"/>
                <a:sym typeface="Montserrat-Regular"/>
              </a:rPr>
            </a:br>
            <a:r>
              <a:rPr lang="en-US" sz="3200" b="1" kern="1000" spc="-10">
                <a:solidFill>
                  <a:srgbClr val="005A9C"/>
                </a:solidFill>
                <a:latin typeface="Arial" panose="020B0604020202020204" pitchFamily="34" charset="0"/>
                <a:ea typeface="Verdana" panose="020B0604030504040204" pitchFamily="34" charset="0"/>
                <a:cs typeface="Arial" panose="020B0604020202020204" pitchFamily="34" charset="0"/>
                <a:sym typeface="Montserrat-Regular"/>
              </a:rPr>
              <a:t>Third session of the </a:t>
            </a:r>
            <a:r>
              <a:rPr lang="en-US" sz="3200" b="1" kern="1000" spc="-10" err="1">
                <a:solidFill>
                  <a:srgbClr val="005A9C"/>
                </a:solidFill>
                <a:latin typeface="Arial" panose="020B0604020202020204" pitchFamily="34" charset="0"/>
                <a:ea typeface="Verdana" panose="020B0604030504040204" pitchFamily="34" charset="0"/>
                <a:cs typeface="Arial" panose="020B0604020202020204" pitchFamily="34" charset="0"/>
                <a:sym typeface="Montserrat-Regular"/>
              </a:rPr>
              <a:t>Commis</a:t>
            </a:r>
            <a:r>
              <a:rPr lang="en-CH" sz="3200" b="1" kern="1000" spc="-10">
                <a:solidFill>
                  <a:srgbClr val="005A9C"/>
                </a:solidFill>
                <a:latin typeface="Arial" panose="020B0604020202020204" pitchFamily="34" charset="0"/>
                <a:ea typeface="Verdana" panose="020B0604030504040204" pitchFamily="34" charset="0"/>
                <a:cs typeface="Arial" panose="020B0604020202020204" pitchFamily="34" charset="0"/>
                <a:sym typeface="Montserrat-Regular"/>
              </a:rPr>
              <a:t>s</a:t>
            </a:r>
            <a:r>
              <a:rPr lang="en-US" sz="3200" b="1" kern="1000" spc="-10">
                <a:solidFill>
                  <a:srgbClr val="005A9C"/>
                </a:solidFill>
                <a:latin typeface="Arial" panose="020B0604020202020204" pitchFamily="34" charset="0"/>
                <a:ea typeface="Verdana" panose="020B0604030504040204" pitchFamily="34" charset="0"/>
                <a:cs typeface="Arial" panose="020B0604020202020204" pitchFamily="34" charset="0"/>
                <a:sym typeface="Montserrat-Regular"/>
              </a:rPr>
              <a:t>ion for Weather, Climate, Hydrological, Marine and Related Environmental Services and Applications </a:t>
            </a:r>
          </a:p>
        </p:txBody>
      </p:sp>
      <p:sp>
        <p:nvSpPr>
          <p:cNvPr id="5" name="Shape 79">
            <a:extLst>
              <a:ext uri="{FF2B5EF4-FFF2-40B4-BE49-F238E27FC236}">
                <a16:creationId xmlns:a16="http://schemas.microsoft.com/office/drawing/2014/main" id="{09DABE98-0BBB-BC8C-CDAE-C2AFF3268DAE}"/>
              </a:ext>
            </a:extLst>
          </p:cNvPr>
          <p:cNvSpPr/>
          <p:nvPr/>
        </p:nvSpPr>
        <p:spPr>
          <a:xfrm>
            <a:off x="1071906" y="3429000"/>
            <a:ext cx="10048183" cy="1569660"/>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a:r>
              <a:rPr lang="en-US" sz="2800" b="0" i="0" u="none" strike="noStrike" baseline="0">
                <a:solidFill>
                  <a:srgbClr val="C00000"/>
                </a:solidFill>
                <a:latin typeface="Arial" panose="020B0604020202020204" pitchFamily="34" charset="0"/>
                <a:ea typeface="Verdana" panose="020B0604030504040204" pitchFamily="34" charset="0"/>
                <a:cs typeface="Arial" panose="020B0604020202020204" pitchFamily="34" charset="0"/>
              </a:rPr>
              <a:t>A</a:t>
            </a:r>
            <a:r>
              <a:rPr lang="en-CH" sz="2800" b="0" i="0" u="none" strike="noStrike" baseline="0" err="1">
                <a:solidFill>
                  <a:srgbClr val="C00000"/>
                </a:solidFill>
                <a:latin typeface="Arial" panose="020B0604020202020204" pitchFamily="34" charset="0"/>
                <a:ea typeface="Verdana" panose="020B0604030504040204" pitchFamily="34" charset="0"/>
                <a:cs typeface="Arial" panose="020B0604020202020204" pitchFamily="34" charset="0"/>
              </a:rPr>
              <a:t>genda</a:t>
            </a:r>
            <a:r>
              <a:rPr lang="en-CH" sz="2800" b="0" i="0" u="none" strike="noStrike" baseline="0">
                <a:solidFill>
                  <a:srgbClr val="C00000"/>
                </a:solidFill>
                <a:latin typeface="Arial" panose="020B0604020202020204" pitchFamily="34" charset="0"/>
                <a:ea typeface="Verdana" panose="020B0604030504040204" pitchFamily="34" charset="0"/>
                <a:cs typeface="Arial" panose="020B0604020202020204" pitchFamily="34" charset="0"/>
              </a:rPr>
              <a:t> item </a:t>
            </a:r>
            <a:r>
              <a:rPr lang="en-US" sz="2800" b="0" i="0" u="none" strike="noStrike" baseline="0">
                <a:solidFill>
                  <a:srgbClr val="C00000"/>
                </a:solidFill>
                <a:latin typeface="Arial" panose="020B0604020202020204" pitchFamily="34" charset="0"/>
                <a:ea typeface="Verdana" panose="020B0604030504040204" pitchFamily="34" charset="0"/>
                <a:cs typeface="Arial" panose="020B0604020202020204" pitchFamily="34" charset="0"/>
              </a:rPr>
              <a:t>4.6/2</a:t>
            </a:r>
            <a:r>
              <a:rPr lang="en-CH" sz="2800" b="0" i="0" u="none" strike="noStrike" baseline="0">
                <a:solidFill>
                  <a:srgbClr val="C00000"/>
                </a:solidFill>
                <a:latin typeface="Arial" panose="020B0604020202020204" pitchFamily="34" charset="0"/>
                <a:ea typeface="Verdana" panose="020B0604030504040204" pitchFamily="34" charset="0"/>
                <a:cs typeface="Arial" panose="020B0604020202020204" pitchFamily="34" charset="0"/>
              </a:rPr>
              <a:t> </a:t>
            </a:r>
            <a:endParaRPr lang="en-US" sz="2800" b="0" i="0" u="none" strike="noStrike" baseline="0">
              <a:solidFill>
                <a:srgbClr val="C00000"/>
              </a:solidFill>
              <a:latin typeface="Arial" panose="020B0604020202020204" pitchFamily="34" charset="0"/>
              <a:ea typeface="Verdana" panose="020B0604030504040204" pitchFamily="34" charset="0"/>
              <a:cs typeface="Arial" panose="020B0604020202020204" pitchFamily="34" charset="0"/>
            </a:endParaRPr>
          </a:p>
          <a:p>
            <a:pPr algn="ctr"/>
            <a:r>
              <a:rPr lang="en-US" sz="2800" b="0" i="0" u="none" strike="noStrike" baseline="0">
                <a:solidFill>
                  <a:srgbClr val="C00000"/>
                </a:solidFill>
                <a:latin typeface="Arial" panose="020B0604020202020204" pitchFamily="34" charset="0"/>
                <a:ea typeface="Verdana" panose="020B0604030504040204" pitchFamily="34" charset="0"/>
                <a:cs typeface="Arial" panose="020B0604020202020204" pitchFamily="34" charset="0"/>
              </a:rPr>
              <a:t>Implementation plan for Strategic Objective 1.5</a:t>
            </a:r>
          </a:p>
          <a:p>
            <a:pPr algn="ctr"/>
            <a:r>
              <a:rPr lang="en-GB" sz="1800" b="1" kern="1600" cap="all">
                <a:effectLst/>
                <a:latin typeface="Arial" panose="020B0604020202020204" pitchFamily="34" charset="0"/>
                <a:ea typeface="Verdana" panose="020B0604030504040204" pitchFamily="34" charset="0"/>
                <a:cs typeface="Arial" panose="020B0604020202020204" pitchFamily="34" charset="0"/>
              </a:rPr>
              <a:t>SERVICES RELATED TO THE CRYOSPHERE</a:t>
            </a:r>
            <a:endParaRPr lang="en-CH" sz="1800" b="1" kern="1600" cap="all">
              <a:effectLst/>
              <a:latin typeface="Arial" panose="020B0604020202020204" pitchFamily="34" charset="0"/>
              <a:ea typeface="Verdana" panose="020B0604030504040204" pitchFamily="34" charset="0"/>
              <a:cs typeface="Arial" panose="020B0604020202020204" pitchFamily="34" charset="0"/>
            </a:endParaRPr>
          </a:p>
          <a:p>
            <a:pPr algn="ctr"/>
            <a:r>
              <a:rPr lang="en-US" sz="2800" b="0" i="0" u="none" strike="noStrike" baseline="0">
                <a:solidFill>
                  <a:srgbClr val="C00000"/>
                </a:solidFill>
                <a:latin typeface="Arial" panose="020B0604020202020204" pitchFamily="34" charset="0"/>
                <a:ea typeface="Verdana" panose="020B0604030504040204" pitchFamily="34" charset="0"/>
                <a:cs typeface="Arial" panose="020B0604020202020204" pitchFamily="34" charset="0"/>
              </a:rPr>
              <a:t> </a:t>
            </a:r>
            <a:endParaRPr lang="hr-HR" sz="2800" b="0" i="0" u="none" strike="noStrike" baseline="0">
              <a:solidFill>
                <a:srgbClr val="C00000"/>
              </a:solidFill>
              <a:latin typeface="Arial" panose="020B0604020202020204" pitchFamily="34" charset="0"/>
              <a:ea typeface="Verdana" panose="020B0604030504040204" pitchFamily="34" charset="0"/>
              <a:cs typeface="Arial" panose="020B0604020202020204" pitchFamily="34" charset="0"/>
            </a:endParaRPr>
          </a:p>
        </p:txBody>
      </p:sp>
      <p:sp>
        <p:nvSpPr>
          <p:cNvPr id="6" name="TextBox 5">
            <a:extLst>
              <a:ext uri="{FF2B5EF4-FFF2-40B4-BE49-F238E27FC236}">
                <a16:creationId xmlns:a16="http://schemas.microsoft.com/office/drawing/2014/main" id="{B45A15C5-5797-E740-D89C-F6F3EF7D419B}"/>
              </a:ext>
            </a:extLst>
          </p:cNvPr>
          <p:cNvSpPr txBox="1"/>
          <p:nvPr/>
        </p:nvSpPr>
        <p:spPr>
          <a:xfrm>
            <a:off x="4736645" y="4976723"/>
            <a:ext cx="2718707" cy="707886"/>
          </a:xfrm>
          <a:prstGeom prst="rect">
            <a:avLst/>
          </a:prstGeom>
          <a:noFill/>
        </p:spPr>
        <p:txBody>
          <a:bodyPr wrap="square" rtlCol="0">
            <a:spAutoFit/>
          </a:bodyPr>
          <a:lstStyle/>
          <a:p>
            <a:pPr algn="ctr"/>
            <a:r>
              <a:rPr lang="en-CH" sz="2000">
                <a:solidFill>
                  <a:srgbClr val="005A9C"/>
                </a:solidFill>
                <a:latin typeface="Arial" panose="020B0604020202020204" pitchFamily="34" charset="0"/>
                <a:ea typeface="Verdana" panose="020B0604030504040204" pitchFamily="34" charset="0"/>
                <a:cs typeface="Arial" panose="020B0604020202020204" pitchFamily="34" charset="0"/>
              </a:rPr>
              <a:t>Bali, Indonesia</a:t>
            </a:r>
          </a:p>
          <a:p>
            <a:pPr algn="ctr"/>
            <a:r>
              <a:rPr lang="en-CH" sz="2000">
                <a:solidFill>
                  <a:srgbClr val="005A9C"/>
                </a:solidFill>
                <a:latin typeface="Arial" panose="020B0604020202020204" pitchFamily="34" charset="0"/>
                <a:ea typeface="Verdana" panose="020B0604030504040204" pitchFamily="34" charset="0"/>
                <a:cs typeface="Arial" panose="020B0604020202020204" pitchFamily="34" charset="0"/>
              </a:rPr>
              <a:t>4-9 March 2024</a:t>
            </a:r>
            <a:endParaRPr lang="en-CH" sz="2000"/>
          </a:p>
        </p:txBody>
      </p:sp>
      <p:sp>
        <p:nvSpPr>
          <p:cNvPr id="3" name="TextBox 2">
            <a:extLst>
              <a:ext uri="{FF2B5EF4-FFF2-40B4-BE49-F238E27FC236}">
                <a16:creationId xmlns:a16="http://schemas.microsoft.com/office/drawing/2014/main" id="{39FF4E3F-8037-5081-F853-72E7F90922F2}"/>
              </a:ext>
            </a:extLst>
          </p:cNvPr>
          <p:cNvSpPr txBox="1"/>
          <p:nvPr/>
        </p:nvSpPr>
        <p:spPr>
          <a:xfrm>
            <a:off x="9527458" y="5361443"/>
            <a:ext cx="1976284" cy="646331"/>
          </a:xfrm>
          <a:prstGeom prst="rect">
            <a:avLst/>
          </a:prstGeom>
          <a:noFill/>
        </p:spPr>
        <p:txBody>
          <a:bodyPr wrap="square" lIns="91440" tIns="45720" rIns="91440" bIns="45720" rtlCol="0" anchor="t">
            <a:spAutoFit/>
          </a:bodyPr>
          <a:lstStyle/>
          <a:p>
            <a:r>
              <a:rPr lang="fr-CH" b="1" err="1">
                <a:latin typeface="PF Bague Sans Pro 1" panose="020B0604020202020204" charset="0"/>
                <a:ea typeface="Calibri"/>
                <a:cs typeface="Calibri"/>
              </a:rPr>
              <a:t>Presented</a:t>
            </a:r>
            <a:r>
              <a:rPr lang="en-CH" b="1">
                <a:latin typeface="PF Bague Sans Pro 1" panose="020B0604020202020204" charset="0"/>
                <a:ea typeface="Calibri"/>
                <a:cs typeface="Calibri"/>
              </a:rPr>
              <a:t> by:</a:t>
            </a:r>
            <a:r>
              <a:rPr lang="en-US" b="1">
                <a:latin typeface="PF Bague Sans Pro 1" panose="020B0604020202020204" charset="0"/>
                <a:ea typeface="Calibri"/>
                <a:cs typeface="Calibri"/>
              </a:rPr>
              <a:t> </a:t>
            </a:r>
          </a:p>
          <a:p>
            <a:r>
              <a:rPr lang="en-US" b="1">
                <a:latin typeface="PF Bague Sans Pro 1" panose="020B0604020202020204" charset="0"/>
                <a:cs typeface="Calibri"/>
              </a:rPr>
              <a:t>P/SERCOM</a:t>
            </a:r>
          </a:p>
        </p:txBody>
      </p:sp>
    </p:spTree>
    <p:extLst>
      <p:ext uri="{BB962C8B-B14F-4D97-AF65-F5344CB8AC3E}">
        <p14:creationId xmlns:p14="http://schemas.microsoft.com/office/powerpoint/2010/main" val="2102021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265AA5D-B5DA-D281-68C5-5CD6098DBB86}"/>
              </a:ext>
            </a:extLst>
          </p:cNvPr>
          <p:cNvGrpSpPr/>
          <p:nvPr/>
        </p:nvGrpSpPr>
        <p:grpSpPr>
          <a:xfrm>
            <a:off x="973954" y="154078"/>
            <a:ext cx="10244092" cy="6189570"/>
            <a:chOff x="1144728" y="154079"/>
            <a:chExt cx="9380307" cy="5619965"/>
          </a:xfrm>
        </p:grpSpPr>
        <p:pic>
          <p:nvPicPr>
            <p:cNvPr id="3" name="Picture 2">
              <a:extLst>
                <a:ext uri="{FF2B5EF4-FFF2-40B4-BE49-F238E27FC236}">
                  <a16:creationId xmlns:a16="http://schemas.microsoft.com/office/drawing/2014/main" id="{7D6DE35E-BCA8-C252-3F3A-B3B1FE005222}"/>
                </a:ext>
              </a:extLst>
            </p:cNvPr>
            <p:cNvPicPr>
              <a:picLocks noChangeAspect="1"/>
            </p:cNvPicPr>
            <p:nvPr/>
          </p:nvPicPr>
          <p:blipFill rotWithShape="1">
            <a:blip r:embed="rId3"/>
            <a:srcRect l="10871" t="28464" r="12191" b="25094"/>
            <a:stretch/>
          </p:blipFill>
          <p:spPr>
            <a:xfrm>
              <a:off x="1144729" y="2589055"/>
              <a:ext cx="9380306" cy="3184989"/>
            </a:xfrm>
            <a:prstGeom prst="rect">
              <a:avLst/>
            </a:prstGeom>
          </p:spPr>
        </p:pic>
        <p:pic>
          <p:nvPicPr>
            <p:cNvPr id="4" name="Picture 3">
              <a:extLst>
                <a:ext uri="{FF2B5EF4-FFF2-40B4-BE49-F238E27FC236}">
                  <a16:creationId xmlns:a16="http://schemas.microsoft.com/office/drawing/2014/main" id="{3FCC7D08-B002-736D-F593-C62BF06A5B0D}"/>
                </a:ext>
              </a:extLst>
            </p:cNvPr>
            <p:cNvPicPr>
              <a:picLocks noChangeAspect="1"/>
            </p:cNvPicPr>
            <p:nvPr/>
          </p:nvPicPr>
          <p:blipFill rotWithShape="1">
            <a:blip r:embed="rId4"/>
            <a:srcRect l="10871" t="72210" r="12191" b="9813"/>
            <a:stretch/>
          </p:blipFill>
          <p:spPr>
            <a:xfrm>
              <a:off x="1144729" y="1356156"/>
              <a:ext cx="9380306" cy="1232899"/>
            </a:xfrm>
            <a:prstGeom prst="rect">
              <a:avLst/>
            </a:prstGeom>
          </p:spPr>
        </p:pic>
        <p:pic>
          <p:nvPicPr>
            <p:cNvPr id="5" name="Picture 4">
              <a:extLst>
                <a:ext uri="{FF2B5EF4-FFF2-40B4-BE49-F238E27FC236}">
                  <a16:creationId xmlns:a16="http://schemas.microsoft.com/office/drawing/2014/main" id="{6A025059-E388-124A-7762-BC54FE51AE2F}"/>
                </a:ext>
              </a:extLst>
            </p:cNvPr>
            <p:cNvPicPr>
              <a:picLocks noChangeAspect="1"/>
            </p:cNvPicPr>
            <p:nvPr/>
          </p:nvPicPr>
          <p:blipFill rotWithShape="1">
            <a:blip r:embed="rId5"/>
            <a:srcRect l="10871" t="35056" r="12191" b="47416"/>
            <a:stretch/>
          </p:blipFill>
          <p:spPr>
            <a:xfrm>
              <a:off x="1144728" y="154079"/>
              <a:ext cx="9380307" cy="1202077"/>
            </a:xfrm>
            <a:prstGeom prst="rect">
              <a:avLst/>
            </a:prstGeom>
          </p:spPr>
        </p:pic>
      </p:grpSp>
    </p:spTree>
    <p:extLst>
      <p:ext uri="{BB962C8B-B14F-4D97-AF65-F5344CB8AC3E}">
        <p14:creationId xmlns:p14="http://schemas.microsoft.com/office/powerpoint/2010/main" val="2623837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647701" y="457000"/>
            <a:ext cx="11544299" cy="615553"/>
          </a:xfrm>
          <a:prstGeom prst="rect">
            <a:avLst/>
          </a:prstGeom>
        </p:spPr>
        <p:txBody>
          <a:bodyPr lIns="0" tIns="0" rIns="0" bIns="0" rtlCol="0" anchor="t">
            <a:spAutoFit/>
          </a:bodyPr>
          <a:lstStyle/>
          <a:p>
            <a:pPr>
              <a:lnSpc>
                <a:spcPts val="4800"/>
              </a:lnSpc>
            </a:pPr>
            <a:r>
              <a:rPr lang="en-US" sz="4000" spc="-24">
                <a:solidFill>
                  <a:srgbClr val="005BAA"/>
                </a:solidFill>
                <a:latin typeface="Arial Bold"/>
              </a:rPr>
              <a:t>WMO Strategic Objective 1.5 (2024-27)</a:t>
            </a:r>
          </a:p>
        </p:txBody>
      </p:sp>
      <p:sp>
        <p:nvSpPr>
          <p:cNvPr id="3" name="TextBox 3"/>
          <p:cNvSpPr txBox="1"/>
          <p:nvPr/>
        </p:nvSpPr>
        <p:spPr>
          <a:xfrm>
            <a:off x="647701" y="1279140"/>
            <a:ext cx="7016820" cy="4976427"/>
          </a:xfrm>
          <a:prstGeom prst="rect">
            <a:avLst/>
          </a:prstGeom>
        </p:spPr>
        <p:txBody>
          <a:bodyPr wrap="square" lIns="0" tIns="0" rIns="0" bIns="0" rtlCol="0" anchor="t">
            <a:spAutoFit/>
          </a:bodyPr>
          <a:lstStyle/>
          <a:p>
            <a:pPr>
              <a:lnSpc>
                <a:spcPts val="2560"/>
              </a:lnSpc>
            </a:pPr>
            <a:r>
              <a:rPr lang="en-US" sz="2000" b="1" spc="19" dirty="0">
                <a:solidFill>
                  <a:srgbClr val="C00000"/>
                </a:solidFill>
                <a:latin typeface="PF Bague Sans Pro 2"/>
              </a:rPr>
              <a:t>SO 1.5: </a:t>
            </a:r>
            <a:r>
              <a:rPr lang="en-US" sz="2000" spc="19" dirty="0">
                <a:solidFill>
                  <a:srgbClr val="000000"/>
                </a:solidFill>
                <a:latin typeface="PF Bague Sans Pro 2"/>
              </a:rPr>
              <a:t>Accelerate the development of integrated systems and services to address global risks associated with irreversible changes in the cryosphere and downstream impacts on water resources and sea level rise</a:t>
            </a:r>
          </a:p>
          <a:p>
            <a:pPr>
              <a:lnSpc>
                <a:spcPts val="2560"/>
              </a:lnSpc>
            </a:pPr>
            <a:endParaRPr lang="en-US" sz="2000" spc="19" dirty="0">
              <a:solidFill>
                <a:srgbClr val="000000"/>
              </a:solidFill>
              <a:latin typeface="PF Bague Sans Pro 2"/>
            </a:endParaRPr>
          </a:p>
          <a:p>
            <a:pPr>
              <a:lnSpc>
                <a:spcPts val="2560"/>
              </a:lnSpc>
            </a:pPr>
            <a:r>
              <a:rPr lang="en-US" sz="2000" b="1" spc="19" dirty="0">
                <a:solidFill>
                  <a:srgbClr val="C00000"/>
                </a:solidFill>
                <a:latin typeface="PF Bague Sans Pro 3"/>
              </a:rPr>
              <a:t>Focus in 2024</a:t>
            </a:r>
            <a:r>
              <a:rPr lang="en-CH" sz="2000" b="1" spc="19" dirty="0">
                <a:solidFill>
                  <a:srgbClr val="C00000"/>
                </a:solidFill>
                <a:latin typeface="PF Bague Sans Pro 3"/>
              </a:rPr>
              <a:t> </a:t>
            </a:r>
            <a:r>
              <a:rPr lang="en-US" sz="2000" b="1" spc="19" dirty="0">
                <a:solidFill>
                  <a:srgbClr val="C00000"/>
                </a:solidFill>
                <a:latin typeface="PF Bague Sans Pro 3"/>
              </a:rPr>
              <a:t>–</a:t>
            </a:r>
            <a:r>
              <a:rPr lang="en-CH" sz="2000" b="1" spc="19" dirty="0">
                <a:solidFill>
                  <a:srgbClr val="C00000"/>
                </a:solidFill>
                <a:latin typeface="PF Bague Sans Pro 3"/>
              </a:rPr>
              <a:t> </a:t>
            </a:r>
            <a:r>
              <a:rPr lang="en-US" sz="2000" b="1" spc="19" dirty="0">
                <a:solidFill>
                  <a:srgbClr val="C00000"/>
                </a:solidFill>
                <a:latin typeface="PF Bague Sans Pro 3"/>
              </a:rPr>
              <a:t>2027</a:t>
            </a:r>
            <a:r>
              <a:rPr lang="en-US" sz="2000" spc="19" dirty="0">
                <a:solidFill>
                  <a:srgbClr val="C00000"/>
                </a:solidFill>
                <a:latin typeface="PF Bague Sans Pro 3"/>
              </a:rPr>
              <a:t>:</a:t>
            </a:r>
            <a:endParaRPr lang="en-CH" sz="2000" spc="19" dirty="0">
              <a:solidFill>
                <a:srgbClr val="C00000"/>
              </a:solidFill>
              <a:latin typeface="PF Bague Sans Pro 3"/>
            </a:endParaRPr>
          </a:p>
          <a:p>
            <a:pPr>
              <a:lnSpc>
                <a:spcPts val="2560"/>
              </a:lnSpc>
            </a:pPr>
            <a:endParaRPr lang="en-US" sz="2000" spc="19" dirty="0">
              <a:solidFill>
                <a:srgbClr val="C00000"/>
              </a:solidFill>
              <a:latin typeface="PF Bague Sans Pro 3"/>
            </a:endParaRPr>
          </a:p>
          <a:p>
            <a:pPr marL="457200" indent="-457200">
              <a:lnSpc>
                <a:spcPts val="2560"/>
              </a:lnSpc>
              <a:buAutoNum type="alphaUcPeriod"/>
            </a:pPr>
            <a:r>
              <a:rPr lang="en-US" sz="2000" spc="19" dirty="0">
                <a:solidFill>
                  <a:srgbClr val="000000"/>
                </a:solidFill>
                <a:latin typeface="PF Bague Sans Pro 2"/>
              </a:rPr>
              <a:t>Emerging risks are identified and cross-cutting actions across the value cycle are charted</a:t>
            </a:r>
            <a:endParaRPr lang="en-CH" sz="2000" spc="19" dirty="0">
              <a:solidFill>
                <a:srgbClr val="000000"/>
              </a:solidFill>
              <a:latin typeface="PF Bague Sans Pro 2"/>
            </a:endParaRPr>
          </a:p>
          <a:p>
            <a:pPr marL="457200" indent="-457200">
              <a:lnSpc>
                <a:spcPts val="2560"/>
              </a:lnSpc>
              <a:buAutoNum type="alphaUcPeriod"/>
            </a:pPr>
            <a:endParaRPr lang="en-US" sz="2000" spc="19" dirty="0">
              <a:solidFill>
                <a:srgbClr val="000000"/>
              </a:solidFill>
              <a:latin typeface="PF Bague Sans Pro 2"/>
            </a:endParaRPr>
          </a:p>
          <a:p>
            <a:pPr marL="457200" indent="-457200">
              <a:lnSpc>
                <a:spcPts val="2560"/>
              </a:lnSpc>
              <a:buAutoNum type="alphaUcPeriod"/>
            </a:pPr>
            <a:r>
              <a:rPr lang="en-US" sz="2000" spc="19" dirty="0">
                <a:solidFill>
                  <a:srgbClr val="000000"/>
                </a:solidFill>
                <a:latin typeface="PF Bague Sans Pro 2"/>
              </a:rPr>
              <a:t>Collaborative mechanisms are optimized to promote innovation, and research to service actions</a:t>
            </a:r>
            <a:br>
              <a:rPr lang="en-CH" sz="2000" spc="19" dirty="0">
                <a:solidFill>
                  <a:srgbClr val="000000"/>
                </a:solidFill>
                <a:latin typeface="PF Bague Sans Pro 2"/>
              </a:rPr>
            </a:br>
            <a:endParaRPr lang="en-CH" sz="2000" spc="19" dirty="0">
              <a:solidFill>
                <a:srgbClr val="000000"/>
              </a:solidFill>
              <a:latin typeface="PF Bague Sans Pro 2"/>
            </a:endParaRPr>
          </a:p>
          <a:p>
            <a:pPr marL="457200" indent="-457200">
              <a:lnSpc>
                <a:spcPts val="2560"/>
              </a:lnSpc>
              <a:buAutoNum type="alphaUcPeriod"/>
            </a:pPr>
            <a:r>
              <a:rPr lang="en-US" sz="2000" spc="19" dirty="0">
                <a:solidFill>
                  <a:srgbClr val="000000"/>
                </a:solidFill>
                <a:latin typeface="PF Bague Sans Pro 2"/>
              </a:rPr>
              <a:t>Partnerships and collaborations with external stakeholders amplify existing capacity to deliver services</a:t>
            </a:r>
          </a:p>
        </p:txBody>
      </p:sp>
      <p:sp>
        <p:nvSpPr>
          <p:cNvPr id="4" name="Freeform 4"/>
          <p:cNvSpPr/>
          <p:nvPr/>
        </p:nvSpPr>
        <p:spPr>
          <a:xfrm>
            <a:off x="8014803" y="1412702"/>
            <a:ext cx="3760998" cy="4398766"/>
          </a:xfrm>
          <a:custGeom>
            <a:avLst/>
            <a:gdLst/>
            <a:ahLst/>
            <a:cxnLst/>
            <a:rect l="l" t="t" r="r" b="b"/>
            <a:pathLst>
              <a:path w="5641497" h="6598149">
                <a:moveTo>
                  <a:pt x="0" y="0"/>
                </a:moveTo>
                <a:lnTo>
                  <a:pt x="5641497" y="0"/>
                </a:lnTo>
                <a:lnTo>
                  <a:pt x="5641497" y="6598148"/>
                </a:lnTo>
                <a:lnTo>
                  <a:pt x="0" y="6598148"/>
                </a:lnTo>
                <a:lnTo>
                  <a:pt x="0" y="0"/>
                </a:lnTo>
                <a:close/>
              </a:path>
            </a:pathLst>
          </a:custGeom>
          <a:blipFill>
            <a:blip r:embed="rId4"/>
            <a:stretch>
              <a:fillRect l="-106795" t="-24959" r="-117377" b="-30949"/>
            </a:stretch>
          </a:blipFill>
          <a:effectLst>
            <a:glow rad="330200">
              <a:schemeClr val="bg2">
                <a:lumMod val="90000"/>
              </a:schemeClr>
            </a:glow>
          </a:effectLst>
        </p:spPr>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72902" y="514712"/>
            <a:ext cx="12012634" cy="420693"/>
          </a:xfrm>
          <a:prstGeom prst="rect">
            <a:avLst/>
          </a:prstGeom>
        </p:spPr>
        <p:txBody>
          <a:bodyPr lIns="0" tIns="0" rIns="0" bIns="0" rtlCol="0" anchor="t">
            <a:spAutoFit/>
          </a:bodyPr>
          <a:lstStyle/>
          <a:p>
            <a:pPr>
              <a:lnSpc>
                <a:spcPts val="3248"/>
              </a:lnSpc>
            </a:pPr>
            <a:r>
              <a:rPr lang="en-US" sz="3867">
                <a:solidFill>
                  <a:srgbClr val="005BAA"/>
                </a:solidFill>
                <a:latin typeface="Arial Bold"/>
              </a:rPr>
              <a:t>Proposed ET Cryosphere Related Services (1/2)</a:t>
            </a:r>
          </a:p>
        </p:txBody>
      </p:sp>
      <p:sp>
        <p:nvSpPr>
          <p:cNvPr id="3" name="TextBox 3"/>
          <p:cNvSpPr txBox="1"/>
          <p:nvPr/>
        </p:nvSpPr>
        <p:spPr>
          <a:xfrm>
            <a:off x="572902" y="1197646"/>
            <a:ext cx="10917134" cy="4290918"/>
          </a:xfrm>
          <a:prstGeom prst="rect">
            <a:avLst/>
          </a:prstGeom>
        </p:spPr>
        <p:txBody>
          <a:bodyPr wrap="square" lIns="0" tIns="0" rIns="0" bIns="0" rtlCol="0" anchor="t">
            <a:spAutoFit/>
          </a:bodyPr>
          <a:lstStyle/>
          <a:p>
            <a:pPr algn="just">
              <a:lnSpc>
                <a:spcPts val="2400"/>
              </a:lnSpc>
            </a:pPr>
            <a:r>
              <a:rPr lang="en-US" dirty="0">
                <a:solidFill>
                  <a:srgbClr val="000000"/>
                </a:solidFill>
                <a:latin typeface="PF Bague Sans Pro 2"/>
              </a:rPr>
              <a:t>Jointly under SC-HYD and SC-CLI to support SO 1.5 on Cryosphere Changes and Downstream Impacts</a:t>
            </a:r>
          </a:p>
          <a:p>
            <a:pPr algn="just">
              <a:lnSpc>
                <a:spcPts val="2400"/>
              </a:lnSpc>
            </a:pPr>
            <a:r>
              <a:rPr lang="en-US" dirty="0">
                <a:solidFill>
                  <a:srgbClr val="000000"/>
                </a:solidFill>
                <a:latin typeface="PF Bague Sans Pro 2"/>
              </a:rPr>
              <a:t>TORs will be </a:t>
            </a:r>
            <a:r>
              <a:rPr lang="en-US" dirty="0">
                <a:solidFill>
                  <a:srgbClr val="000000"/>
                </a:solidFill>
                <a:latin typeface="PF Bague Sans Pro 1" panose="020B0604020202020204" charset="0"/>
              </a:rPr>
              <a:t>finalized</a:t>
            </a:r>
            <a:r>
              <a:rPr lang="en-US" dirty="0">
                <a:solidFill>
                  <a:srgbClr val="000000"/>
                </a:solidFill>
                <a:latin typeface="PF Bague Sans Pro 2"/>
              </a:rPr>
              <a:t> with correspondence with EC-PHORS</a:t>
            </a:r>
          </a:p>
          <a:p>
            <a:pPr algn="just">
              <a:lnSpc>
                <a:spcPts val="2400"/>
              </a:lnSpc>
            </a:pPr>
            <a:endParaRPr lang="en-US" dirty="0">
              <a:solidFill>
                <a:srgbClr val="000000"/>
              </a:solidFill>
              <a:latin typeface="PF Bague Sans Pro 2"/>
            </a:endParaRPr>
          </a:p>
          <a:p>
            <a:pPr algn="just">
              <a:lnSpc>
                <a:spcPts val="3081"/>
              </a:lnSpc>
            </a:pPr>
            <a:r>
              <a:rPr lang="en-US" sz="2000" dirty="0">
                <a:solidFill>
                  <a:srgbClr val="000000"/>
                </a:solidFill>
                <a:latin typeface="PF Bague Sans Pro 2"/>
              </a:rPr>
              <a:t>Draft Terms of Reference</a:t>
            </a:r>
            <a:r>
              <a:rPr lang="en-CH" sz="2000" dirty="0">
                <a:solidFill>
                  <a:srgbClr val="000000"/>
                </a:solidFill>
                <a:latin typeface="PF Bague Sans Pro 2"/>
              </a:rPr>
              <a:t> </a:t>
            </a:r>
            <a:endParaRPr lang="en-US" sz="2000" dirty="0">
              <a:solidFill>
                <a:srgbClr val="000000"/>
              </a:solidFill>
              <a:latin typeface="PF Bague Sans Pro 2"/>
            </a:endParaRPr>
          </a:p>
          <a:p>
            <a:pPr marL="361968" lvl="1" indent="-180984" algn="just">
              <a:lnSpc>
                <a:spcPts val="2568"/>
              </a:lnSpc>
              <a:buFont typeface="Arial"/>
              <a:buChar char="•"/>
            </a:pPr>
            <a:r>
              <a:rPr lang="en-US" u="sng" dirty="0">
                <a:solidFill>
                  <a:srgbClr val="000000"/>
                </a:solidFill>
                <a:latin typeface="PF Bague Sans Pro 2"/>
              </a:rPr>
              <a:t>White paper</a:t>
            </a:r>
            <a:r>
              <a:rPr lang="en-US" dirty="0">
                <a:solidFill>
                  <a:srgbClr val="000000"/>
                </a:solidFill>
                <a:latin typeface="PF Bague Sans Pro 2"/>
              </a:rPr>
              <a:t>, services for adaptation and mitigation of changes in cryosphere incl. downstream impacts, inform on priority setting (see next slides)</a:t>
            </a:r>
          </a:p>
          <a:p>
            <a:pPr marL="361968" lvl="1" indent="-180984" algn="just">
              <a:lnSpc>
                <a:spcPts val="2568"/>
              </a:lnSpc>
              <a:buFont typeface="Arial"/>
              <a:buChar char="•"/>
            </a:pPr>
            <a:r>
              <a:rPr lang="en-US" dirty="0">
                <a:solidFill>
                  <a:srgbClr val="000000"/>
                </a:solidFill>
                <a:latin typeface="PF Bague Sans Pro 2"/>
              </a:rPr>
              <a:t>Contribute to applications/services of </a:t>
            </a:r>
            <a:r>
              <a:rPr lang="en-US" u="sng" dirty="0">
                <a:solidFill>
                  <a:srgbClr val="000000"/>
                </a:solidFill>
                <a:latin typeface="PF Bague Sans Pro 2"/>
              </a:rPr>
              <a:t>inland cryo components for operational hydrology </a:t>
            </a:r>
            <a:r>
              <a:rPr lang="en-US" dirty="0">
                <a:solidFill>
                  <a:srgbClr val="000000"/>
                </a:solidFill>
                <a:latin typeface="PF Bague Sans Pro 2"/>
              </a:rPr>
              <a:t>(e.g., spring floods, ice jams, GLOFS, water resources assessment etc.)</a:t>
            </a:r>
          </a:p>
          <a:p>
            <a:pPr marL="361968" lvl="1" indent="-180984" algn="just">
              <a:lnSpc>
                <a:spcPts val="2568"/>
              </a:lnSpc>
              <a:buFont typeface="Arial"/>
              <a:buChar char="•"/>
            </a:pPr>
            <a:r>
              <a:rPr lang="en-US" u="sng" dirty="0">
                <a:solidFill>
                  <a:srgbClr val="000000"/>
                </a:solidFill>
                <a:latin typeface="PF Bague Sans Pro 2"/>
              </a:rPr>
              <a:t>Technical guidance for freshwater inputs on water resources</a:t>
            </a:r>
            <a:r>
              <a:rPr lang="en-US" dirty="0">
                <a:solidFill>
                  <a:srgbClr val="000000"/>
                </a:solidFill>
                <a:latin typeface="PF Bague Sans Pro 2"/>
              </a:rPr>
              <a:t>; SC-MMO for marine environment</a:t>
            </a:r>
          </a:p>
          <a:p>
            <a:pPr marL="361968" lvl="1" indent="-180984" algn="just">
              <a:lnSpc>
                <a:spcPts val="2568"/>
              </a:lnSpc>
              <a:buFont typeface="Arial"/>
              <a:buChar char="•"/>
            </a:pPr>
            <a:r>
              <a:rPr lang="en-US" u="sng" dirty="0">
                <a:solidFill>
                  <a:srgbClr val="000000"/>
                </a:solidFill>
                <a:latin typeface="PF Bague Sans Pro 2"/>
              </a:rPr>
              <a:t>Support RB </a:t>
            </a:r>
            <a:r>
              <a:rPr lang="en-US" dirty="0">
                <a:solidFill>
                  <a:srgbClr val="000000"/>
                </a:solidFill>
                <a:latin typeface="PF Bague Sans Pro 2"/>
              </a:rPr>
              <a:t>on global stock</a:t>
            </a:r>
            <a:r>
              <a:rPr lang="en-CH" dirty="0">
                <a:solidFill>
                  <a:srgbClr val="000000"/>
                </a:solidFill>
                <a:latin typeface="PF Bague Sans Pro 2"/>
              </a:rPr>
              <a:t> </a:t>
            </a:r>
            <a:r>
              <a:rPr lang="en-US" dirty="0">
                <a:solidFill>
                  <a:srgbClr val="000000"/>
                </a:solidFill>
                <a:latin typeface="PF Bague Sans Pro 2"/>
              </a:rPr>
              <a:t>take R2O, services perspective and users’ needs also for related research-related activities of WCRP, WWRP, TT-</a:t>
            </a:r>
            <a:r>
              <a:rPr lang="en-US" dirty="0" err="1">
                <a:solidFill>
                  <a:srgbClr val="000000"/>
                </a:solidFill>
                <a:latin typeface="PF Bague Sans Pro 2"/>
              </a:rPr>
              <a:t>HydroResearch</a:t>
            </a:r>
            <a:endParaRPr lang="en-CH" dirty="0">
              <a:solidFill>
                <a:srgbClr val="000000"/>
              </a:solidFill>
              <a:latin typeface="PF Bague Sans Pro 2"/>
            </a:endParaRPr>
          </a:p>
          <a:p>
            <a:pPr marL="361968" lvl="1" indent="-180984" algn="just">
              <a:lnSpc>
                <a:spcPts val="2568"/>
              </a:lnSpc>
              <a:buFont typeface="Arial"/>
              <a:buChar char="•"/>
            </a:pPr>
            <a:r>
              <a:rPr lang="en-US" dirty="0">
                <a:solidFill>
                  <a:srgbClr val="000000"/>
                </a:solidFill>
                <a:latin typeface="PF Bague Sans Pro 2"/>
              </a:rPr>
              <a:t>Support SC-CLI on </a:t>
            </a:r>
            <a:r>
              <a:rPr lang="en-US" u="sng" dirty="0">
                <a:solidFill>
                  <a:srgbClr val="000000"/>
                </a:solidFill>
                <a:latin typeface="PF Bague Sans Pro 2"/>
              </a:rPr>
              <a:t>pilot/demo projects for generation of services</a:t>
            </a:r>
            <a:r>
              <a:rPr lang="en-US" dirty="0">
                <a:solidFill>
                  <a:srgbClr val="000000"/>
                </a:solidFill>
                <a:latin typeface="PF Bague Sans Pro 2"/>
              </a:rPr>
              <a:t>, knowledge exchange, best practices, Polar and other RCC etc.</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397812" y="1378834"/>
            <a:ext cx="11197130" cy="4962897"/>
          </a:xfrm>
          <a:prstGeom prst="rect">
            <a:avLst/>
          </a:prstGeom>
        </p:spPr>
        <p:txBody>
          <a:bodyPr lIns="0" tIns="0" rIns="0" bIns="0" rtlCol="0" anchor="t">
            <a:spAutoFit/>
          </a:bodyPr>
          <a:lstStyle/>
          <a:p>
            <a:pPr algn="just">
              <a:lnSpc>
                <a:spcPts val="2400"/>
              </a:lnSpc>
            </a:pPr>
            <a:r>
              <a:rPr lang="en-US" dirty="0">
                <a:solidFill>
                  <a:srgbClr val="000000"/>
                </a:solidFill>
                <a:latin typeface="PF Bague Sans Pro 1"/>
              </a:rPr>
              <a:t>Jointly under SC-HYD and SC-CLI to support SO 1.5 on Cryosphere Changes and Downstream Impacts</a:t>
            </a:r>
            <a:endParaRPr lang="en-CH" dirty="0">
              <a:solidFill>
                <a:srgbClr val="000000"/>
              </a:solidFill>
              <a:latin typeface="PF Bague Sans Pro 1"/>
            </a:endParaRPr>
          </a:p>
          <a:p>
            <a:pPr algn="just">
              <a:lnSpc>
                <a:spcPts val="2400"/>
              </a:lnSpc>
            </a:pPr>
            <a:r>
              <a:rPr lang="en-US" dirty="0">
                <a:solidFill>
                  <a:srgbClr val="000000"/>
                </a:solidFill>
                <a:latin typeface="PF Bague Sans Pro 1"/>
              </a:rPr>
              <a:t>TORs will be finalized with correspondence with EC-PHORS</a:t>
            </a:r>
          </a:p>
          <a:p>
            <a:pPr algn="just">
              <a:lnSpc>
                <a:spcPts val="2400"/>
              </a:lnSpc>
            </a:pPr>
            <a:endParaRPr lang="en-US" dirty="0">
              <a:solidFill>
                <a:srgbClr val="000000"/>
              </a:solidFill>
              <a:latin typeface="PF Bague Sans Pro 1" panose="020B0604020202020204" charset="0"/>
            </a:endParaRPr>
          </a:p>
          <a:p>
            <a:pPr algn="just">
              <a:lnSpc>
                <a:spcPts val="3081"/>
              </a:lnSpc>
            </a:pPr>
            <a:r>
              <a:rPr lang="en-US" dirty="0">
                <a:solidFill>
                  <a:srgbClr val="000000"/>
                </a:solidFill>
                <a:latin typeface="PF Bague Sans Pro 1"/>
              </a:rPr>
              <a:t>Terms of Reference</a:t>
            </a:r>
            <a:r>
              <a:rPr lang="en-CH" dirty="0">
                <a:solidFill>
                  <a:srgbClr val="000000"/>
                </a:solidFill>
                <a:latin typeface="PF Bague Sans Pro 1"/>
              </a:rPr>
              <a:t> (</a:t>
            </a:r>
            <a:r>
              <a:rPr lang="en-CH" i="1" dirty="0">
                <a:solidFill>
                  <a:srgbClr val="000000"/>
                </a:solidFill>
                <a:latin typeface="PF Bague Sans Pro 1"/>
              </a:rPr>
              <a:t>continuous</a:t>
            </a:r>
            <a:r>
              <a:rPr lang="en-CH" dirty="0">
                <a:solidFill>
                  <a:srgbClr val="000000"/>
                </a:solidFill>
                <a:latin typeface="PF Bague Sans Pro 1"/>
              </a:rPr>
              <a:t>)</a:t>
            </a:r>
            <a:endParaRPr lang="en-US" dirty="0">
              <a:solidFill>
                <a:srgbClr val="000000"/>
              </a:solidFill>
              <a:latin typeface="PF Bague Sans Pro 1"/>
            </a:endParaRPr>
          </a:p>
          <a:p>
            <a:pPr marL="361950" lvl="1" indent="-180975" algn="just">
              <a:lnSpc>
                <a:spcPts val="2568"/>
              </a:lnSpc>
              <a:buFont typeface="Arial"/>
              <a:buChar char="•"/>
            </a:pPr>
            <a:r>
              <a:rPr lang="en-US" dirty="0">
                <a:solidFill>
                  <a:srgbClr val="000000"/>
                </a:solidFill>
                <a:latin typeface="PF Bague Sans Pro 1"/>
              </a:rPr>
              <a:t>Support </a:t>
            </a:r>
            <a:r>
              <a:rPr lang="en-US" u="sng" dirty="0">
                <a:solidFill>
                  <a:srgbClr val="000000"/>
                </a:solidFill>
                <a:latin typeface="PF Bague Sans Pro 1"/>
              </a:rPr>
              <a:t>International Year of Glaciers’ Preservation 2025 </a:t>
            </a:r>
            <a:r>
              <a:rPr lang="en-US" dirty="0">
                <a:solidFill>
                  <a:srgbClr val="000000"/>
                </a:solidFill>
                <a:latin typeface="PF Bague Sans Pro 1"/>
              </a:rPr>
              <a:t>and </a:t>
            </a:r>
            <a:r>
              <a:rPr lang="en-US" u="sng" dirty="0">
                <a:solidFill>
                  <a:srgbClr val="000000"/>
                </a:solidFill>
                <a:latin typeface="PF Bague Sans Pro 1"/>
              </a:rPr>
              <a:t>World Day on Glaciers </a:t>
            </a:r>
            <a:endParaRPr lang="en-US" u="sng" dirty="0">
              <a:solidFill>
                <a:srgbClr val="000000"/>
              </a:solidFill>
              <a:latin typeface="PF Bague Sans Pro 1" panose="020B0604020202020204" charset="0"/>
            </a:endParaRPr>
          </a:p>
          <a:p>
            <a:pPr marL="361950" lvl="1" indent="-180975" algn="just">
              <a:lnSpc>
                <a:spcPts val="2568"/>
              </a:lnSpc>
              <a:buFont typeface="Arial"/>
              <a:buChar char="•"/>
            </a:pPr>
            <a:r>
              <a:rPr lang="en-US" dirty="0">
                <a:solidFill>
                  <a:srgbClr val="000000"/>
                </a:solidFill>
                <a:latin typeface="PF Bague Sans Pro 1"/>
              </a:rPr>
              <a:t>Support integration of </a:t>
            </a:r>
            <a:r>
              <a:rPr lang="en-US" u="sng" dirty="0">
                <a:solidFill>
                  <a:srgbClr val="000000"/>
                </a:solidFill>
                <a:latin typeface="PF Bague Sans Pro 1"/>
              </a:rPr>
              <a:t>cryosphere-related hazards in Catalogue of Hazardous Events </a:t>
            </a:r>
            <a:r>
              <a:rPr lang="en-US" dirty="0">
                <a:solidFill>
                  <a:srgbClr val="000000"/>
                </a:solidFill>
                <a:latin typeface="PF Bague Sans Pro 1"/>
              </a:rPr>
              <a:t>(ET-CHE under SC-DRR)</a:t>
            </a:r>
          </a:p>
          <a:p>
            <a:pPr marL="361950" lvl="1" indent="-180975" algn="just">
              <a:lnSpc>
                <a:spcPts val="2568"/>
              </a:lnSpc>
              <a:buFont typeface="Arial"/>
              <a:buChar char="•"/>
            </a:pPr>
            <a:r>
              <a:rPr lang="en-US" u="sng" dirty="0">
                <a:solidFill>
                  <a:srgbClr val="000000"/>
                </a:solidFill>
                <a:latin typeface="PF Bague Sans Pro 1"/>
              </a:rPr>
              <a:t>Contribute to chapters related to cryosphere-related services </a:t>
            </a:r>
            <a:r>
              <a:rPr lang="en-US" dirty="0">
                <a:solidFill>
                  <a:srgbClr val="000000"/>
                </a:solidFill>
                <a:latin typeface="PF Bague Sans Pro 1"/>
              </a:rPr>
              <a:t>of State of Climate/Climate Services, State of Global Water Resources and possible other reports with AG-GCW, SC-CLI, RB</a:t>
            </a:r>
          </a:p>
          <a:p>
            <a:pPr algn="just">
              <a:lnSpc>
                <a:spcPts val="2568"/>
              </a:lnSpc>
            </a:pPr>
            <a:endParaRPr lang="en-US" dirty="0">
              <a:solidFill>
                <a:srgbClr val="000000"/>
              </a:solidFill>
              <a:latin typeface="PF Bague Sans Pro 1" panose="020B0604020202020204" charset="0"/>
            </a:endParaRPr>
          </a:p>
          <a:p>
            <a:pPr marL="361950" lvl="1" indent="-180975" algn="just">
              <a:lnSpc>
                <a:spcPts val="2568"/>
              </a:lnSpc>
            </a:pPr>
            <a:r>
              <a:rPr lang="en-US" b="1" dirty="0">
                <a:solidFill>
                  <a:srgbClr val="FF0000"/>
                </a:solidFill>
                <a:latin typeface="PF Bague Sans Pro 1"/>
              </a:rPr>
              <a:t>  </a:t>
            </a:r>
            <a:r>
              <a:rPr lang="en-US" b="1" dirty="0">
                <a:solidFill>
                  <a:srgbClr val="C00000"/>
                </a:solidFill>
                <a:latin typeface="PF Bague Sans Pro 1"/>
              </a:rPr>
              <a:t>ET </a:t>
            </a:r>
            <a:r>
              <a:rPr lang="en-US" b="1" dirty="0" err="1">
                <a:solidFill>
                  <a:srgbClr val="C00000"/>
                </a:solidFill>
                <a:latin typeface="PF Bague Sans Pro 1"/>
              </a:rPr>
              <a:t>Cryo</a:t>
            </a:r>
            <a:r>
              <a:rPr lang="en-US" b="1" dirty="0">
                <a:solidFill>
                  <a:srgbClr val="C00000"/>
                </a:solidFill>
                <a:latin typeface="PF Bague Sans Pro 1"/>
              </a:rPr>
              <a:t> Services shall work in collaboration with PHORS, SERCOCM (SC-MMO, SC-DRR), </a:t>
            </a:r>
            <a:br>
              <a:rPr lang="en-US" b="1" dirty="0">
                <a:solidFill>
                  <a:srgbClr val="C00000"/>
                </a:solidFill>
                <a:latin typeface="PF Bague Sans Pro 1"/>
              </a:rPr>
            </a:br>
            <a:r>
              <a:rPr lang="en-US" b="1" dirty="0">
                <a:solidFill>
                  <a:srgbClr val="C00000"/>
                </a:solidFill>
                <a:latin typeface="PF Bague Sans Pro 1"/>
              </a:rPr>
              <a:t>INFCOM (GCW-AG etc.), RB (WCRP, WWRP), RA and others</a:t>
            </a:r>
          </a:p>
          <a:p>
            <a:pPr marL="361950" lvl="1" indent="-180975" algn="just">
              <a:lnSpc>
                <a:spcPts val="2568"/>
              </a:lnSpc>
            </a:pPr>
            <a:endParaRPr lang="en-US" sz="2000" dirty="0">
              <a:solidFill>
                <a:srgbClr val="C00000"/>
              </a:solidFill>
              <a:latin typeface="PF Bague Sans Pro 1" panose="020B0604020202020204" charset="0"/>
            </a:endParaRPr>
          </a:p>
          <a:p>
            <a:pPr marL="361950" lvl="1" indent="-180975" algn="just">
              <a:lnSpc>
                <a:spcPts val="2568"/>
              </a:lnSpc>
            </a:pPr>
            <a:endParaRPr lang="en-US" sz="2000" dirty="0">
              <a:solidFill>
                <a:srgbClr val="C00000"/>
              </a:solidFill>
              <a:latin typeface="PF Bague Sans Pro 1" panose="020B0604020202020204" charset="0"/>
            </a:endParaRPr>
          </a:p>
          <a:p>
            <a:pPr marL="361950" lvl="1" indent="-180975" algn="just">
              <a:lnSpc>
                <a:spcPts val="2400"/>
              </a:lnSpc>
            </a:pPr>
            <a:endParaRPr lang="en-US" sz="2000" dirty="0">
              <a:solidFill>
                <a:srgbClr val="C00000"/>
              </a:solidFill>
              <a:latin typeface="PF Bague Sans Pro 1" panose="020B0604020202020204" charset="0"/>
            </a:endParaRPr>
          </a:p>
        </p:txBody>
      </p:sp>
      <p:sp>
        <p:nvSpPr>
          <p:cNvPr id="4" name="TextBox 4"/>
          <p:cNvSpPr txBox="1"/>
          <p:nvPr/>
        </p:nvSpPr>
        <p:spPr>
          <a:xfrm>
            <a:off x="582744" y="514712"/>
            <a:ext cx="12012634" cy="420693"/>
          </a:xfrm>
          <a:prstGeom prst="rect">
            <a:avLst/>
          </a:prstGeom>
        </p:spPr>
        <p:txBody>
          <a:bodyPr lIns="0" tIns="0" rIns="0" bIns="0" rtlCol="0" anchor="t">
            <a:spAutoFit/>
          </a:bodyPr>
          <a:lstStyle/>
          <a:p>
            <a:pPr>
              <a:lnSpc>
                <a:spcPts val="3248"/>
              </a:lnSpc>
            </a:pPr>
            <a:r>
              <a:rPr lang="en-US" sz="3867">
                <a:solidFill>
                  <a:srgbClr val="005BAA"/>
                </a:solidFill>
                <a:latin typeface="Arial Bold"/>
              </a:rPr>
              <a:t>Proposed ET Cryosphere Related Services (2/2)</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5067644" y="2836481"/>
            <a:ext cx="6336956" cy="3178074"/>
            <a:chOff x="0" y="0"/>
            <a:chExt cx="11723887" cy="5879697"/>
          </a:xfrm>
        </p:grpSpPr>
        <p:sp>
          <p:nvSpPr>
            <p:cNvPr id="3" name="Freeform 3"/>
            <p:cNvSpPr/>
            <p:nvPr/>
          </p:nvSpPr>
          <p:spPr>
            <a:xfrm>
              <a:off x="0" y="0"/>
              <a:ext cx="11723870" cy="5879811"/>
            </a:xfrm>
            <a:custGeom>
              <a:avLst/>
              <a:gdLst/>
              <a:ahLst/>
              <a:cxnLst/>
              <a:rect l="l" t="t" r="r" b="b"/>
              <a:pathLst>
                <a:path w="11723870" h="5879811">
                  <a:moveTo>
                    <a:pt x="0" y="980005"/>
                  </a:moveTo>
                  <a:cubicBezTo>
                    <a:pt x="0" y="438707"/>
                    <a:pt x="408670" y="0"/>
                    <a:pt x="912909" y="0"/>
                  </a:cubicBezTo>
                  <a:lnTo>
                    <a:pt x="10810961" y="0"/>
                  </a:lnTo>
                  <a:cubicBezTo>
                    <a:pt x="11315092" y="0"/>
                    <a:pt x="11723870" y="438707"/>
                    <a:pt x="11723870" y="980005"/>
                  </a:cubicBezTo>
                  <a:lnTo>
                    <a:pt x="11723870" y="4899795"/>
                  </a:lnTo>
                  <a:cubicBezTo>
                    <a:pt x="11723870" y="5440979"/>
                    <a:pt x="11315200" y="5879811"/>
                    <a:pt x="10810961" y="5879811"/>
                  </a:cubicBezTo>
                  <a:lnTo>
                    <a:pt x="912909" y="5879811"/>
                  </a:lnTo>
                  <a:cubicBezTo>
                    <a:pt x="408670" y="5879685"/>
                    <a:pt x="0" y="5440979"/>
                    <a:pt x="0" y="4899680"/>
                  </a:cubicBezTo>
                  <a:close/>
                </a:path>
              </a:pathLst>
            </a:custGeom>
            <a:solidFill>
              <a:srgbClr val="00529C"/>
            </a:solidFill>
          </p:spPr>
        </p:sp>
      </p:grpSp>
      <p:sp>
        <p:nvSpPr>
          <p:cNvPr id="4" name="TextBox 4"/>
          <p:cNvSpPr txBox="1"/>
          <p:nvPr/>
        </p:nvSpPr>
        <p:spPr>
          <a:xfrm>
            <a:off x="5316112" y="3106153"/>
            <a:ext cx="5840021" cy="2543197"/>
          </a:xfrm>
          <a:prstGeom prst="rect">
            <a:avLst/>
          </a:prstGeom>
        </p:spPr>
        <p:txBody>
          <a:bodyPr lIns="0" tIns="0" rIns="0" bIns="0" rtlCol="0" anchor="t">
            <a:spAutoFit/>
          </a:bodyPr>
          <a:lstStyle/>
          <a:p>
            <a:pPr algn="just">
              <a:lnSpc>
                <a:spcPts val="2525"/>
              </a:lnSpc>
            </a:pPr>
            <a:r>
              <a:rPr lang="en-US" sz="1729" spc="15">
                <a:solidFill>
                  <a:srgbClr val="FFFFFF"/>
                </a:solidFill>
                <a:latin typeface="PF Bague Sans Pro 2"/>
              </a:rPr>
              <a:t>The International Year and World Day for Glaciers aim to </a:t>
            </a:r>
            <a:r>
              <a:rPr lang="en-US" sz="1729" b="1" spc="15">
                <a:solidFill>
                  <a:srgbClr val="FFC000"/>
                </a:solidFill>
                <a:latin typeface="PF Bague Sans Pro 2"/>
              </a:rPr>
              <a:t>raise global awareness </a:t>
            </a:r>
            <a:r>
              <a:rPr lang="en-US" sz="1729" spc="15">
                <a:solidFill>
                  <a:srgbClr val="FFFFFF"/>
                </a:solidFill>
                <a:latin typeface="PF Bague Sans Pro 2"/>
              </a:rPr>
              <a:t>about </a:t>
            </a:r>
            <a:r>
              <a:rPr lang="en-US" sz="1729" b="1" spc="15">
                <a:solidFill>
                  <a:srgbClr val="FFC000"/>
                </a:solidFill>
                <a:latin typeface="PF Bague Sans Pro 2"/>
              </a:rPr>
              <a:t>the critical role of glaciers, snow and ice</a:t>
            </a:r>
            <a:r>
              <a:rPr lang="en-US" sz="1729" b="1" spc="15">
                <a:solidFill>
                  <a:srgbClr val="FFFFFF"/>
                </a:solidFill>
                <a:latin typeface="PF Bague Sans Pro 2"/>
              </a:rPr>
              <a:t> </a:t>
            </a:r>
            <a:r>
              <a:rPr lang="en-US" sz="1729" spc="15">
                <a:solidFill>
                  <a:srgbClr val="FFFFFF"/>
                </a:solidFill>
                <a:latin typeface="PF Bague Sans Pro 2"/>
              </a:rPr>
              <a:t>in the </a:t>
            </a:r>
            <a:r>
              <a:rPr lang="en-US" sz="1729" b="1" spc="15">
                <a:solidFill>
                  <a:srgbClr val="FFC000"/>
                </a:solidFill>
                <a:latin typeface="PF Bague Sans Pro 2"/>
              </a:rPr>
              <a:t>climate system </a:t>
            </a:r>
            <a:r>
              <a:rPr lang="en-US" sz="1729" spc="15">
                <a:solidFill>
                  <a:srgbClr val="FFFFFF"/>
                </a:solidFill>
                <a:latin typeface="PF Bague Sans Pro 2"/>
              </a:rPr>
              <a:t>and the </a:t>
            </a:r>
            <a:r>
              <a:rPr lang="en-US" sz="1729" b="1" spc="15">
                <a:solidFill>
                  <a:srgbClr val="FFC000"/>
                </a:solidFill>
                <a:latin typeface="PF Bague Sans Pro 2"/>
              </a:rPr>
              <a:t>hydrological cycle</a:t>
            </a:r>
            <a:r>
              <a:rPr lang="en-US" sz="1729" spc="15">
                <a:solidFill>
                  <a:srgbClr val="FFFFFF"/>
                </a:solidFill>
                <a:latin typeface="PF Bague Sans Pro 2"/>
              </a:rPr>
              <a:t>, and </a:t>
            </a:r>
            <a:r>
              <a:rPr lang="en-US" sz="1729" b="1" spc="15">
                <a:solidFill>
                  <a:srgbClr val="FFC000"/>
                </a:solidFill>
                <a:latin typeface="PF Bague Sans Pro 2"/>
              </a:rPr>
              <a:t>the economic, social and environmental impacts</a:t>
            </a:r>
            <a:r>
              <a:rPr lang="en-US" sz="1729" spc="15">
                <a:solidFill>
                  <a:srgbClr val="FFC000"/>
                </a:solidFill>
                <a:latin typeface="PF Bague Sans Pro 2"/>
              </a:rPr>
              <a:t> </a:t>
            </a:r>
            <a:r>
              <a:rPr lang="en-US" sz="1729" spc="15">
                <a:solidFill>
                  <a:srgbClr val="FFFFFF"/>
                </a:solidFill>
                <a:latin typeface="PF Bague Sans Pro 2"/>
              </a:rPr>
              <a:t>of the impending changes in the Earth’s cryosphere, as well as to </a:t>
            </a:r>
            <a:r>
              <a:rPr lang="en-US" sz="1729" b="1" spc="15">
                <a:solidFill>
                  <a:srgbClr val="FFC000"/>
                </a:solidFill>
                <a:latin typeface="PF Bague Sans Pro 2"/>
              </a:rPr>
              <a:t>share best practices and knowledge</a:t>
            </a:r>
            <a:r>
              <a:rPr lang="en-US" sz="1729" b="1" spc="15">
                <a:solidFill>
                  <a:srgbClr val="FFFFFF"/>
                </a:solidFill>
                <a:latin typeface="PF Bague Sans Pro 2"/>
              </a:rPr>
              <a:t> </a:t>
            </a:r>
            <a:r>
              <a:rPr lang="en-US" sz="1729" spc="15">
                <a:solidFill>
                  <a:srgbClr val="FFFFFF"/>
                </a:solidFill>
                <a:latin typeface="PF Bague Sans Pro 2"/>
              </a:rPr>
              <a:t>in this regard</a:t>
            </a:r>
          </a:p>
          <a:p>
            <a:pPr algn="just">
              <a:lnSpc>
                <a:spcPts val="2525"/>
              </a:lnSpc>
            </a:pPr>
            <a:r>
              <a:rPr lang="en-US" sz="1729" spc="15">
                <a:solidFill>
                  <a:srgbClr val="FFFFFF"/>
                </a:solidFill>
                <a:latin typeface="PF Bague Sans Pro 2"/>
              </a:rPr>
              <a:t>and in addressing issues related to accelerated </a:t>
            </a:r>
          </a:p>
          <a:p>
            <a:pPr algn="just">
              <a:lnSpc>
                <a:spcPts val="2525"/>
              </a:lnSpc>
            </a:pPr>
            <a:r>
              <a:rPr lang="en-US" sz="1729" spc="16">
                <a:solidFill>
                  <a:srgbClr val="FFFFFF"/>
                </a:solidFill>
                <a:latin typeface="PF Bague Sans Pro 2"/>
              </a:rPr>
              <a:t>melting of glaciers and its consequences</a:t>
            </a:r>
          </a:p>
        </p:txBody>
      </p:sp>
      <p:sp>
        <p:nvSpPr>
          <p:cNvPr id="5" name="Freeform 5"/>
          <p:cNvSpPr/>
          <p:nvPr/>
        </p:nvSpPr>
        <p:spPr>
          <a:xfrm>
            <a:off x="10008109" y="4779874"/>
            <a:ext cx="1166943" cy="1107244"/>
          </a:xfrm>
          <a:custGeom>
            <a:avLst/>
            <a:gdLst/>
            <a:ahLst/>
            <a:cxnLst/>
            <a:rect l="l" t="t" r="r" b="b"/>
            <a:pathLst>
              <a:path w="1750415" h="1660866">
                <a:moveTo>
                  <a:pt x="0" y="0"/>
                </a:moveTo>
                <a:lnTo>
                  <a:pt x="1750415" y="0"/>
                </a:lnTo>
                <a:lnTo>
                  <a:pt x="1750415" y="1660866"/>
                </a:lnTo>
                <a:lnTo>
                  <a:pt x="0" y="1660866"/>
                </a:lnTo>
                <a:lnTo>
                  <a:pt x="0" y="0"/>
                </a:lnTo>
                <a:close/>
              </a:path>
            </a:pathLst>
          </a:custGeom>
          <a:blipFill>
            <a:blip r:embed="rId4"/>
            <a:stretch>
              <a:fillRect l="-12423" r="-12423"/>
            </a:stretch>
          </a:blipFill>
        </p:spPr>
      </p:sp>
      <p:sp>
        <p:nvSpPr>
          <p:cNvPr id="6" name="TextBox 6"/>
          <p:cNvSpPr txBox="1"/>
          <p:nvPr/>
        </p:nvSpPr>
        <p:spPr>
          <a:xfrm>
            <a:off x="470536" y="475066"/>
            <a:ext cx="11953965" cy="512961"/>
          </a:xfrm>
          <a:prstGeom prst="rect">
            <a:avLst/>
          </a:prstGeom>
        </p:spPr>
        <p:txBody>
          <a:bodyPr lIns="0" tIns="0" rIns="0" bIns="0" rtlCol="0" anchor="t">
            <a:spAutoFit/>
          </a:bodyPr>
          <a:lstStyle/>
          <a:p>
            <a:pPr>
              <a:lnSpc>
                <a:spcPts val="3960"/>
              </a:lnSpc>
            </a:pPr>
            <a:r>
              <a:rPr lang="en-US" sz="3667">
                <a:solidFill>
                  <a:srgbClr val="005BAA"/>
                </a:solidFill>
                <a:latin typeface="Arial Bold"/>
              </a:rPr>
              <a:t>International Year of Glaciers' Preservation 2025</a:t>
            </a:r>
          </a:p>
        </p:txBody>
      </p:sp>
      <p:sp>
        <p:nvSpPr>
          <p:cNvPr id="7" name="TextBox 7"/>
          <p:cNvSpPr txBox="1"/>
          <p:nvPr/>
        </p:nvSpPr>
        <p:spPr>
          <a:xfrm>
            <a:off x="572749" y="1177099"/>
            <a:ext cx="10721110" cy="1461939"/>
          </a:xfrm>
          <a:prstGeom prst="rect">
            <a:avLst/>
          </a:prstGeom>
        </p:spPr>
        <p:txBody>
          <a:bodyPr lIns="0" tIns="0" rIns="0" bIns="0" rtlCol="0" anchor="t">
            <a:spAutoFit/>
          </a:bodyPr>
          <a:lstStyle/>
          <a:p>
            <a:pPr marL="345760" lvl="1" indent="-285750" algn="just">
              <a:lnSpc>
                <a:spcPts val="1944"/>
              </a:lnSpc>
              <a:buFont typeface="Arial" panose="020B0604020202020204" pitchFamily="34" charset="0"/>
              <a:buChar char="•"/>
            </a:pPr>
            <a:r>
              <a:rPr lang="en-US" spc="16">
                <a:solidFill>
                  <a:srgbClr val="000000"/>
                </a:solidFill>
                <a:latin typeface="PF Bague Sans Pro 2"/>
              </a:rPr>
              <a:t>In December 2022, the UNGA adopted the resolution to declare 2025 as the International Year of Glaciers’ Preservation, accompanied by the proclamation of March 21ˢᵗ of each year as the World Day for Glaciers starting in 2025</a:t>
            </a:r>
          </a:p>
          <a:p>
            <a:pPr marL="285750" indent="-285750" algn="just">
              <a:lnSpc>
                <a:spcPts val="1944"/>
              </a:lnSpc>
              <a:buFont typeface="Arial" panose="020B0604020202020204" pitchFamily="34" charset="0"/>
              <a:buChar char="•"/>
            </a:pPr>
            <a:endParaRPr lang="en-US" spc="16">
              <a:solidFill>
                <a:srgbClr val="000000"/>
              </a:solidFill>
              <a:latin typeface="PF Bague Sans Pro 2"/>
            </a:endParaRPr>
          </a:p>
          <a:p>
            <a:pPr marL="345760" lvl="1" indent="-285750" algn="just">
              <a:lnSpc>
                <a:spcPts val="1944"/>
              </a:lnSpc>
              <a:buFont typeface="Arial" panose="020B0604020202020204" pitchFamily="34" charset="0"/>
              <a:buChar char="•"/>
            </a:pPr>
            <a:r>
              <a:rPr lang="en-US" spc="17">
                <a:solidFill>
                  <a:srgbClr val="000000"/>
                </a:solidFill>
                <a:latin typeface="PF Bague Sans Pro 2"/>
              </a:rPr>
              <a:t>UNESCO and WMO are invited to facilitate the implementation of the International Year and observance of the World Day for Glaciers </a:t>
            </a:r>
          </a:p>
        </p:txBody>
      </p:sp>
      <p:sp>
        <p:nvSpPr>
          <p:cNvPr id="8" name="TextBox 8"/>
          <p:cNvSpPr txBox="1"/>
          <p:nvPr/>
        </p:nvSpPr>
        <p:spPr>
          <a:xfrm>
            <a:off x="471023" y="2929811"/>
            <a:ext cx="4078042" cy="373692"/>
          </a:xfrm>
          <a:prstGeom prst="rect">
            <a:avLst/>
          </a:prstGeom>
        </p:spPr>
        <p:txBody>
          <a:bodyPr wrap="square" lIns="0" tIns="0" rIns="0" bIns="0" rtlCol="0" anchor="t">
            <a:spAutoFit/>
          </a:bodyPr>
          <a:lstStyle/>
          <a:p>
            <a:pPr>
              <a:lnSpc>
                <a:spcPts val="2880"/>
              </a:lnSpc>
            </a:pPr>
            <a:r>
              <a:rPr lang="en-US" sz="2800" spc="22">
                <a:solidFill>
                  <a:srgbClr val="000000"/>
                </a:solidFill>
                <a:latin typeface="PF Bague Sans Pro 3"/>
              </a:rPr>
              <a:t>Objectives of the initiative:</a:t>
            </a:r>
          </a:p>
        </p:txBody>
      </p:sp>
      <p:sp>
        <p:nvSpPr>
          <p:cNvPr id="9" name="TextBox 9"/>
          <p:cNvSpPr txBox="1"/>
          <p:nvPr/>
        </p:nvSpPr>
        <p:spPr>
          <a:xfrm>
            <a:off x="1111154" y="3484102"/>
            <a:ext cx="4218187" cy="256096"/>
          </a:xfrm>
          <a:prstGeom prst="rect">
            <a:avLst/>
          </a:prstGeom>
        </p:spPr>
        <p:txBody>
          <a:bodyPr lIns="0" tIns="0" rIns="0" bIns="0" rtlCol="0" anchor="t">
            <a:spAutoFit/>
          </a:bodyPr>
          <a:lstStyle/>
          <a:p>
            <a:pPr>
              <a:lnSpc>
                <a:spcPts val="2071"/>
              </a:lnSpc>
            </a:pPr>
            <a:r>
              <a:rPr lang="en-US" sz="1600">
                <a:solidFill>
                  <a:srgbClr val="0F3256"/>
                </a:solidFill>
                <a:latin typeface="PF Bague Sans Pro 2"/>
              </a:rPr>
              <a:t>Raise Awareness</a:t>
            </a:r>
          </a:p>
        </p:txBody>
      </p:sp>
      <p:sp>
        <p:nvSpPr>
          <p:cNvPr id="10" name="TextBox 10"/>
          <p:cNvSpPr txBox="1"/>
          <p:nvPr/>
        </p:nvSpPr>
        <p:spPr>
          <a:xfrm>
            <a:off x="1111154" y="4397204"/>
            <a:ext cx="4218187" cy="256096"/>
          </a:xfrm>
          <a:prstGeom prst="rect">
            <a:avLst/>
          </a:prstGeom>
        </p:spPr>
        <p:txBody>
          <a:bodyPr lIns="0" tIns="0" rIns="0" bIns="0" rtlCol="0" anchor="t">
            <a:spAutoFit/>
          </a:bodyPr>
          <a:lstStyle/>
          <a:p>
            <a:pPr>
              <a:lnSpc>
                <a:spcPts val="2071"/>
              </a:lnSpc>
            </a:pPr>
            <a:r>
              <a:rPr lang="en-US" sz="1600">
                <a:solidFill>
                  <a:srgbClr val="0F3256"/>
                </a:solidFill>
                <a:latin typeface="PF Bague Sans Pro 2"/>
              </a:rPr>
              <a:t>Enhance Scientific Understanding</a:t>
            </a:r>
          </a:p>
        </p:txBody>
      </p:sp>
      <p:sp>
        <p:nvSpPr>
          <p:cNvPr id="11" name="TextBox 11"/>
          <p:cNvSpPr txBox="1"/>
          <p:nvPr/>
        </p:nvSpPr>
        <p:spPr>
          <a:xfrm>
            <a:off x="1111154" y="4863650"/>
            <a:ext cx="4218187" cy="256096"/>
          </a:xfrm>
          <a:prstGeom prst="rect">
            <a:avLst/>
          </a:prstGeom>
        </p:spPr>
        <p:txBody>
          <a:bodyPr lIns="0" tIns="0" rIns="0" bIns="0" rtlCol="0" anchor="t">
            <a:spAutoFit/>
          </a:bodyPr>
          <a:lstStyle/>
          <a:p>
            <a:pPr>
              <a:lnSpc>
                <a:spcPts val="2071"/>
              </a:lnSpc>
            </a:pPr>
            <a:r>
              <a:rPr lang="en-US" sz="1600">
                <a:solidFill>
                  <a:srgbClr val="0F3256"/>
                </a:solidFill>
                <a:latin typeface="PF Bague Sans Pro 2"/>
              </a:rPr>
              <a:t>Strengthen Policy Frameworks</a:t>
            </a:r>
          </a:p>
        </p:txBody>
      </p:sp>
      <p:sp>
        <p:nvSpPr>
          <p:cNvPr id="12" name="TextBox 12"/>
          <p:cNvSpPr txBox="1"/>
          <p:nvPr/>
        </p:nvSpPr>
        <p:spPr>
          <a:xfrm>
            <a:off x="1111154" y="5330098"/>
            <a:ext cx="4218187" cy="256096"/>
          </a:xfrm>
          <a:prstGeom prst="rect">
            <a:avLst/>
          </a:prstGeom>
        </p:spPr>
        <p:txBody>
          <a:bodyPr lIns="0" tIns="0" rIns="0" bIns="0" rtlCol="0" anchor="t">
            <a:spAutoFit/>
          </a:bodyPr>
          <a:lstStyle/>
          <a:p>
            <a:pPr>
              <a:lnSpc>
                <a:spcPts val="2071"/>
              </a:lnSpc>
            </a:pPr>
            <a:r>
              <a:rPr lang="en-US" sz="1600">
                <a:solidFill>
                  <a:srgbClr val="0F3256"/>
                </a:solidFill>
                <a:latin typeface="PF Bague Sans Pro 2"/>
              </a:rPr>
              <a:t>Strengthen Financial Support</a:t>
            </a:r>
          </a:p>
        </p:txBody>
      </p:sp>
      <p:grpSp>
        <p:nvGrpSpPr>
          <p:cNvPr id="13" name="Group 13"/>
          <p:cNvGrpSpPr/>
          <p:nvPr/>
        </p:nvGrpSpPr>
        <p:grpSpPr>
          <a:xfrm>
            <a:off x="470901" y="4359118"/>
            <a:ext cx="380269" cy="379793"/>
            <a:chOff x="0" y="0"/>
            <a:chExt cx="760537" cy="759587"/>
          </a:xfrm>
        </p:grpSpPr>
        <p:sp>
          <p:nvSpPr>
            <p:cNvPr id="14" name="Freeform 14"/>
            <p:cNvSpPr/>
            <p:nvPr/>
          </p:nvSpPr>
          <p:spPr>
            <a:xfrm>
              <a:off x="0" y="0"/>
              <a:ext cx="760537" cy="759587"/>
            </a:xfrm>
            <a:custGeom>
              <a:avLst/>
              <a:gdLst/>
              <a:ahLst/>
              <a:cxnLst/>
              <a:rect l="l" t="t" r="r" b="b"/>
              <a:pathLst>
                <a:path w="760537" h="759587">
                  <a:moveTo>
                    <a:pt x="0" y="0"/>
                  </a:moveTo>
                  <a:lnTo>
                    <a:pt x="760537" y="0"/>
                  </a:lnTo>
                  <a:lnTo>
                    <a:pt x="760537" y="759587"/>
                  </a:lnTo>
                  <a:lnTo>
                    <a:pt x="0" y="759587"/>
                  </a:lnTo>
                  <a:lnTo>
                    <a:pt x="0" y="0"/>
                  </a:lnTo>
                  <a:close/>
                </a:path>
              </a:pathLst>
            </a:custGeom>
            <a:blipFill>
              <a:blip r:embed="rId5"/>
              <a:stretch>
                <a:fillRect/>
              </a:stretch>
            </a:blipFill>
          </p:spPr>
        </p:sp>
        <p:grpSp>
          <p:nvGrpSpPr>
            <p:cNvPr id="15" name="Group 15"/>
            <p:cNvGrpSpPr/>
            <p:nvPr/>
          </p:nvGrpSpPr>
          <p:grpSpPr>
            <a:xfrm>
              <a:off x="128788" y="128313"/>
              <a:ext cx="502961" cy="502961"/>
              <a:chOff x="0" y="0"/>
              <a:chExt cx="6350000" cy="6350000"/>
            </a:xfrm>
          </p:grpSpPr>
          <p:sp>
            <p:nvSpPr>
              <p:cNvPr id="16" name="Freeform 1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8D6F6"/>
              </a:solidFill>
            </p:spPr>
          </p:sp>
        </p:grpSp>
      </p:grpSp>
      <p:grpSp>
        <p:nvGrpSpPr>
          <p:cNvPr id="17" name="Group 17"/>
          <p:cNvGrpSpPr/>
          <p:nvPr/>
        </p:nvGrpSpPr>
        <p:grpSpPr>
          <a:xfrm>
            <a:off x="470657" y="4825565"/>
            <a:ext cx="380269" cy="379793"/>
            <a:chOff x="0" y="0"/>
            <a:chExt cx="760537" cy="759587"/>
          </a:xfrm>
        </p:grpSpPr>
        <p:sp>
          <p:nvSpPr>
            <p:cNvPr id="18" name="Freeform 18"/>
            <p:cNvSpPr/>
            <p:nvPr/>
          </p:nvSpPr>
          <p:spPr>
            <a:xfrm>
              <a:off x="0" y="0"/>
              <a:ext cx="760537" cy="759587"/>
            </a:xfrm>
            <a:custGeom>
              <a:avLst/>
              <a:gdLst/>
              <a:ahLst/>
              <a:cxnLst/>
              <a:rect l="l" t="t" r="r" b="b"/>
              <a:pathLst>
                <a:path w="760537" h="759587">
                  <a:moveTo>
                    <a:pt x="0" y="0"/>
                  </a:moveTo>
                  <a:lnTo>
                    <a:pt x="760537" y="0"/>
                  </a:lnTo>
                  <a:lnTo>
                    <a:pt x="760537" y="759587"/>
                  </a:lnTo>
                  <a:lnTo>
                    <a:pt x="0" y="759587"/>
                  </a:lnTo>
                  <a:lnTo>
                    <a:pt x="0" y="0"/>
                  </a:lnTo>
                  <a:close/>
                </a:path>
              </a:pathLst>
            </a:custGeom>
            <a:blipFill>
              <a:blip r:embed="rId5"/>
              <a:stretch>
                <a:fillRect/>
              </a:stretch>
            </a:blipFill>
          </p:spPr>
        </p:sp>
        <p:grpSp>
          <p:nvGrpSpPr>
            <p:cNvPr id="19" name="Group 19"/>
            <p:cNvGrpSpPr/>
            <p:nvPr/>
          </p:nvGrpSpPr>
          <p:grpSpPr>
            <a:xfrm>
              <a:off x="128788" y="128313"/>
              <a:ext cx="502961" cy="502961"/>
              <a:chOff x="0" y="0"/>
              <a:chExt cx="6350000" cy="6350000"/>
            </a:xfrm>
          </p:grpSpPr>
          <p:sp>
            <p:nvSpPr>
              <p:cNvPr id="20" name="Freeform 2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8D6F6"/>
              </a:solidFill>
            </p:spPr>
          </p:sp>
        </p:grpSp>
      </p:grpSp>
      <p:grpSp>
        <p:nvGrpSpPr>
          <p:cNvPr id="21" name="Group 21"/>
          <p:cNvGrpSpPr/>
          <p:nvPr/>
        </p:nvGrpSpPr>
        <p:grpSpPr>
          <a:xfrm>
            <a:off x="470536" y="3446015"/>
            <a:ext cx="380269" cy="379793"/>
            <a:chOff x="0" y="0"/>
            <a:chExt cx="760537" cy="759587"/>
          </a:xfrm>
        </p:grpSpPr>
        <p:sp>
          <p:nvSpPr>
            <p:cNvPr id="22" name="Freeform 22"/>
            <p:cNvSpPr/>
            <p:nvPr/>
          </p:nvSpPr>
          <p:spPr>
            <a:xfrm>
              <a:off x="0" y="0"/>
              <a:ext cx="760537" cy="759587"/>
            </a:xfrm>
            <a:custGeom>
              <a:avLst/>
              <a:gdLst/>
              <a:ahLst/>
              <a:cxnLst/>
              <a:rect l="l" t="t" r="r" b="b"/>
              <a:pathLst>
                <a:path w="760537" h="759587">
                  <a:moveTo>
                    <a:pt x="0" y="0"/>
                  </a:moveTo>
                  <a:lnTo>
                    <a:pt x="760537" y="0"/>
                  </a:lnTo>
                  <a:lnTo>
                    <a:pt x="760537" y="759587"/>
                  </a:lnTo>
                  <a:lnTo>
                    <a:pt x="0" y="759587"/>
                  </a:lnTo>
                  <a:lnTo>
                    <a:pt x="0" y="0"/>
                  </a:lnTo>
                  <a:close/>
                </a:path>
              </a:pathLst>
            </a:custGeom>
            <a:blipFill>
              <a:blip r:embed="rId5"/>
              <a:stretch>
                <a:fillRect/>
              </a:stretch>
            </a:blipFill>
          </p:spPr>
        </p:sp>
        <p:grpSp>
          <p:nvGrpSpPr>
            <p:cNvPr id="23" name="Group 23"/>
            <p:cNvGrpSpPr/>
            <p:nvPr/>
          </p:nvGrpSpPr>
          <p:grpSpPr>
            <a:xfrm>
              <a:off x="128788" y="128313"/>
              <a:ext cx="502961" cy="502961"/>
              <a:chOff x="0" y="0"/>
              <a:chExt cx="6350000" cy="6350000"/>
            </a:xfrm>
          </p:grpSpPr>
          <p:sp>
            <p:nvSpPr>
              <p:cNvPr id="24" name="Freeform 2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8D6F6"/>
              </a:solidFill>
            </p:spPr>
          </p:sp>
        </p:grpSp>
      </p:grpSp>
      <p:grpSp>
        <p:nvGrpSpPr>
          <p:cNvPr id="25" name="Group 25"/>
          <p:cNvGrpSpPr/>
          <p:nvPr/>
        </p:nvGrpSpPr>
        <p:grpSpPr>
          <a:xfrm>
            <a:off x="470779" y="3897948"/>
            <a:ext cx="380269" cy="379793"/>
            <a:chOff x="0" y="0"/>
            <a:chExt cx="760537" cy="759587"/>
          </a:xfrm>
        </p:grpSpPr>
        <p:sp>
          <p:nvSpPr>
            <p:cNvPr id="26" name="Freeform 26"/>
            <p:cNvSpPr/>
            <p:nvPr/>
          </p:nvSpPr>
          <p:spPr>
            <a:xfrm>
              <a:off x="0" y="0"/>
              <a:ext cx="760537" cy="759587"/>
            </a:xfrm>
            <a:custGeom>
              <a:avLst/>
              <a:gdLst/>
              <a:ahLst/>
              <a:cxnLst/>
              <a:rect l="l" t="t" r="r" b="b"/>
              <a:pathLst>
                <a:path w="760537" h="759587">
                  <a:moveTo>
                    <a:pt x="0" y="0"/>
                  </a:moveTo>
                  <a:lnTo>
                    <a:pt x="760537" y="0"/>
                  </a:lnTo>
                  <a:lnTo>
                    <a:pt x="760537" y="759587"/>
                  </a:lnTo>
                  <a:lnTo>
                    <a:pt x="0" y="759587"/>
                  </a:lnTo>
                  <a:lnTo>
                    <a:pt x="0" y="0"/>
                  </a:lnTo>
                  <a:close/>
                </a:path>
              </a:pathLst>
            </a:custGeom>
            <a:blipFill>
              <a:blip r:embed="rId5"/>
              <a:stretch>
                <a:fillRect/>
              </a:stretch>
            </a:blipFill>
          </p:spPr>
        </p:sp>
        <p:grpSp>
          <p:nvGrpSpPr>
            <p:cNvPr id="27" name="Group 27"/>
            <p:cNvGrpSpPr/>
            <p:nvPr/>
          </p:nvGrpSpPr>
          <p:grpSpPr>
            <a:xfrm>
              <a:off x="128788" y="128313"/>
              <a:ext cx="502961" cy="502961"/>
              <a:chOff x="0" y="0"/>
              <a:chExt cx="6350000" cy="6350000"/>
            </a:xfrm>
          </p:grpSpPr>
          <p:sp>
            <p:nvSpPr>
              <p:cNvPr id="28" name="Freeform 2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8D6F6"/>
              </a:solidFill>
            </p:spPr>
          </p:sp>
        </p:grpSp>
      </p:grpSp>
      <p:grpSp>
        <p:nvGrpSpPr>
          <p:cNvPr id="29" name="Group 29"/>
          <p:cNvGrpSpPr/>
          <p:nvPr/>
        </p:nvGrpSpPr>
        <p:grpSpPr>
          <a:xfrm>
            <a:off x="471023" y="5292012"/>
            <a:ext cx="380269" cy="379793"/>
            <a:chOff x="0" y="0"/>
            <a:chExt cx="760537" cy="759587"/>
          </a:xfrm>
        </p:grpSpPr>
        <p:sp>
          <p:nvSpPr>
            <p:cNvPr id="30" name="Freeform 30"/>
            <p:cNvSpPr/>
            <p:nvPr/>
          </p:nvSpPr>
          <p:spPr>
            <a:xfrm>
              <a:off x="0" y="0"/>
              <a:ext cx="760537" cy="759587"/>
            </a:xfrm>
            <a:custGeom>
              <a:avLst/>
              <a:gdLst/>
              <a:ahLst/>
              <a:cxnLst/>
              <a:rect l="l" t="t" r="r" b="b"/>
              <a:pathLst>
                <a:path w="760537" h="759587">
                  <a:moveTo>
                    <a:pt x="0" y="0"/>
                  </a:moveTo>
                  <a:lnTo>
                    <a:pt x="760537" y="0"/>
                  </a:lnTo>
                  <a:lnTo>
                    <a:pt x="760537" y="759587"/>
                  </a:lnTo>
                  <a:lnTo>
                    <a:pt x="0" y="759587"/>
                  </a:lnTo>
                  <a:lnTo>
                    <a:pt x="0" y="0"/>
                  </a:lnTo>
                  <a:close/>
                </a:path>
              </a:pathLst>
            </a:custGeom>
            <a:blipFill>
              <a:blip r:embed="rId5"/>
              <a:stretch>
                <a:fillRect/>
              </a:stretch>
            </a:blipFill>
          </p:spPr>
        </p:sp>
        <p:grpSp>
          <p:nvGrpSpPr>
            <p:cNvPr id="31" name="Group 31"/>
            <p:cNvGrpSpPr/>
            <p:nvPr/>
          </p:nvGrpSpPr>
          <p:grpSpPr>
            <a:xfrm>
              <a:off x="128788" y="128313"/>
              <a:ext cx="502961" cy="502961"/>
              <a:chOff x="0" y="0"/>
              <a:chExt cx="6350000" cy="6350000"/>
            </a:xfrm>
          </p:grpSpPr>
          <p:sp>
            <p:nvSpPr>
              <p:cNvPr id="32" name="Freeform 3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8D6F6"/>
              </a:solidFill>
            </p:spPr>
          </p:sp>
        </p:grpSp>
      </p:grpSp>
      <p:sp>
        <p:nvSpPr>
          <p:cNvPr id="33" name="TextBox 33"/>
          <p:cNvSpPr txBox="1"/>
          <p:nvPr/>
        </p:nvSpPr>
        <p:spPr>
          <a:xfrm>
            <a:off x="1111714" y="3936034"/>
            <a:ext cx="4218187" cy="256096"/>
          </a:xfrm>
          <a:prstGeom prst="rect">
            <a:avLst/>
          </a:prstGeom>
        </p:spPr>
        <p:txBody>
          <a:bodyPr lIns="0" tIns="0" rIns="0" bIns="0" rtlCol="0" anchor="t">
            <a:spAutoFit/>
          </a:bodyPr>
          <a:lstStyle/>
          <a:p>
            <a:pPr>
              <a:lnSpc>
                <a:spcPts val="2071"/>
              </a:lnSpc>
            </a:pPr>
            <a:r>
              <a:rPr lang="en-US" sz="1600">
                <a:solidFill>
                  <a:srgbClr val="0F3256"/>
                </a:solidFill>
                <a:latin typeface="PF Bague Sans Pro 2"/>
              </a:rPr>
              <a:t>Promote Action</a:t>
            </a:r>
          </a:p>
        </p:txBody>
      </p:sp>
      <p:pic>
        <p:nvPicPr>
          <p:cNvPr id="34" name="Picture 33" descr="A black and blue sign with blue letters&#10;&#10;Description automatically generated">
            <a:extLst>
              <a:ext uri="{FF2B5EF4-FFF2-40B4-BE49-F238E27FC236}">
                <a16:creationId xmlns:a16="http://schemas.microsoft.com/office/drawing/2014/main" id="{B2EC38B8-6FC2-F0D9-AB57-0F4A87A3E66A}"/>
              </a:ext>
            </a:extLst>
          </p:cNvPr>
          <p:cNvPicPr>
            <a:picLocks noChangeAspect="1"/>
          </p:cNvPicPr>
          <p:nvPr/>
        </p:nvPicPr>
        <p:blipFill>
          <a:blip r:embed="rId6"/>
          <a:stretch>
            <a:fillRect/>
          </a:stretch>
        </p:blipFill>
        <p:spPr>
          <a:xfrm>
            <a:off x="2427493" y="6088739"/>
            <a:ext cx="2310111" cy="48853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4785950" y="1348276"/>
            <a:ext cx="2438919" cy="1928891"/>
            <a:chOff x="129888" y="0"/>
            <a:chExt cx="4877837" cy="3857783"/>
          </a:xfrm>
        </p:grpSpPr>
        <p:sp>
          <p:nvSpPr>
            <p:cNvPr id="3" name="Freeform 3"/>
            <p:cNvSpPr/>
            <p:nvPr/>
          </p:nvSpPr>
          <p:spPr>
            <a:xfrm>
              <a:off x="1400664" y="0"/>
              <a:ext cx="2206397" cy="1960935"/>
            </a:xfrm>
            <a:custGeom>
              <a:avLst/>
              <a:gdLst/>
              <a:ahLst/>
              <a:cxnLst/>
              <a:rect l="l" t="t" r="r" b="b"/>
              <a:pathLst>
                <a:path w="2206397" h="1960935">
                  <a:moveTo>
                    <a:pt x="0" y="0"/>
                  </a:moveTo>
                  <a:lnTo>
                    <a:pt x="2206397" y="0"/>
                  </a:lnTo>
                  <a:lnTo>
                    <a:pt x="2206397" y="1960935"/>
                  </a:lnTo>
                  <a:lnTo>
                    <a:pt x="0" y="19609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129888" y="2355063"/>
              <a:ext cx="4877837" cy="1502720"/>
            </a:xfrm>
            <a:prstGeom prst="rect">
              <a:avLst/>
            </a:prstGeom>
          </p:spPr>
          <p:txBody>
            <a:bodyPr wrap="square" lIns="0" tIns="0" rIns="0" bIns="0" rtlCol="0" anchor="t">
              <a:spAutoFit/>
            </a:bodyPr>
            <a:lstStyle/>
            <a:p>
              <a:pPr algn="ctr">
                <a:lnSpc>
                  <a:spcPts val="1997"/>
                </a:lnSpc>
              </a:pPr>
              <a:r>
                <a:rPr lang="en-US" sz="1359" b="1" spc="5">
                  <a:solidFill>
                    <a:srgbClr val="383838"/>
                  </a:solidFill>
                  <a:latin typeface="PF Bague Sans Pro 3"/>
                </a:rPr>
                <a:t>Global Campaign for International Year of Glaciers' Preservation 2025</a:t>
              </a:r>
            </a:p>
          </p:txBody>
        </p:sp>
      </p:grpSp>
      <p:sp>
        <p:nvSpPr>
          <p:cNvPr id="5" name="TextBox 5"/>
          <p:cNvSpPr txBox="1"/>
          <p:nvPr/>
        </p:nvSpPr>
        <p:spPr>
          <a:xfrm>
            <a:off x="301607" y="158662"/>
            <a:ext cx="11448700" cy="872034"/>
          </a:xfrm>
          <a:prstGeom prst="rect">
            <a:avLst/>
          </a:prstGeom>
        </p:spPr>
        <p:txBody>
          <a:bodyPr lIns="0" tIns="0" rIns="0" bIns="0" rtlCol="0" anchor="t">
            <a:spAutoFit/>
          </a:bodyPr>
          <a:lstStyle/>
          <a:p>
            <a:pPr algn="ctr">
              <a:lnSpc>
                <a:spcPts val="3360"/>
              </a:lnSpc>
            </a:pPr>
            <a:r>
              <a:rPr lang="en-US" sz="3200" dirty="0">
                <a:solidFill>
                  <a:srgbClr val="005A9C"/>
                </a:solidFill>
                <a:latin typeface="Arial Bold" panose="020B0704020202020204" pitchFamily="34" charset="0"/>
                <a:cs typeface="Arial Bold" panose="020B0704020202020204" pitchFamily="34" charset="0"/>
              </a:rPr>
              <a:t>Main activities towards IY 2025 to be coordinated by WMO</a:t>
            </a:r>
            <a:r>
              <a:rPr lang="en-CH" sz="3200" dirty="0">
                <a:solidFill>
                  <a:srgbClr val="005A9C"/>
                </a:solidFill>
                <a:latin typeface="Arial Bold" panose="020B0704020202020204" pitchFamily="34" charset="0"/>
                <a:cs typeface="Arial Bold" panose="020B0704020202020204" pitchFamily="34" charset="0"/>
              </a:rPr>
              <a:t> and UNESCO</a:t>
            </a:r>
            <a:endParaRPr lang="en-US" sz="3200" dirty="0">
              <a:solidFill>
                <a:srgbClr val="005A9C"/>
              </a:solidFill>
              <a:latin typeface="Arial Bold" panose="020B0704020202020204" pitchFamily="34" charset="0"/>
              <a:cs typeface="Arial Bold" panose="020B0704020202020204" pitchFamily="34" charset="0"/>
            </a:endParaRPr>
          </a:p>
        </p:txBody>
      </p:sp>
      <p:grpSp>
        <p:nvGrpSpPr>
          <p:cNvPr id="6" name="Group 6"/>
          <p:cNvGrpSpPr/>
          <p:nvPr/>
        </p:nvGrpSpPr>
        <p:grpSpPr>
          <a:xfrm>
            <a:off x="7406051" y="1233888"/>
            <a:ext cx="1945880" cy="1786798"/>
            <a:chOff x="0" y="0"/>
            <a:chExt cx="3891760" cy="3573596"/>
          </a:xfrm>
        </p:grpSpPr>
        <p:sp>
          <p:nvSpPr>
            <p:cNvPr id="7" name="Freeform 7"/>
            <p:cNvSpPr/>
            <p:nvPr/>
          </p:nvSpPr>
          <p:spPr>
            <a:xfrm>
              <a:off x="861118" y="0"/>
              <a:ext cx="2169524" cy="2265821"/>
            </a:xfrm>
            <a:custGeom>
              <a:avLst/>
              <a:gdLst/>
              <a:ahLst/>
              <a:cxnLst/>
              <a:rect l="l" t="t" r="r" b="b"/>
              <a:pathLst>
                <a:path w="2169524" h="2265821">
                  <a:moveTo>
                    <a:pt x="0" y="0"/>
                  </a:moveTo>
                  <a:lnTo>
                    <a:pt x="2169524" y="0"/>
                  </a:lnTo>
                  <a:lnTo>
                    <a:pt x="2169524" y="2265821"/>
                  </a:lnTo>
                  <a:lnTo>
                    <a:pt x="0" y="226582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TextBox 8"/>
            <p:cNvSpPr txBox="1"/>
            <p:nvPr/>
          </p:nvSpPr>
          <p:spPr>
            <a:xfrm>
              <a:off x="0" y="2583838"/>
              <a:ext cx="3891760" cy="989758"/>
            </a:xfrm>
            <a:prstGeom prst="rect">
              <a:avLst/>
            </a:prstGeom>
          </p:spPr>
          <p:txBody>
            <a:bodyPr lIns="0" tIns="0" rIns="0" bIns="0" rtlCol="0" anchor="t">
              <a:spAutoFit/>
            </a:bodyPr>
            <a:lstStyle/>
            <a:p>
              <a:pPr algn="ctr">
                <a:lnSpc>
                  <a:spcPts val="1997"/>
                </a:lnSpc>
              </a:pPr>
              <a:r>
                <a:rPr lang="en-US" sz="1359" b="1" spc="5">
                  <a:solidFill>
                    <a:srgbClr val="383838"/>
                  </a:solidFill>
                  <a:latin typeface="PF Bague Sans Pro 3"/>
                </a:rPr>
                <a:t>International Conference on Glaciers' Preservation</a:t>
              </a:r>
            </a:p>
          </p:txBody>
        </p:sp>
      </p:grpSp>
      <p:sp>
        <p:nvSpPr>
          <p:cNvPr id="9" name="Freeform 9"/>
          <p:cNvSpPr/>
          <p:nvPr/>
        </p:nvSpPr>
        <p:spPr>
          <a:xfrm>
            <a:off x="5491823" y="4177735"/>
            <a:ext cx="1001053" cy="1034923"/>
          </a:xfrm>
          <a:custGeom>
            <a:avLst/>
            <a:gdLst/>
            <a:ahLst/>
            <a:cxnLst/>
            <a:rect l="l" t="t" r="r" b="b"/>
            <a:pathLst>
              <a:path w="1501580" h="1552385">
                <a:moveTo>
                  <a:pt x="0" y="0"/>
                </a:moveTo>
                <a:lnTo>
                  <a:pt x="1501581" y="0"/>
                </a:lnTo>
                <a:lnTo>
                  <a:pt x="1501581" y="1552385"/>
                </a:lnTo>
                <a:lnTo>
                  <a:pt x="0" y="155238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TextBox 10"/>
          <p:cNvSpPr txBox="1"/>
          <p:nvPr/>
        </p:nvSpPr>
        <p:spPr>
          <a:xfrm>
            <a:off x="4737604" y="5327009"/>
            <a:ext cx="2509492" cy="494879"/>
          </a:xfrm>
          <a:prstGeom prst="rect">
            <a:avLst/>
          </a:prstGeom>
        </p:spPr>
        <p:txBody>
          <a:bodyPr lIns="0" tIns="0" rIns="0" bIns="0" rtlCol="0" anchor="t">
            <a:spAutoFit/>
          </a:bodyPr>
          <a:lstStyle/>
          <a:p>
            <a:pPr algn="ctr">
              <a:lnSpc>
                <a:spcPts val="1997"/>
              </a:lnSpc>
            </a:pPr>
            <a:r>
              <a:rPr lang="en-US" sz="1359" b="1" spc="5">
                <a:solidFill>
                  <a:srgbClr val="383838"/>
                </a:solidFill>
                <a:latin typeface="PF Bague Sans Pro 3"/>
              </a:rPr>
              <a:t>Research and Monitoring Initiatives</a:t>
            </a:r>
          </a:p>
        </p:txBody>
      </p:sp>
      <p:sp>
        <p:nvSpPr>
          <p:cNvPr id="11" name="Freeform 11"/>
          <p:cNvSpPr/>
          <p:nvPr/>
        </p:nvSpPr>
        <p:spPr>
          <a:xfrm>
            <a:off x="7760921" y="4349226"/>
            <a:ext cx="1158491" cy="754073"/>
          </a:xfrm>
          <a:custGeom>
            <a:avLst/>
            <a:gdLst/>
            <a:ahLst/>
            <a:cxnLst/>
            <a:rect l="l" t="t" r="r" b="b"/>
            <a:pathLst>
              <a:path w="1737737" h="1131109">
                <a:moveTo>
                  <a:pt x="0" y="0"/>
                </a:moveTo>
                <a:lnTo>
                  <a:pt x="1737737" y="0"/>
                </a:lnTo>
                <a:lnTo>
                  <a:pt x="1737737" y="1131109"/>
                </a:lnTo>
                <a:lnTo>
                  <a:pt x="0" y="113110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2" name="TextBox 12"/>
          <p:cNvSpPr txBox="1"/>
          <p:nvPr/>
        </p:nvSpPr>
        <p:spPr>
          <a:xfrm>
            <a:off x="7261188" y="5327009"/>
            <a:ext cx="2157957" cy="494879"/>
          </a:xfrm>
          <a:prstGeom prst="rect">
            <a:avLst/>
          </a:prstGeom>
        </p:spPr>
        <p:txBody>
          <a:bodyPr lIns="0" tIns="0" rIns="0" bIns="0" rtlCol="0" anchor="t">
            <a:spAutoFit/>
          </a:bodyPr>
          <a:lstStyle/>
          <a:p>
            <a:pPr algn="ctr">
              <a:lnSpc>
                <a:spcPts val="1997"/>
              </a:lnSpc>
            </a:pPr>
            <a:r>
              <a:rPr lang="en-US" sz="1359" b="1" spc="5">
                <a:solidFill>
                  <a:srgbClr val="383838"/>
                </a:solidFill>
                <a:latin typeface="PF Bague Sans Pro 3"/>
              </a:rPr>
              <a:t>Policy Advocacy and Partnerships</a:t>
            </a:r>
          </a:p>
        </p:txBody>
      </p:sp>
      <p:grpSp>
        <p:nvGrpSpPr>
          <p:cNvPr id="13" name="Group 13"/>
          <p:cNvGrpSpPr/>
          <p:nvPr/>
        </p:nvGrpSpPr>
        <p:grpSpPr>
          <a:xfrm>
            <a:off x="9574351" y="1593618"/>
            <a:ext cx="2037151" cy="1427068"/>
            <a:chOff x="0" y="0"/>
            <a:chExt cx="4074301" cy="2854136"/>
          </a:xfrm>
        </p:grpSpPr>
        <p:sp>
          <p:nvSpPr>
            <p:cNvPr id="14" name="Freeform 14"/>
            <p:cNvSpPr/>
            <p:nvPr/>
          </p:nvSpPr>
          <p:spPr>
            <a:xfrm>
              <a:off x="402056" y="0"/>
              <a:ext cx="3270188" cy="1393918"/>
            </a:xfrm>
            <a:custGeom>
              <a:avLst/>
              <a:gdLst/>
              <a:ahLst/>
              <a:cxnLst/>
              <a:rect l="l" t="t" r="r" b="b"/>
              <a:pathLst>
                <a:path w="3270188" h="1393918">
                  <a:moveTo>
                    <a:pt x="0" y="0"/>
                  </a:moveTo>
                  <a:lnTo>
                    <a:pt x="3270189" y="0"/>
                  </a:lnTo>
                  <a:lnTo>
                    <a:pt x="3270189" y="1393918"/>
                  </a:lnTo>
                  <a:lnTo>
                    <a:pt x="0" y="139391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5" name="TextBox 15"/>
            <p:cNvSpPr txBox="1"/>
            <p:nvPr/>
          </p:nvSpPr>
          <p:spPr>
            <a:xfrm>
              <a:off x="0" y="1864378"/>
              <a:ext cx="4074301" cy="989758"/>
            </a:xfrm>
            <a:prstGeom prst="rect">
              <a:avLst/>
            </a:prstGeom>
          </p:spPr>
          <p:txBody>
            <a:bodyPr lIns="0" tIns="0" rIns="0" bIns="0" rtlCol="0" anchor="t">
              <a:spAutoFit/>
            </a:bodyPr>
            <a:lstStyle/>
            <a:p>
              <a:pPr algn="ctr">
                <a:lnSpc>
                  <a:spcPts val="1997"/>
                </a:lnSpc>
              </a:pPr>
              <a:r>
                <a:rPr lang="en-US" sz="1359" b="1" spc="5">
                  <a:solidFill>
                    <a:srgbClr val="383838"/>
                  </a:solidFill>
                  <a:latin typeface="PF Bague Sans Pro 3"/>
                </a:rPr>
                <a:t>Regional Workshops and Capacity Building</a:t>
              </a:r>
            </a:p>
          </p:txBody>
        </p:sp>
      </p:grpSp>
      <p:sp>
        <p:nvSpPr>
          <p:cNvPr id="16" name="Freeform 16"/>
          <p:cNvSpPr/>
          <p:nvPr/>
        </p:nvSpPr>
        <p:spPr>
          <a:xfrm>
            <a:off x="10266455" y="4210089"/>
            <a:ext cx="652943" cy="1034923"/>
          </a:xfrm>
          <a:custGeom>
            <a:avLst/>
            <a:gdLst/>
            <a:ahLst/>
            <a:cxnLst/>
            <a:rect l="l" t="t" r="r" b="b"/>
            <a:pathLst>
              <a:path w="979414" h="1552385">
                <a:moveTo>
                  <a:pt x="0" y="0"/>
                </a:moveTo>
                <a:lnTo>
                  <a:pt x="979414" y="0"/>
                </a:lnTo>
                <a:lnTo>
                  <a:pt x="979414" y="1552385"/>
                </a:lnTo>
                <a:lnTo>
                  <a:pt x="0" y="155238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7" name="TextBox 17"/>
          <p:cNvSpPr txBox="1"/>
          <p:nvPr/>
        </p:nvSpPr>
        <p:spPr>
          <a:xfrm>
            <a:off x="9661522" y="5283848"/>
            <a:ext cx="2002465" cy="276871"/>
          </a:xfrm>
          <a:prstGeom prst="rect">
            <a:avLst/>
          </a:prstGeom>
        </p:spPr>
        <p:txBody>
          <a:bodyPr lIns="0" tIns="0" rIns="0" bIns="0" rtlCol="0" anchor="t">
            <a:spAutoFit/>
          </a:bodyPr>
          <a:lstStyle/>
          <a:p>
            <a:pPr algn="ctr">
              <a:lnSpc>
                <a:spcPts val="2445"/>
              </a:lnSpc>
            </a:pPr>
            <a:r>
              <a:rPr lang="en-US" sz="1359" b="1" spc="5">
                <a:solidFill>
                  <a:srgbClr val="383838"/>
                </a:solidFill>
                <a:latin typeface="PF Bague Sans Pro 3"/>
              </a:rPr>
              <a:t>Support Fund Mobilization</a:t>
            </a:r>
          </a:p>
        </p:txBody>
      </p:sp>
      <p:sp>
        <p:nvSpPr>
          <p:cNvPr id="18" name="TextBox 18"/>
          <p:cNvSpPr txBox="1"/>
          <p:nvPr/>
        </p:nvSpPr>
        <p:spPr>
          <a:xfrm>
            <a:off x="311542" y="1281240"/>
            <a:ext cx="4426062" cy="3928961"/>
          </a:xfrm>
          <a:prstGeom prst="rect">
            <a:avLst/>
          </a:prstGeom>
        </p:spPr>
        <p:txBody>
          <a:bodyPr wrap="square" lIns="0" tIns="0" rIns="0" bIns="0" rtlCol="0" anchor="t">
            <a:spAutoFit/>
          </a:bodyPr>
          <a:lstStyle/>
          <a:p>
            <a:pPr marL="325755" lvl="1" indent="-162560">
              <a:lnSpc>
                <a:spcPts val="2160"/>
              </a:lnSpc>
              <a:buFont typeface="Arial"/>
              <a:buChar char="•"/>
            </a:pPr>
            <a:r>
              <a:rPr lang="en-US" sz="1700" spc="17" dirty="0">
                <a:solidFill>
                  <a:srgbClr val="000000"/>
                </a:solidFill>
                <a:latin typeface="PF Bague Sans Pro 2"/>
              </a:rPr>
              <a:t>The implementation of the IY 2025 will be coordinated by WMO and UNESCO </a:t>
            </a:r>
            <a:br>
              <a:rPr lang="en-CH" sz="1700" spc="17" dirty="0">
                <a:solidFill>
                  <a:srgbClr val="000000"/>
                </a:solidFill>
                <a:latin typeface="PF Bague Sans Pro 2"/>
              </a:rPr>
            </a:br>
            <a:endParaRPr lang="en-CH" sz="1700" spc="17" dirty="0">
              <a:solidFill>
                <a:srgbClr val="000000"/>
              </a:solidFill>
              <a:latin typeface="PF Bague Sans Pro 2"/>
            </a:endParaRPr>
          </a:p>
          <a:p>
            <a:pPr marL="325755" lvl="1" indent="-162560">
              <a:lnSpc>
                <a:spcPts val="2160"/>
              </a:lnSpc>
              <a:buFont typeface="Arial"/>
              <a:buChar char="•"/>
            </a:pPr>
            <a:r>
              <a:rPr lang="en-CH" sz="1700" spc="17" dirty="0">
                <a:solidFill>
                  <a:srgbClr val="000000"/>
                </a:solidFill>
                <a:latin typeface="PF Bague Sans Pro 2"/>
              </a:rPr>
              <a:t>Dr. </a:t>
            </a:r>
            <a:r>
              <a:rPr lang="en-US" sz="1700" spc="17" dirty="0">
                <a:solidFill>
                  <a:srgbClr val="000000"/>
                </a:solidFill>
                <a:latin typeface="PF Bague Sans Pro 2"/>
              </a:rPr>
              <a:t>Carolina Adler (EC PHORS and MRI) was nominated to represent WMO as co-chair at the IY 2025 advisory board – which will overlook the</a:t>
            </a:r>
            <a:r>
              <a:rPr lang="en-CH" sz="1700" spc="17" dirty="0">
                <a:solidFill>
                  <a:srgbClr val="000000"/>
                </a:solidFill>
                <a:latin typeface="PF Bague Sans Pro 2"/>
              </a:rPr>
              <a:t> </a:t>
            </a:r>
            <a:r>
              <a:rPr lang="en-US" sz="1700" spc="17" dirty="0">
                <a:solidFill>
                  <a:srgbClr val="000000"/>
                </a:solidFill>
                <a:latin typeface="PF Bague Sans Pro 2"/>
              </a:rPr>
              <a:t>overall  implementation process. </a:t>
            </a:r>
          </a:p>
          <a:p>
            <a:pPr marL="325755" lvl="1" indent="-162560">
              <a:lnSpc>
                <a:spcPts val="2160"/>
              </a:lnSpc>
              <a:buFont typeface="Arial"/>
              <a:buChar char="•"/>
            </a:pPr>
            <a:endParaRPr lang="en-US" sz="1700" spc="17" dirty="0">
              <a:solidFill>
                <a:srgbClr val="000000"/>
              </a:solidFill>
              <a:latin typeface="PF Bague Sans Pro 2"/>
            </a:endParaRPr>
          </a:p>
          <a:p>
            <a:pPr marL="325755" lvl="1" indent="-162560">
              <a:lnSpc>
                <a:spcPts val="2160"/>
              </a:lnSpc>
              <a:buFont typeface="Arial"/>
              <a:buChar char="•"/>
            </a:pPr>
            <a:r>
              <a:rPr lang="en-US" sz="1700" spc="17" dirty="0">
                <a:solidFill>
                  <a:srgbClr val="000000"/>
                </a:solidFill>
                <a:latin typeface="PF Bague Sans Pro 2"/>
              </a:rPr>
              <a:t>EC PHORS, and relevant subsidiary bodies to jointly prepare the list of WMO contributions to towards the IY 2025 in terms of tangible activities to the four task teams of the IY 2025.  </a:t>
            </a:r>
          </a:p>
        </p:txBody>
      </p:sp>
      <p:pic>
        <p:nvPicPr>
          <p:cNvPr id="21" name="Picture 20" descr="A black and blue sign with blue letters&#10;&#10;Description automatically generated">
            <a:extLst>
              <a:ext uri="{FF2B5EF4-FFF2-40B4-BE49-F238E27FC236}">
                <a16:creationId xmlns:a16="http://schemas.microsoft.com/office/drawing/2014/main" id="{B13184B0-8E4F-D15D-6F37-971766F8EEC1}"/>
              </a:ext>
            </a:extLst>
          </p:cNvPr>
          <p:cNvPicPr>
            <a:picLocks noChangeAspect="1"/>
          </p:cNvPicPr>
          <p:nvPr/>
        </p:nvPicPr>
        <p:blipFill>
          <a:blip r:embed="rId16"/>
          <a:stretch>
            <a:fillRect/>
          </a:stretch>
        </p:blipFill>
        <p:spPr>
          <a:xfrm>
            <a:off x="2427493" y="6088739"/>
            <a:ext cx="2310111" cy="48853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CH" sz="800"/>
          </a:p>
        </p:txBody>
      </p:sp>
      <p:grpSp>
        <p:nvGrpSpPr>
          <p:cNvPr id="21" name="Group 21"/>
          <p:cNvGrpSpPr/>
          <p:nvPr/>
        </p:nvGrpSpPr>
        <p:grpSpPr>
          <a:xfrm>
            <a:off x="870521" y="3747929"/>
            <a:ext cx="10601298" cy="1359708"/>
            <a:chOff x="0" y="-38100"/>
            <a:chExt cx="4637691" cy="490583"/>
          </a:xfrm>
        </p:grpSpPr>
        <p:sp>
          <p:nvSpPr>
            <p:cNvPr id="22" name="Freeform 22"/>
            <p:cNvSpPr/>
            <p:nvPr/>
          </p:nvSpPr>
          <p:spPr>
            <a:xfrm>
              <a:off x="0" y="0"/>
              <a:ext cx="4637691" cy="452483"/>
            </a:xfrm>
            <a:custGeom>
              <a:avLst/>
              <a:gdLst/>
              <a:ahLst/>
              <a:cxnLst/>
              <a:rect l="l" t="t" r="r" b="b"/>
              <a:pathLst>
                <a:path w="4637691" h="452483">
                  <a:moveTo>
                    <a:pt x="4434491" y="0"/>
                  </a:moveTo>
                  <a:cubicBezTo>
                    <a:pt x="4546715" y="0"/>
                    <a:pt x="4637691" y="101292"/>
                    <a:pt x="4637691" y="226241"/>
                  </a:cubicBezTo>
                  <a:cubicBezTo>
                    <a:pt x="4637691" y="351191"/>
                    <a:pt x="4546715" y="452483"/>
                    <a:pt x="4434491" y="452483"/>
                  </a:cubicBezTo>
                  <a:lnTo>
                    <a:pt x="203200" y="452483"/>
                  </a:lnTo>
                  <a:cubicBezTo>
                    <a:pt x="90976" y="452483"/>
                    <a:pt x="0" y="351191"/>
                    <a:pt x="0" y="226241"/>
                  </a:cubicBezTo>
                  <a:cubicBezTo>
                    <a:pt x="0" y="101292"/>
                    <a:pt x="90976" y="0"/>
                    <a:pt x="203200" y="0"/>
                  </a:cubicBezTo>
                  <a:close/>
                </a:path>
              </a:pathLst>
            </a:custGeom>
            <a:solidFill>
              <a:srgbClr val="FFFFFF"/>
            </a:solidFill>
            <a:ln w="66675" cap="sq">
              <a:solidFill>
                <a:srgbClr val="7AB64A"/>
              </a:solidFill>
              <a:prstDash val="solid"/>
              <a:miter/>
            </a:ln>
          </p:spPr>
        </p:sp>
        <p:sp>
          <p:nvSpPr>
            <p:cNvPr id="23" name="TextBox 23"/>
            <p:cNvSpPr txBox="1"/>
            <p:nvPr/>
          </p:nvSpPr>
          <p:spPr>
            <a:xfrm>
              <a:off x="0" y="-38100"/>
              <a:ext cx="4637691" cy="490583"/>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ctr">
                <a:lnSpc>
                  <a:spcPts val="1837"/>
                </a:lnSpc>
                <a:spcBef>
                  <a:spcPct val="0"/>
                </a:spcBef>
              </a:pPr>
              <a:endParaRPr sz="1600"/>
            </a:p>
          </p:txBody>
        </p:sp>
      </p:grpSp>
      <p:grpSp>
        <p:nvGrpSpPr>
          <p:cNvPr id="31" name="Group 31"/>
          <p:cNvGrpSpPr/>
          <p:nvPr/>
        </p:nvGrpSpPr>
        <p:grpSpPr>
          <a:xfrm>
            <a:off x="837451" y="1719257"/>
            <a:ext cx="10517099" cy="1329542"/>
            <a:chOff x="0" y="-38100"/>
            <a:chExt cx="5291106" cy="490583"/>
          </a:xfrm>
        </p:grpSpPr>
        <p:sp>
          <p:nvSpPr>
            <p:cNvPr id="32" name="Freeform 32"/>
            <p:cNvSpPr/>
            <p:nvPr/>
          </p:nvSpPr>
          <p:spPr>
            <a:xfrm>
              <a:off x="0" y="0"/>
              <a:ext cx="5291106" cy="452483"/>
            </a:xfrm>
            <a:custGeom>
              <a:avLst/>
              <a:gdLst/>
              <a:ahLst/>
              <a:cxnLst/>
              <a:rect l="l" t="t" r="r" b="b"/>
              <a:pathLst>
                <a:path w="5291106" h="452483">
                  <a:moveTo>
                    <a:pt x="5087906" y="0"/>
                  </a:moveTo>
                  <a:cubicBezTo>
                    <a:pt x="5200131" y="0"/>
                    <a:pt x="5291106" y="101292"/>
                    <a:pt x="5291106" y="226241"/>
                  </a:cubicBezTo>
                  <a:cubicBezTo>
                    <a:pt x="5291106" y="351191"/>
                    <a:pt x="5200131" y="452483"/>
                    <a:pt x="5087906" y="452483"/>
                  </a:cubicBezTo>
                  <a:lnTo>
                    <a:pt x="203200" y="452483"/>
                  </a:lnTo>
                  <a:cubicBezTo>
                    <a:pt x="90976" y="452483"/>
                    <a:pt x="0" y="351191"/>
                    <a:pt x="0" y="226241"/>
                  </a:cubicBezTo>
                  <a:cubicBezTo>
                    <a:pt x="0" y="101292"/>
                    <a:pt x="90976" y="0"/>
                    <a:pt x="203200" y="0"/>
                  </a:cubicBezTo>
                  <a:close/>
                </a:path>
              </a:pathLst>
            </a:custGeom>
            <a:solidFill>
              <a:srgbClr val="FFFFFF"/>
            </a:solidFill>
            <a:ln w="66675" cap="sq">
              <a:solidFill>
                <a:srgbClr val="C00000"/>
              </a:solidFill>
              <a:prstDash val="solid"/>
              <a:miter/>
            </a:ln>
          </p:spPr>
        </p:sp>
        <p:sp>
          <p:nvSpPr>
            <p:cNvPr id="33" name="TextBox 33"/>
            <p:cNvSpPr txBox="1"/>
            <p:nvPr/>
          </p:nvSpPr>
          <p:spPr>
            <a:xfrm>
              <a:off x="0" y="-38100"/>
              <a:ext cx="5291106" cy="490583"/>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ctr">
                <a:lnSpc>
                  <a:spcPts val="1837"/>
                </a:lnSpc>
                <a:spcBef>
                  <a:spcPct val="0"/>
                </a:spcBef>
              </a:pPr>
              <a:endParaRPr sz="1600"/>
            </a:p>
          </p:txBody>
        </p:sp>
      </p:grpSp>
      <p:grpSp>
        <p:nvGrpSpPr>
          <p:cNvPr id="11" name="Group 10">
            <a:extLst>
              <a:ext uri="{FF2B5EF4-FFF2-40B4-BE49-F238E27FC236}">
                <a16:creationId xmlns:a16="http://schemas.microsoft.com/office/drawing/2014/main" id="{6C808D64-A599-C302-D00E-9995F4DA6F86}"/>
              </a:ext>
            </a:extLst>
          </p:cNvPr>
          <p:cNvGrpSpPr/>
          <p:nvPr/>
        </p:nvGrpSpPr>
        <p:grpSpPr>
          <a:xfrm>
            <a:off x="5699151" y="3129548"/>
            <a:ext cx="790991" cy="895747"/>
            <a:chOff x="8548726" y="4694321"/>
            <a:chExt cx="1186486" cy="1343621"/>
          </a:xfrm>
        </p:grpSpPr>
        <p:grpSp>
          <p:nvGrpSpPr>
            <p:cNvPr id="8" name="Group 34">
              <a:extLst>
                <a:ext uri="{FF2B5EF4-FFF2-40B4-BE49-F238E27FC236}">
                  <a16:creationId xmlns:a16="http://schemas.microsoft.com/office/drawing/2014/main" id="{1D5423CD-0DA4-CB9C-547C-6A2D788856D4}"/>
                </a:ext>
              </a:extLst>
            </p:cNvPr>
            <p:cNvGrpSpPr/>
            <p:nvPr/>
          </p:nvGrpSpPr>
          <p:grpSpPr>
            <a:xfrm rot="5400000">
              <a:off x="8470158" y="4772889"/>
              <a:ext cx="1343621" cy="1186486"/>
              <a:chOff x="0" y="0"/>
              <a:chExt cx="1290485" cy="1113790"/>
            </a:xfrm>
            <a:solidFill>
              <a:srgbClr val="7AB64A"/>
            </a:solidFill>
          </p:grpSpPr>
          <p:sp>
            <p:nvSpPr>
              <p:cNvPr id="10" name="Freeform 35">
                <a:extLst>
                  <a:ext uri="{FF2B5EF4-FFF2-40B4-BE49-F238E27FC236}">
                    <a16:creationId xmlns:a16="http://schemas.microsoft.com/office/drawing/2014/main" id="{57CFAE73-779E-3A84-EC4B-2A046C7C8676}"/>
                  </a:ext>
                </a:extLst>
              </p:cNvPr>
              <p:cNvSpPr/>
              <p:nvPr/>
            </p:nvSpPr>
            <p:spPr>
              <a:xfrm>
                <a:off x="0" y="0"/>
                <a:ext cx="1290485" cy="1113790"/>
              </a:xfrm>
              <a:custGeom>
                <a:avLst/>
                <a:gdLst/>
                <a:ahLst/>
                <a:cxnLst/>
                <a:rect l="l" t="t" r="r" b="b"/>
                <a:pathLst>
                  <a:path w="1290485" h="1113790">
                    <a:moveTo>
                      <a:pt x="738035" y="0"/>
                    </a:moveTo>
                    <a:lnTo>
                      <a:pt x="553720" y="0"/>
                    </a:lnTo>
                    <a:cubicBezTo>
                      <a:pt x="247650" y="0"/>
                      <a:pt x="0" y="247650"/>
                      <a:pt x="0" y="553720"/>
                    </a:cubicBezTo>
                    <a:cubicBezTo>
                      <a:pt x="0" y="859790"/>
                      <a:pt x="247650" y="1107440"/>
                      <a:pt x="553720" y="1107440"/>
                    </a:cubicBezTo>
                    <a:lnTo>
                      <a:pt x="738035" y="1113790"/>
                    </a:lnTo>
                    <a:lnTo>
                      <a:pt x="1290485" y="558800"/>
                    </a:lnTo>
                    <a:lnTo>
                      <a:pt x="738035" y="0"/>
                    </a:lnTo>
                    <a:close/>
                  </a:path>
                </a:pathLst>
              </a:custGeom>
              <a:grpFill/>
            </p:spPr>
          </p:sp>
        </p:grpSp>
        <p:sp>
          <p:nvSpPr>
            <p:cNvPr id="37" name="Freeform 37"/>
            <p:cNvSpPr/>
            <p:nvPr/>
          </p:nvSpPr>
          <p:spPr>
            <a:xfrm>
              <a:off x="8720878" y="4830101"/>
              <a:ext cx="795020" cy="731053"/>
            </a:xfrm>
            <a:custGeom>
              <a:avLst/>
              <a:gdLst/>
              <a:ahLst/>
              <a:cxnLst/>
              <a:rect l="l" t="t" r="r" b="b"/>
              <a:pathLst>
                <a:path w="492204" h="475592">
                  <a:moveTo>
                    <a:pt x="0" y="0"/>
                  </a:moveTo>
                  <a:lnTo>
                    <a:pt x="492204" y="0"/>
                  </a:lnTo>
                  <a:lnTo>
                    <a:pt x="492204" y="475591"/>
                  </a:lnTo>
                  <a:lnTo>
                    <a:pt x="0" y="4755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sp>
        <p:nvSpPr>
          <p:cNvPr id="39" name="Freeform 39"/>
          <p:cNvSpPr/>
          <p:nvPr/>
        </p:nvSpPr>
        <p:spPr>
          <a:xfrm rot="16200000">
            <a:off x="-1158791" y="5548869"/>
            <a:ext cx="2467921" cy="150340"/>
          </a:xfrm>
          <a:custGeom>
            <a:avLst/>
            <a:gdLst/>
            <a:ahLst/>
            <a:cxnLst/>
            <a:rect l="l" t="t" r="r" b="b"/>
            <a:pathLst>
              <a:path w="3701882" h="225510">
                <a:moveTo>
                  <a:pt x="0" y="0"/>
                </a:moveTo>
                <a:lnTo>
                  <a:pt x="3701882" y="0"/>
                </a:lnTo>
                <a:lnTo>
                  <a:pt x="3701882" y="225510"/>
                </a:lnTo>
                <a:lnTo>
                  <a:pt x="0" y="225510"/>
                </a:lnTo>
                <a:lnTo>
                  <a:pt x="0" y="0"/>
                </a:lnTo>
                <a:close/>
              </a:path>
            </a:pathLst>
          </a:custGeom>
          <a:blipFill>
            <a:blip r:embed="rId6"/>
            <a:stretch>
              <a:fillRect/>
            </a:stretch>
          </a:blipFill>
        </p:spPr>
      </p:sp>
      <p:sp>
        <p:nvSpPr>
          <p:cNvPr id="41" name="TextBox 41"/>
          <p:cNvSpPr txBox="1"/>
          <p:nvPr/>
        </p:nvSpPr>
        <p:spPr>
          <a:xfrm>
            <a:off x="-16724" y="5441231"/>
            <a:ext cx="12375787" cy="27101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044"/>
              </a:lnSpc>
            </a:pPr>
            <a:r>
              <a:rPr lang="en-CH" sz="2100" dirty="0">
                <a:solidFill>
                  <a:srgbClr val="231F20"/>
                </a:solidFill>
                <a:latin typeface="+mj-lt"/>
              </a:rPr>
              <a:t>Explain the </a:t>
            </a:r>
            <a:r>
              <a:rPr lang="en-US" sz="2100" b="1">
                <a:latin typeface="+mj-lt"/>
              </a:rPr>
              <a:t>5</a:t>
            </a:r>
            <a:r>
              <a:rPr lang="en-US" sz="2100" b="1" dirty="0">
                <a:latin typeface="+mj-lt"/>
                <a:ea typeface="Calibri Light"/>
              </a:rPr>
              <a:t> </a:t>
            </a:r>
            <a:r>
              <a:rPr lang="en-CH" sz="2100" b="1" dirty="0">
                <a:latin typeface="+mj-lt"/>
                <a:ea typeface="TT Rounds Condensed Bold"/>
              </a:rPr>
              <a:t>milestones</a:t>
            </a:r>
            <a:r>
              <a:rPr lang="en-US" sz="2100" b="1" dirty="0">
                <a:latin typeface="+mj-lt"/>
              </a:rPr>
              <a:t> </a:t>
            </a:r>
            <a:r>
              <a:rPr lang="en-US" sz="2100" dirty="0">
                <a:solidFill>
                  <a:srgbClr val="231F20"/>
                </a:solidFill>
                <a:latin typeface="+mj-lt"/>
              </a:rPr>
              <a:t>listed in Annex to SERCOM-3/Doc. 4.6 (2)</a:t>
            </a:r>
          </a:p>
        </p:txBody>
      </p:sp>
      <p:sp>
        <p:nvSpPr>
          <p:cNvPr id="43" name="TextBox 43"/>
          <p:cNvSpPr txBox="1"/>
          <p:nvPr/>
        </p:nvSpPr>
        <p:spPr>
          <a:xfrm>
            <a:off x="1102092" y="2058769"/>
            <a:ext cx="9987814" cy="738664"/>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en-US" sz="2400" b="1" u="sng" dirty="0">
                <a:solidFill>
                  <a:srgbClr val="C00000"/>
                </a:solidFill>
                <a:latin typeface="+mj-lt"/>
              </a:rPr>
              <a:t>Invite SERCOM Members to contribute to the development of milestones by volunteering experts to the Joint Expert Team</a:t>
            </a:r>
          </a:p>
        </p:txBody>
      </p:sp>
      <p:sp>
        <p:nvSpPr>
          <p:cNvPr id="44" name="TextBox 44"/>
          <p:cNvSpPr txBox="1"/>
          <p:nvPr/>
        </p:nvSpPr>
        <p:spPr>
          <a:xfrm>
            <a:off x="502013" y="546977"/>
            <a:ext cx="7224143" cy="455446"/>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3360"/>
              </a:lnSpc>
            </a:pPr>
            <a:r>
              <a:rPr lang="en-US" sz="4400" dirty="0">
                <a:solidFill>
                  <a:srgbClr val="005BAA"/>
                </a:solidFill>
                <a:latin typeface="Arial Bold"/>
              </a:rPr>
              <a:t>Purpose of Doc 4.6(2)</a:t>
            </a:r>
          </a:p>
        </p:txBody>
      </p:sp>
      <p:sp>
        <p:nvSpPr>
          <p:cNvPr id="45" name="TextBox 45"/>
          <p:cNvSpPr txBox="1"/>
          <p:nvPr/>
        </p:nvSpPr>
        <p:spPr>
          <a:xfrm>
            <a:off x="1102092" y="3931625"/>
            <a:ext cx="10276457" cy="104304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044"/>
              </a:lnSpc>
            </a:pPr>
            <a:r>
              <a:rPr lang="en-US" sz="2400" dirty="0">
                <a:solidFill>
                  <a:srgbClr val="231F20"/>
                </a:solidFill>
                <a:latin typeface="+mj-lt"/>
              </a:rPr>
              <a:t>Request SC-HYD/SC-CLI in consultation with related subsidiary bodies of SERCOM, INFCOM, RB, CDP and RAs, as well as UNESCO and others to </a:t>
            </a:r>
            <a:r>
              <a:rPr lang="en-US" sz="2400" dirty="0">
                <a:solidFill>
                  <a:srgbClr val="7AB64A"/>
                </a:solidFill>
                <a:latin typeface="+mj-lt"/>
              </a:rPr>
              <a:t>synergize efforts to collect, organize and display the contributions </a:t>
            </a:r>
            <a:r>
              <a:rPr lang="en-US" sz="2400" dirty="0">
                <a:solidFill>
                  <a:srgbClr val="231F20"/>
                </a:solidFill>
                <a:latin typeface="+mj-lt"/>
              </a:rPr>
              <a:t>of SERCOM Members to these milestones</a:t>
            </a:r>
            <a:endParaRPr lang="en-US" sz="2400">
              <a:solidFill>
                <a:srgbClr val="231F20"/>
              </a:solidFill>
              <a:latin typeface="+mj-lt"/>
              <a:ea typeface="Calibri Light"/>
              <a:cs typeface="Calibri Light"/>
            </a:endParaRPr>
          </a:p>
        </p:txBody>
      </p:sp>
      <p:grpSp>
        <p:nvGrpSpPr>
          <p:cNvPr id="6" name="Group 5">
            <a:extLst>
              <a:ext uri="{FF2B5EF4-FFF2-40B4-BE49-F238E27FC236}">
                <a16:creationId xmlns:a16="http://schemas.microsoft.com/office/drawing/2014/main" id="{817FBD05-AB77-8CD0-F0C7-5808BA926F57}"/>
              </a:ext>
            </a:extLst>
          </p:cNvPr>
          <p:cNvGrpSpPr/>
          <p:nvPr/>
        </p:nvGrpSpPr>
        <p:grpSpPr>
          <a:xfrm>
            <a:off x="5700053" y="1117104"/>
            <a:ext cx="790991" cy="895747"/>
            <a:chOff x="7405287" y="1809768"/>
            <a:chExt cx="1186486" cy="1343621"/>
          </a:xfrm>
        </p:grpSpPr>
        <p:grpSp>
          <p:nvGrpSpPr>
            <p:cNvPr id="3" name="Group 34">
              <a:extLst>
                <a:ext uri="{FF2B5EF4-FFF2-40B4-BE49-F238E27FC236}">
                  <a16:creationId xmlns:a16="http://schemas.microsoft.com/office/drawing/2014/main" id="{39D92FB8-BE71-156E-A8B9-F2453D2BB91C}"/>
                </a:ext>
              </a:extLst>
            </p:cNvPr>
            <p:cNvGrpSpPr/>
            <p:nvPr/>
          </p:nvGrpSpPr>
          <p:grpSpPr>
            <a:xfrm rot="5400000">
              <a:off x="7326719" y="1888336"/>
              <a:ext cx="1343621" cy="1186486"/>
              <a:chOff x="0" y="0"/>
              <a:chExt cx="1290485" cy="1113790"/>
            </a:xfrm>
            <a:solidFill>
              <a:srgbClr val="C00000"/>
            </a:solidFill>
          </p:grpSpPr>
          <p:sp>
            <p:nvSpPr>
              <p:cNvPr id="4" name="Freeform 35">
                <a:extLst>
                  <a:ext uri="{FF2B5EF4-FFF2-40B4-BE49-F238E27FC236}">
                    <a16:creationId xmlns:a16="http://schemas.microsoft.com/office/drawing/2014/main" id="{82143544-A484-B784-7747-279FD03E05BE}"/>
                  </a:ext>
                </a:extLst>
              </p:cNvPr>
              <p:cNvSpPr/>
              <p:nvPr/>
            </p:nvSpPr>
            <p:spPr>
              <a:xfrm>
                <a:off x="0" y="0"/>
                <a:ext cx="1290485" cy="1113790"/>
              </a:xfrm>
              <a:custGeom>
                <a:avLst/>
                <a:gdLst/>
                <a:ahLst/>
                <a:cxnLst/>
                <a:rect l="l" t="t" r="r" b="b"/>
                <a:pathLst>
                  <a:path w="1290485" h="1113790">
                    <a:moveTo>
                      <a:pt x="738035" y="0"/>
                    </a:moveTo>
                    <a:lnTo>
                      <a:pt x="553720" y="0"/>
                    </a:lnTo>
                    <a:cubicBezTo>
                      <a:pt x="247650" y="0"/>
                      <a:pt x="0" y="247650"/>
                      <a:pt x="0" y="553720"/>
                    </a:cubicBezTo>
                    <a:cubicBezTo>
                      <a:pt x="0" y="859790"/>
                      <a:pt x="247650" y="1107440"/>
                      <a:pt x="553720" y="1107440"/>
                    </a:cubicBezTo>
                    <a:lnTo>
                      <a:pt x="738035" y="1113790"/>
                    </a:lnTo>
                    <a:lnTo>
                      <a:pt x="1290485" y="558800"/>
                    </a:lnTo>
                    <a:lnTo>
                      <a:pt x="738035" y="0"/>
                    </a:lnTo>
                    <a:close/>
                  </a:path>
                </a:pathLst>
              </a:custGeom>
              <a:grpFill/>
            </p:spPr>
          </p:sp>
        </p:grpSp>
        <p:sp>
          <p:nvSpPr>
            <p:cNvPr id="5" name="Freeform 40">
              <a:extLst>
                <a:ext uri="{FF2B5EF4-FFF2-40B4-BE49-F238E27FC236}">
                  <a16:creationId xmlns:a16="http://schemas.microsoft.com/office/drawing/2014/main" id="{2DCB1C40-D711-55BE-EBDC-08BA818FA000}"/>
                </a:ext>
              </a:extLst>
            </p:cNvPr>
            <p:cNvSpPr/>
            <p:nvPr/>
          </p:nvSpPr>
          <p:spPr>
            <a:xfrm>
              <a:off x="7599356" y="1892857"/>
              <a:ext cx="797876" cy="799486"/>
            </a:xfrm>
            <a:custGeom>
              <a:avLst/>
              <a:gdLst/>
              <a:ahLst/>
              <a:cxnLst/>
              <a:rect l="l" t="t" r="r" b="b"/>
              <a:pathLst>
                <a:path w="602325" h="563927">
                  <a:moveTo>
                    <a:pt x="0" y="0"/>
                  </a:moveTo>
                  <a:lnTo>
                    <a:pt x="602325" y="0"/>
                  </a:lnTo>
                  <a:lnTo>
                    <a:pt x="602325" y="563927"/>
                  </a:lnTo>
                  <a:lnTo>
                    <a:pt x="0" y="5639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spTree>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EA28B-339C-72E2-024A-193EBA3D8111}"/>
              </a:ext>
            </a:extLst>
          </p:cNvPr>
          <p:cNvSpPr>
            <a:spLocks noGrp="1"/>
          </p:cNvSpPr>
          <p:nvPr>
            <p:ph type="title"/>
          </p:nvPr>
        </p:nvSpPr>
        <p:spPr>
          <a:xfrm>
            <a:off x="838200" y="2263197"/>
            <a:ext cx="10515600" cy="1325563"/>
          </a:xfrm>
        </p:spPr>
        <p:txBody>
          <a:bodyPr>
            <a:normAutofit/>
          </a:bodyPr>
          <a:lstStyle/>
          <a:p>
            <a:pPr algn="ctr"/>
            <a:r>
              <a:rPr lang="en-FR" sz="6000" b="1">
                <a:solidFill>
                  <a:schemeClr val="bg1"/>
                </a:solidFill>
                <a:latin typeface="Arial" panose="020B0604020202020204" pitchFamily="34" charset="0"/>
                <a:ea typeface="Verdana" panose="020B0604030504040204" pitchFamily="34" charset="0"/>
                <a:cs typeface="Arial" panose="020B0604020202020204" pitchFamily="34" charset="0"/>
              </a:rPr>
              <a:t>Thank you.</a:t>
            </a:r>
          </a:p>
        </p:txBody>
      </p:sp>
      <p:sp>
        <p:nvSpPr>
          <p:cNvPr id="4" name="CuadroTexto 3">
            <a:extLst>
              <a:ext uri="{FF2B5EF4-FFF2-40B4-BE49-F238E27FC236}">
                <a16:creationId xmlns:a16="http://schemas.microsoft.com/office/drawing/2014/main" id="{DA72FBD4-668B-EB1A-B593-B2BE34336172}"/>
              </a:ext>
            </a:extLst>
          </p:cNvPr>
          <p:cNvSpPr txBox="1"/>
          <p:nvPr/>
        </p:nvSpPr>
        <p:spPr>
          <a:xfrm>
            <a:off x="3824879" y="5950894"/>
            <a:ext cx="4542242" cy="523926"/>
          </a:xfrm>
          <a:prstGeom prst="rect">
            <a:avLst/>
          </a:prstGeom>
          <a:noFill/>
        </p:spPr>
        <p:txBody>
          <a:bodyPr wrap="square" rtlCol="0">
            <a:spAutoFit/>
          </a:bodyPr>
          <a:lstStyle/>
          <a:p>
            <a:pPr marR="0" algn="ctr" rtl="0">
              <a:lnSpc>
                <a:spcPct val="150000"/>
              </a:lnSpc>
            </a:pPr>
            <a:r>
              <a:rPr lang="en-US" sz="3200" b="0" i="0" u="none" strike="noStrike" baseline="30000">
                <a:solidFill>
                  <a:schemeClr val="bg1"/>
                </a:solidFill>
                <a:latin typeface="Arial" panose="020B0604020202020204" pitchFamily="34" charset="0"/>
                <a:ea typeface="Verdana" panose="020B0604030504040204" pitchFamily="34" charset="0"/>
                <a:cs typeface="Arial" panose="020B0604020202020204" pitchFamily="34" charset="0"/>
              </a:rPr>
              <a:t>wmo.int</a:t>
            </a:r>
          </a:p>
        </p:txBody>
      </p:sp>
    </p:spTree>
    <p:extLst>
      <p:ext uri="{BB962C8B-B14F-4D97-AF65-F5344CB8AC3E}">
        <p14:creationId xmlns:p14="http://schemas.microsoft.com/office/powerpoint/2010/main" val="2600864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1066613-1D3B-7B69-3230-9501B336B6E4}"/>
              </a:ext>
            </a:extLst>
          </p:cNvPr>
          <p:cNvGrpSpPr/>
          <p:nvPr/>
        </p:nvGrpSpPr>
        <p:grpSpPr>
          <a:xfrm>
            <a:off x="791483" y="185277"/>
            <a:ext cx="10609033" cy="5844845"/>
            <a:chOff x="1076322" y="137652"/>
            <a:chExt cx="10609033" cy="5844845"/>
          </a:xfrm>
        </p:grpSpPr>
        <p:pic>
          <p:nvPicPr>
            <p:cNvPr id="5" name="Picture 4">
              <a:extLst>
                <a:ext uri="{FF2B5EF4-FFF2-40B4-BE49-F238E27FC236}">
                  <a16:creationId xmlns:a16="http://schemas.microsoft.com/office/drawing/2014/main" id="{51CB280B-819B-F75B-B244-0D6DE10FE34D}"/>
                </a:ext>
              </a:extLst>
            </p:cNvPr>
            <p:cNvPicPr>
              <a:picLocks noChangeAspect="1"/>
            </p:cNvPicPr>
            <p:nvPr/>
          </p:nvPicPr>
          <p:blipFill rotWithShape="1">
            <a:blip r:embed="rId2"/>
            <a:srcRect l="10871" t="14681" r="12191" b="27492"/>
            <a:stretch/>
          </p:blipFill>
          <p:spPr>
            <a:xfrm>
              <a:off x="1076322" y="1497189"/>
              <a:ext cx="10609031" cy="4485308"/>
            </a:xfrm>
            <a:prstGeom prst="rect">
              <a:avLst/>
            </a:prstGeom>
          </p:spPr>
        </p:pic>
        <p:pic>
          <p:nvPicPr>
            <p:cNvPr id="7" name="Picture 6">
              <a:extLst>
                <a:ext uri="{FF2B5EF4-FFF2-40B4-BE49-F238E27FC236}">
                  <a16:creationId xmlns:a16="http://schemas.microsoft.com/office/drawing/2014/main" id="{CB57C4AE-6923-7DA6-0AC7-F81BA4FF6190}"/>
                </a:ext>
              </a:extLst>
            </p:cNvPr>
            <p:cNvPicPr>
              <a:picLocks noChangeAspect="1"/>
            </p:cNvPicPr>
            <p:nvPr/>
          </p:nvPicPr>
          <p:blipFill rotWithShape="1">
            <a:blip r:embed="rId3"/>
            <a:srcRect l="10871" t="35056" r="12191" b="47416"/>
            <a:stretch/>
          </p:blipFill>
          <p:spPr>
            <a:xfrm>
              <a:off x="1076322" y="137652"/>
              <a:ext cx="10609033" cy="1359537"/>
            </a:xfrm>
            <a:prstGeom prst="rect">
              <a:avLst/>
            </a:prstGeom>
          </p:spPr>
        </p:pic>
      </p:grpSp>
    </p:spTree>
    <p:extLst>
      <p:ext uri="{BB962C8B-B14F-4D97-AF65-F5344CB8AC3E}">
        <p14:creationId xmlns:p14="http://schemas.microsoft.com/office/powerpoint/2010/main" val="2002688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2B6456A8ECA5478896490611FCD5A0" ma:contentTypeVersion="" ma:contentTypeDescription="Create a new document." ma:contentTypeScope="" ma:versionID="39e2410040cc3e3ff87c08ed4a408319">
  <xsd:schema xmlns:xsd="http://www.w3.org/2001/XMLSchema" xmlns:xs="http://www.w3.org/2001/XMLSchema" xmlns:p="http://schemas.microsoft.com/office/2006/metadata/properties" xmlns:ns2="c5a2086f-1306-468c-afe6-705dad0a8429" targetNamespace="http://schemas.microsoft.com/office/2006/metadata/properties" ma:root="true" ma:fieldsID="356c0ab3d7a6df5767ae752bcc1371e4" ns2:_="">
    <xsd:import namespace="c5a2086f-1306-468c-afe6-705dad0a8429"/>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a2086f-1306-468c-afe6-705dad0a842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227D639-6148-434C-82F4-BF7339486858}"/>
</file>

<file path=customXml/itemProps2.xml><?xml version="1.0" encoding="utf-8"?>
<ds:datastoreItem xmlns:ds="http://schemas.openxmlformats.org/officeDocument/2006/customXml" ds:itemID="{41578F4A-86CE-4374-936A-C45E10DB01E5}"/>
</file>

<file path=customXml/itemProps3.xml><?xml version="1.0" encoding="utf-8"?>
<ds:datastoreItem xmlns:ds="http://schemas.openxmlformats.org/officeDocument/2006/customXml" ds:itemID="{60E9F3F7-8916-416F-9A21-F7154CFACB60}"/>
</file>

<file path=docProps/app.xml><?xml version="1.0" encoding="utf-8"?>
<Properties xmlns="http://schemas.openxmlformats.org/officeDocument/2006/extended-properties" xmlns:vt="http://schemas.openxmlformats.org/officeDocument/2006/docPropsVTypes">
  <TotalTime>7</TotalTime>
  <Words>805</Words>
  <Application>Microsoft Office PowerPoint</Application>
  <PresentationFormat>Widescreen</PresentationFormat>
  <Paragraphs>86</Paragraphs>
  <Slides>10</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Arial Bold</vt:lpstr>
      <vt:lpstr>Calibri</vt:lpstr>
      <vt:lpstr>Calibri Light</vt:lpstr>
      <vt:lpstr>PF Bague Sans Pro 1</vt:lpstr>
      <vt:lpstr>PF Bague Sans Pro 2</vt:lpstr>
      <vt:lpstr>PF Bague Sans Pro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Klara Josipovic</dc:creator>
  <cp:lastModifiedBy>Stefan Uhlenbrook</cp:lastModifiedBy>
  <cp:revision>89</cp:revision>
  <dcterms:created xsi:type="dcterms:W3CDTF">2024-01-11T14:19:20Z</dcterms:created>
  <dcterms:modified xsi:type="dcterms:W3CDTF">2024-03-05T15:27:25Z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0x0101000C2B6456A8ECA5478896490611FCD5A0</vt:lpwstr>
  </property>
</Properties>
</file>