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1_0.xml" ContentType="application/vnd.ms-powerpoint.comments+xml"/>
  <Override PartName="/ppt/comments/modernComment_102_0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Arial Bold" panose="020B07040202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609B20-C27A-C4ED-2C25-8734C83550D7}" name="Stefan Uhlenbrook" initials="SU" userId="S::suhlenbrook@wmo.int::1d8c5109-8a36-4674-89f7-124d4e937b51" providerId="AD"/>
  <p188:author id="{DF1EE83A-8538-332F-6359-9E5B030FFD21}" name="Hwirin Kim" initials="HK" userId="S::hkim@wmo.int::5c895f82-6323-4683-b5d3-0ce7f158b9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1" y="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wirin Kim" userId="5c895f82-6323-4683-b5d3-0ce7f158b951" providerId="ADAL" clId="{90EF106C-8302-4DA9-8099-D478E9C52ABB}"/>
    <pc:docChg chg="modSld">
      <pc:chgData name="Hwirin Kim" userId="5c895f82-6323-4683-b5d3-0ce7f158b951" providerId="ADAL" clId="{90EF106C-8302-4DA9-8099-D478E9C52ABB}" dt="2024-02-27T16:30:41.980" v="4" actId="20577"/>
      <pc:docMkLst>
        <pc:docMk/>
      </pc:docMkLst>
      <pc:sldChg chg="modSp mod">
        <pc:chgData name="Hwirin Kim" userId="5c895f82-6323-4683-b5d3-0ce7f158b951" providerId="ADAL" clId="{90EF106C-8302-4DA9-8099-D478E9C52ABB}" dt="2024-02-27T16:30:41.980" v="4" actId="20577"/>
        <pc:sldMkLst>
          <pc:docMk/>
          <pc:sldMk cId="0" sldId="257"/>
        </pc:sldMkLst>
        <pc:spChg chg="mod">
          <ac:chgData name="Hwirin Kim" userId="5c895f82-6323-4683-b5d3-0ce7f158b951" providerId="ADAL" clId="{90EF106C-8302-4DA9-8099-D478E9C52ABB}" dt="2024-02-27T16:30:41.980" v="4" actId="20577"/>
          <ac:spMkLst>
            <pc:docMk/>
            <pc:sldMk cId="0" sldId="257"/>
            <ac:spMk id="66" creationId="{00000000-0000-0000-0000-000000000000}"/>
          </ac:spMkLst>
        </pc:spChg>
      </pc:sldChg>
      <pc:sldChg chg="modSp mod modCm">
        <pc:chgData name="Hwirin Kim" userId="5c895f82-6323-4683-b5d3-0ce7f158b951" providerId="ADAL" clId="{90EF106C-8302-4DA9-8099-D478E9C52ABB}" dt="2024-02-27T09:28:26.717" v="0" actId="20577"/>
        <pc:sldMkLst>
          <pc:docMk/>
          <pc:sldMk cId="0" sldId="258"/>
        </pc:sldMkLst>
        <pc:spChg chg="mod">
          <ac:chgData name="Hwirin Kim" userId="5c895f82-6323-4683-b5d3-0ce7f158b951" providerId="ADAL" clId="{90EF106C-8302-4DA9-8099-D478E9C52ABB}" dt="2024-02-27T09:28:26.717" v="0" actId="20577"/>
          <ac:spMkLst>
            <pc:docMk/>
            <pc:sldMk cId="0" sldId="258"/>
            <ac:spMk id="41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wirin Kim" userId="5c895f82-6323-4683-b5d3-0ce7f158b951" providerId="ADAL" clId="{90EF106C-8302-4DA9-8099-D478E9C52ABB}" dt="2024-02-27T09:28:26.717" v="0" actId="20577"/>
              <pc2:cmMkLst xmlns:pc2="http://schemas.microsoft.com/office/powerpoint/2019/9/main/command">
                <pc:docMk/>
                <pc:sldMk cId="0" sldId="258"/>
                <pc2:cmMk id="{267D36DD-32FF-47B3-8573-762825920503}"/>
              </pc2:cmMkLst>
            </pc226:cmChg>
          </p:ext>
        </pc:extLst>
      </pc:sldChg>
      <pc:sldChg chg="modSp mod delCm">
        <pc:chgData name="Hwirin Kim" userId="5c895f82-6323-4683-b5d3-0ce7f158b951" providerId="ADAL" clId="{90EF106C-8302-4DA9-8099-D478E9C52ABB}" dt="2024-02-27T16:30:28.158" v="3" actId="113"/>
        <pc:sldMkLst>
          <pc:docMk/>
          <pc:sldMk cId="0" sldId="259"/>
        </pc:sldMkLst>
        <pc:spChg chg="mod">
          <ac:chgData name="Hwirin Kim" userId="5c895f82-6323-4683-b5d3-0ce7f158b951" providerId="ADAL" clId="{90EF106C-8302-4DA9-8099-D478E9C52ABB}" dt="2024-02-27T16:30:28.158" v="3" actId="113"/>
          <ac:spMkLst>
            <pc:docMk/>
            <pc:sldMk cId="0" sldId="259"/>
            <ac:spMk id="59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wirin Kim" userId="5c895f82-6323-4683-b5d3-0ce7f158b951" providerId="ADAL" clId="{90EF106C-8302-4DA9-8099-D478E9C52ABB}" dt="2024-02-27T16:30:23.273" v="2"/>
              <pc2:cmMkLst xmlns:pc2="http://schemas.microsoft.com/office/powerpoint/2019/9/main/command">
                <pc:docMk/>
                <pc:sldMk cId="0" sldId="259"/>
                <pc2:cmMk id="{13601BC3-9A84-4E4F-8C25-B311CAB8B03C}"/>
              </pc2:cmMkLst>
            </pc226:cmChg>
          </p:ext>
        </pc:extLst>
      </pc:sldChg>
    </pc:docChg>
  </pc:docChgLst>
</pc:chgInfo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2801DC-4C01-4D49-BB70-79419BFE2BEB}" authorId="{C7609B20-C27A-C4ED-2C25-8734C83550D7}" status="resolved" created="2024-02-21T09:29:42.83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2" creationId="{00000000-0000-0000-0000-000000000000}"/>
    </ac:deMkLst>
    <p188:txBody>
      <a:bodyPr/>
      <a:lstStyle/>
      <a:p>
        <a:r>
          <a:rPr lang="en-US"/>
          <a:t>add small pic of SC-Hyd 2 from Rome</a:t>
        </a:r>
      </a:p>
    </p188:txBody>
  </p188:cm>
</p188:cmLst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7D36DD-32FF-47B3-8573-762825920503}" authorId="{DF1EE83A-8538-332F-6359-9E5B030FFD21}" status="resolved" created="2024-02-21T08:49:26.69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8"/>
      <ac:spMk id="41" creationId="{00000000-0000-0000-0000-000000000000}"/>
      <ac:txMk cp="12" len="13">
        <ac:context len="67" hash="4149236378"/>
      </ac:txMk>
    </ac:txMkLst>
    <p188:pos x="8031891" y="154459"/>
    <p188:txBody>
      <a:bodyPr/>
      <a:lstStyle/>
      <a:p>
        <a:r>
          <a:rPr lang="en-US"/>
          <a:t>[@Giacomo Teruggi] [@Beatrice Giovinazzo] Do we want to present the 37 milestones proactively? The current doc 4.6(1) in the website has only 34 milestones.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hydroref.com/wmo/hcp/index.php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microsoft.com/office/2018/10/relationships/comments" Target="../comments/modernComment_102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mo.int/activities/hydrosos" TargetMode="External"/><Relationship Id="rId3" Type="http://schemas.openxmlformats.org/officeDocument/2006/relationships/hyperlink" Target="https://library.wmo.int/records/item/36066-guide-to-hydrological-practices-volume-ii" TargetMode="External"/><Relationship Id="rId7" Type="http://schemas.openxmlformats.org/officeDocument/2006/relationships/hyperlink" Target="https://www.floodmanagement.inf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brary.wmo.int/viewer/35589?medianame=wmo_385-2012_#page=1&amp;viewer=picture&amp;o=bookmark&amp;n=0&amp;q=" TargetMode="External"/><Relationship Id="rId5" Type="http://schemas.openxmlformats.org/officeDocument/2006/relationships/hyperlink" Target="https://library.wmo.int/records/item/33897-guidelines-on-the-role-operation-and-management-of-national-hydrological-services" TargetMode="External"/><Relationship Id="rId4" Type="http://schemas.openxmlformats.org/officeDocument/2006/relationships/hyperlink" Target="https://library.wmo.int/records/item/35881-manual-on-flood-forecasting-and-warning" TargetMode="External"/><Relationship Id="rId9" Type="http://schemas.openxmlformats.org/officeDocument/2006/relationships/hyperlink" Target="https://www.hydroref.com/wmo/hcp/index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3067" y="1285875"/>
            <a:ext cx="15241863" cy="3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7200" spc="-15">
                <a:solidFill>
                  <a:srgbClr val="005A9C"/>
                </a:solidFill>
                <a:latin typeface="Arial Bold"/>
              </a:rPr>
              <a:t>SERCOM-3</a:t>
            </a:r>
          </a:p>
          <a:p>
            <a:pPr algn="ctr">
              <a:lnSpc>
                <a:spcPts val="5040"/>
              </a:lnSpc>
            </a:pPr>
            <a:endParaRPr lang="en-US" sz="7200" spc="-15">
              <a:solidFill>
                <a:srgbClr val="005A9C"/>
              </a:solidFill>
              <a:latin typeface="Arial Bold"/>
            </a:endParaRPr>
          </a:p>
          <a:p>
            <a:pPr algn="ctr">
              <a:lnSpc>
                <a:spcPts val="5040"/>
              </a:lnSpc>
            </a:pPr>
            <a:r>
              <a:rPr lang="en-US" sz="4800" spc="-15">
                <a:solidFill>
                  <a:srgbClr val="005A9C"/>
                </a:solidFill>
                <a:latin typeface="Arial Bold"/>
              </a:rPr>
              <a:t>Third session of the Commission for Weather, Climate, Hydrological, Marine and Related Environmental Services and Applications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98336" y="5048250"/>
            <a:ext cx="1509132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C00000"/>
                </a:solidFill>
                <a:latin typeface="Arial"/>
              </a:rPr>
              <a:t>Agenda item 4.6(1)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C00000"/>
                </a:solidFill>
                <a:latin typeface="Arial"/>
              </a:rPr>
              <a:t>Hydrological Services</a:t>
            </a:r>
            <a:endParaRPr lang="en-US" sz="4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96408" y="7444129"/>
            <a:ext cx="3895180" cy="103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5A9C"/>
                </a:solidFill>
                <a:latin typeface="Arial"/>
              </a:rPr>
              <a:t>Bali, Indonesia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5A9C"/>
                </a:solidFill>
                <a:latin typeface="Arial"/>
              </a:rPr>
              <a:t>4-9 March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31796" y="9248775"/>
            <a:ext cx="4927504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+mj-lt"/>
              </a:rPr>
              <a:t>Presented by: SC-HYD Chair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4992" y="2751212"/>
            <a:ext cx="3383603" cy="765775"/>
            <a:chOff x="0" y="0"/>
            <a:chExt cx="4511471" cy="1021034"/>
          </a:xfrm>
        </p:grpSpPr>
        <p:grpSp>
          <p:nvGrpSpPr>
            <p:cNvPr id="4" name="Group 4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0052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0052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2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4098003" y="2751212"/>
            <a:ext cx="3383603" cy="765775"/>
            <a:chOff x="0" y="0"/>
            <a:chExt cx="4511471" cy="1021034"/>
          </a:xfrm>
        </p:grpSpPr>
        <p:grpSp>
          <p:nvGrpSpPr>
            <p:cNvPr id="14" name="Group 14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F5A51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F5A51D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A51D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7511015" y="2751212"/>
            <a:ext cx="3383603" cy="765775"/>
            <a:chOff x="0" y="0"/>
            <a:chExt cx="4511471" cy="1021034"/>
          </a:xfrm>
        </p:grpSpPr>
        <p:grpSp>
          <p:nvGrpSpPr>
            <p:cNvPr id="24" name="Group 24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7AB64A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7AB64A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B64A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10924027" y="2751212"/>
            <a:ext cx="3383603" cy="765775"/>
            <a:chOff x="0" y="0"/>
            <a:chExt cx="4511471" cy="1021034"/>
          </a:xfrm>
        </p:grpSpPr>
        <p:grpSp>
          <p:nvGrpSpPr>
            <p:cNvPr id="34" name="Group 34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00ABD0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00ABD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BD0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44" name="Group 44"/>
          <p:cNvGrpSpPr/>
          <p:nvPr/>
        </p:nvGrpSpPr>
        <p:grpSpPr>
          <a:xfrm>
            <a:off x="14795832" y="2604420"/>
            <a:ext cx="2290198" cy="912567"/>
            <a:chOff x="0" y="-38100"/>
            <a:chExt cx="594422" cy="23685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94422" cy="198757"/>
            </a:xfrm>
            <a:custGeom>
              <a:avLst/>
              <a:gdLst/>
              <a:ahLst/>
              <a:cxnLst/>
              <a:rect l="l" t="t" r="r" b="b"/>
              <a:pathLst>
                <a:path w="594422" h="198757">
                  <a:moveTo>
                    <a:pt x="0" y="0"/>
                  </a:moveTo>
                  <a:lnTo>
                    <a:pt x="594422" y="0"/>
                  </a:lnTo>
                  <a:lnTo>
                    <a:pt x="594422" y="198757"/>
                  </a:lnTo>
                  <a:lnTo>
                    <a:pt x="0" y="198757"/>
                  </a:lnTo>
                  <a:close/>
                </a:path>
              </a:pathLst>
            </a:custGeom>
            <a:solidFill>
              <a:srgbClr val="F8F8F8"/>
            </a:solidFill>
            <a:ln>
              <a:solidFill>
                <a:schemeClr val="bg1"/>
              </a:solidFill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594422" cy="2368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lIns="51548" tIns="51548" rIns="51548" bIns="51548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6657527" y="2751212"/>
            <a:ext cx="1063115" cy="765775"/>
            <a:chOff x="0" y="0"/>
            <a:chExt cx="576351" cy="41515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76351" cy="415152"/>
            </a:xfrm>
            <a:custGeom>
              <a:avLst/>
              <a:gdLst/>
              <a:ahLst/>
              <a:cxnLst/>
              <a:rect l="l" t="t" r="r" b="b"/>
              <a:pathLst>
                <a:path w="576351" h="415152">
                  <a:moveTo>
                    <a:pt x="373151" y="0"/>
                  </a:moveTo>
                  <a:lnTo>
                    <a:pt x="0" y="0"/>
                  </a:lnTo>
                  <a:lnTo>
                    <a:pt x="0" y="415152"/>
                  </a:lnTo>
                  <a:lnTo>
                    <a:pt x="373151" y="415152"/>
                  </a:lnTo>
                  <a:lnTo>
                    <a:pt x="576351" y="207576"/>
                  </a:lnTo>
                  <a:lnTo>
                    <a:pt x="373151" y="0"/>
                  </a:lnTo>
                  <a:close/>
                </a:path>
              </a:pathLst>
            </a:custGeom>
            <a:solidFill>
              <a:srgbClr val="F8F8F8"/>
            </a:solidFill>
            <a:ln>
              <a:solidFill>
                <a:schemeClr val="bg1"/>
              </a:solidFill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462051" cy="4532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lIns="51548" tIns="51548" rIns="51548" bIns="51548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4337039" y="2751212"/>
            <a:ext cx="1499262" cy="765775"/>
          </a:xfrm>
          <a:custGeom>
            <a:avLst/>
            <a:gdLst/>
            <a:ahLst/>
            <a:cxnLst/>
            <a:rect l="l" t="t" r="r" b="b"/>
            <a:pathLst>
              <a:path w="812800" h="415152">
                <a:moveTo>
                  <a:pt x="0" y="0"/>
                </a:moveTo>
                <a:lnTo>
                  <a:pt x="609600" y="0"/>
                </a:lnTo>
                <a:lnTo>
                  <a:pt x="812800" y="207576"/>
                </a:lnTo>
                <a:lnTo>
                  <a:pt x="609600" y="415152"/>
                </a:lnTo>
                <a:lnTo>
                  <a:pt x="0" y="415152"/>
                </a:lnTo>
                <a:lnTo>
                  <a:pt x="203200" y="207576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ln>
            <a:solidFill>
              <a:schemeClr val="bg1"/>
            </a:solidFill>
          </a:ln>
        </p:spPr>
      </p:sp>
      <p:sp>
        <p:nvSpPr>
          <p:cNvPr id="52" name="TextBox 52"/>
          <p:cNvSpPr txBox="1"/>
          <p:nvPr/>
        </p:nvSpPr>
        <p:spPr>
          <a:xfrm>
            <a:off x="14665003" y="2680934"/>
            <a:ext cx="1030743" cy="83605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2917"/>
              </a:lnSpc>
            </a:pPr>
            <a:endParaRPr/>
          </a:p>
        </p:txBody>
      </p:sp>
      <p:sp>
        <p:nvSpPr>
          <p:cNvPr id="53" name="Freeform 53"/>
          <p:cNvSpPr/>
          <p:nvPr/>
        </p:nvSpPr>
        <p:spPr>
          <a:xfrm>
            <a:off x="684992" y="7708631"/>
            <a:ext cx="17035651" cy="2455973"/>
          </a:xfrm>
          <a:custGeom>
            <a:avLst/>
            <a:gdLst/>
            <a:ahLst/>
            <a:cxnLst/>
            <a:rect l="l" t="t" r="r" b="b"/>
            <a:pathLst>
              <a:path w="17035651" h="2455973">
                <a:moveTo>
                  <a:pt x="0" y="0"/>
                </a:moveTo>
                <a:lnTo>
                  <a:pt x="17035651" y="0"/>
                </a:lnTo>
                <a:lnTo>
                  <a:pt x="17035651" y="2455973"/>
                </a:lnTo>
                <a:lnTo>
                  <a:pt x="0" y="24559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4" name="Group 54"/>
          <p:cNvGrpSpPr/>
          <p:nvPr/>
        </p:nvGrpSpPr>
        <p:grpSpPr>
          <a:xfrm>
            <a:off x="726151" y="5800159"/>
            <a:ext cx="16994492" cy="2733316"/>
            <a:chOff x="0" y="0"/>
            <a:chExt cx="4475916" cy="719886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475916" cy="719886"/>
            </a:xfrm>
            <a:custGeom>
              <a:avLst/>
              <a:gdLst/>
              <a:ahLst/>
              <a:cxnLst/>
              <a:rect l="l" t="t" r="r" b="b"/>
              <a:pathLst>
                <a:path w="4475916" h="719886">
                  <a:moveTo>
                    <a:pt x="0" y="0"/>
                  </a:moveTo>
                  <a:lnTo>
                    <a:pt x="4475916" y="0"/>
                  </a:lnTo>
                  <a:lnTo>
                    <a:pt x="4475916" y="719886"/>
                  </a:lnTo>
                  <a:lnTo>
                    <a:pt x="0" y="719886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4475916" cy="757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729739" y="2855371"/>
            <a:ext cx="1294108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50">
                <a:solidFill>
                  <a:srgbClr val="FFFFFF"/>
                </a:solidFill>
                <a:latin typeface="+mj-lt"/>
              </a:rPr>
              <a:t>Cg-18</a:t>
            </a:r>
            <a:endParaRPr lang="en-US" sz="2799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4700486" y="2855371"/>
            <a:ext cx="2210455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+mj-lt"/>
              </a:rPr>
              <a:t>SERCOM-1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097590" y="2855371"/>
            <a:ext cx="2210455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+mj-lt"/>
              </a:rPr>
              <a:t>Cg-Ext 2021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863074" y="2855371"/>
            <a:ext cx="1388566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+mj-lt"/>
              </a:rPr>
              <a:t>SC-HYD 1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5174932" y="2855371"/>
            <a:ext cx="1792188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+mj-lt"/>
              </a:rPr>
              <a:t>SC-HYD 2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84992" y="3806840"/>
            <a:ext cx="3032012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19">
                <a:solidFill>
                  <a:srgbClr val="000000"/>
                </a:solidFill>
                <a:latin typeface="+mj-lt"/>
              </a:rPr>
              <a:t>SERCOM established</a:t>
            </a:r>
          </a:p>
          <a:p>
            <a:pPr>
              <a:lnSpc>
                <a:spcPts val="3079"/>
              </a:lnSpc>
            </a:pPr>
            <a:r>
              <a:rPr lang="en-US" sz="2199" err="1">
                <a:solidFill>
                  <a:srgbClr val="000000"/>
                </a:solidFill>
                <a:latin typeface="+mj-lt"/>
              </a:rPr>
              <a:t>CHy</a:t>
            </a:r>
            <a:r>
              <a:rPr lang="en-US" sz="2199">
                <a:solidFill>
                  <a:srgbClr val="000000"/>
                </a:solidFill>
                <a:latin typeface="+mj-lt"/>
              </a:rPr>
              <a:t> dissolved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098003" y="3806840"/>
            <a:ext cx="3059227" cy="156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50" spc="19">
                <a:solidFill>
                  <a:srgbClr val="000000"/>
                </a:solidFill>
                <a:latin typeface="+mj-lt"/>
              </a:rPr>
              <a:t>SC-HYD established</a:t>
            </a:r>
          </a:p>
          <a:p>
            <a:pPr>
              <a:lnSpc>
                <a:spcPts val="3079"/>
              </a:lnSpc>
            </a:pPr>
            <a:r>
              <a:rPr lang="en-US" sz="2150" spc="19" err="1">
                <a:solidFill>
                  <a:srgbClr val="000000"/>
                </a:solidFill>
                <a:latin typeface="+mj-lt"/>
              </a:rPr>
              <a:t>ToR</a:t>
            </a:r>
            <a:r>
              <a:rPr lang="en-US" sz="2150" spc="19">
                <a:solidFill>
                  <a:srgbClr val="000000"/>
                </a:solidFill>
                <a:latin typeface="+mj-lt"/>
              </a:rPr>
              <a:t> and workplan with ~35 milestones grouped in 13 activities</a:t>
            </a:r>
            <a:endParaRPr lang="en-US" sz="2150" spc="19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7538230" y="3806840"/>
            <a:ext cx="3004797" cy="156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50">
                <a:solidFill>
                  <a:srgbClr val="000000"/>
                </a:solidFill>
                <a:latin typeface="+mj-lt"/>
              </a:rPr>
              <a:t>Plan of Action for Hydrology endorsed with 134 milestones (~50 for SERCOM to implement)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924027" y="3806840"/>
            <a:ext cx="3033773" cy="196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50" spc="19">
                <a:solidFill>
                  <a:srgbClr val="000000"/>
                </a:solidFill>
                <a:latin typeface="+mj-lt"/>
              </a:rPr>
              <a:t>Revised workplan</a:t>
            </a:r>
          </a:p>
          <a:p>
            <a:pPr>
              <a:lnSpc>
                <a:spcPts val="3079"/>
              </a:lnSpc>
            </a:pPr>
            <a:r>
              <a:rPr lang="en-US" sz="2150" spc="19">
                <a:solidFill>
                  <a:srgbClr val="000000"/>
                </a:solidFill>
                <a:latin typeface="+mj-lt"/>
              </a:rPr>
              <a:t>Aligned activities with </a:t>
            </a:r>
            <a:r>
              <a:rPr lang="en-US" sz="2150" b="1" spc="19">
                <a:solidFill>
                  <a:srgbClr val="000000"/>
                </a:solidFill>
                <a:latin typeface="+mj-lt"/>
              </a:rPr>
              <a:t>Plan of Action for Hydrology</a:t>
            </a:r>
            <a:r>
              <a:rPr lang="en-US" sz="2150" spc="19">
                <a:solidFill>
                  <a:srgbClr val="000000"/>
                </a:solidFill>
                <a:latin typeface="+mj-lt"/>
              </a:rPr>
              <a:t> (~15 additional milestones for SC-HYD)</a:t>
            </a:r>
            <a:endParaRPr lang="en-US" sz="2150" spc="19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4337039" y="3806840"/>
            <a:ext cx="3081820" cy="196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50" b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36 milestones</a:t>
            </a:r>
            <a:r>
              <a:rPr lang="en-US" sz="215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based on the Plan of Action for Hydrology suggested for the future workplan of SC-HYD 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53020" y="5853140"/>
            <a:ext cx="16665840" cy="2399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2"/>
              </a:lnSpc>
            </a:pPr>
            <a:r>
              <a:rPr lang="en-US" sz="2700" spc="25">
                <a:solidFill>
                  <a:srgbClr val="000000"/>
                </a:solidFill>
                <a:latin typeface="+mj-lt"/>
              </a:rPr>
              <a:t>         SC-HYD 2</a:t>
            </a:r>
          </a:p>
          <a:p>
            <a:pPr marL="1174115" lvl="2" indent="-391160" algn="l">
              <a:lnSpc>
                <a:spcPts val="4752"/>
              </a:lnSpc>
              <a:buFont typeface="Arial"/>
              <a:buChar char="⚬"/>
            </a:pPr>
            <a:r>
              <a:rPr lang="en-US" sz="2700" spc="25">
                <a:solidFill>
                  <a:srgbClr val="000000"/>
                </a:solidFill>
                <a:latin typeface="+mj-lt"/>
              </a:rPr>
              <a:t>Reviewed existing activities and achievements for previous intersessional period (2020-23)</a:t>
            </a:r>
            <a:endParaRPr lang="en-US" sz="2700" spc="25">
              <a:solidFill>
                <a:srgbClr val="000000"/>
              </a:solidFill>
              <a:latin typeface="+mj-lt"/>
              <a:cs typeface="Calibri"/>
            </a:endParaRPr>
          </a:p>
          <a:p>
            <a:pPr marL="1174115" lvl="2" indent="-391160">
              <a:lnSpc>
                <a:spcPts val="4752"/>
              </a:lnSpc>
              <a:buFont typeface="Arial"/>
              <a:buChar char="⚬"/>
            </a:pPr>
            <a:r>
              <a:rPr lang="en-US" sz="2700" spc="25">
                <a:solidFill>
                  <a:srgbClr val="000000"/>
                </a:solidFill>
                <a:latin typeface="+mj-lt"/>
              </a:rPr>
              <a:t>Defined milestones for the next intersessional period (2024-27) to be closely aligned with the </a:t>
            </a:r>
            <a:r>
              <a:rPr lang="en-US" sz="2700" u="sng" spc="25">
                <a:solidFill>
                  <a:srgbClr val="0563C1"/>
                </a:solidFill>
                <a:latin typeface="+mj-lt"/>
                <a:hlinkClick r:id="rId5" tooltip="https://www.hydroref.com/wmo/hcp/index.php"/>
              </a:rPr>
              <a:t>Plan of Action for Hydrology </a:t>
            </a:r>
            <a:r>
              <a:rPr lang="en-US" sz="2700" u="sng" spc="25">
                <a:solidFill>
                  <a:srgbClr val="0563C1"/>
                </a:solidFill>
                <a:latin typeface="+mj-lt"/>
              </a:rPr>
              <a:t>(Cg-</a:t>
            </a:r>
            <a:r>
              <a:rPr lang="en-US" sz="2700" u="sng" spc="25" err="1">
                <a:solidFill>
                  <a:srgbClr val="0563C1"/>
                </a:solidFill>
                <a:latin typeface="+mj-lt"/>
              </a:rPr>
              <a:t>ext</a:t>
            </a:r>
            <a:r>
              <a:rPr lang="en-US" sz="2700" u="sng" spc="25">
                <a:solidFill>
                  <a:srgbClr val="0563C1"/>
                </a:solidFill>
                <a:latin typeface="+mj-lt"/>
              </a:rPr>
              <a:t>, 2021)</a:t>
            </a:r>
            <a:endParaRPr lang="en-US" sz="2700" u="sng" spc="25">
              <a:solidFill>
                <a:srgbClr val="0563C1"/>
              </a:solidFill>
              <a:latin typeface="+mj-lt"/>
              <a:cs typeface="Calibri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4972786" y="1864063"/>
            <a:ext cx="8342428" cy="49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299" spc="30">
                <a:solidFill>
                  <a:srgbClr val="C00000"/>
                </a:solidFill>
                <a:latin typeface="+mj-lt"/>
              </a:rPr>
              <a:t>Intersessional Period (2020-23)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53020" y="820466"/>
            <a:ext cx="6118462" cy="55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6600">
                <a:solidFill>
                  <a:srgbClr val="005BAA"/>
                </a:solidFill>
                <a:latin typeface="Arial Bold"/>
              </a:rPr>
              <a:t>Background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grpSp>
        <p:nvGrpSpPr>
          <p:cNvPr id="21" name="Group 21"/>
          <p:cNvGrpSpPr/>
          <p:nvPr/>
        </p:nvGrpSpPr>
        <p:grpSpPr>
          <a:xfrm>
            <a:off x="1305781" y="5621893"/>
            <a:ext cx="15901947" cy="1588802"/>
            <a:chOff x="0" y="-38100"/>
            <a:chExt cx="4637691" cy="4905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637691" cy="452483"/>
            </a:xfrm>
            <a:custGeom>
              <a:avLst/>
              <a:gdLst/>
              <a:ahLst/>
              <a:cxnLst/>
              <a:rect l="l" t="t" r="r" b="b"/>
              <a:pathLst>
                <a:path w="4637691" h="452483">
                  <a:moveTo>
                    <a:pt x="4434491" y="0"/>
                  </a:moveTo>
                  <a:cubicBezTo>
                    <a:pt x="4546715" y="0"/>
                    <a:pt x="4637691" y="101292"/>
                    <a:pt x="4637691" y="226241"/>
                  </a:cubicBezTo>
                  <a:cubicBezTo>
                    <a:pt x="4637691" y="351191"/>
                    <a:pt x="4546715" y="452483"/>
                    <a:pt x="4434491" y="452483"/>
                  </a:cubicBezTo>
                  <a:lnTo>
                    <a:pt x="203200" y="452483"/>
                  </a:lnTo>
                  <a:cubicBezTo>
                    <a:pt x="90976" y="452483"/>
                    <a:pt x="0" y="351191"/>
                    <a:pt x="0" y="226241"/>
                  </a:cubicBezTo>
                  <a:cubicBezTo>
                    <a:pt x="0" y="1012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7AB64A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637691" cy="4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 sz="24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56175" y="2578885"/>
            <a:ext cx="15775649" cy="1994313"/>
            <a:chOff x="0" y="-38100"/>
            <a:chExt cx="5291106" cy="49058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291106" cy="452483"/>
            </a:xfrm>
            <a:custGeom>
              <a:avLst/>
              <a:gdLst/>
              <a:ahLst/>
              <a:cxnLst/>
              <a:rect l="l" t="t" r="r" b="b"/>
              <a:pathLst>
                <a:path w="5291106" h="452483">
                  <a:moveTo>
                    <a:pt x="5087906" y="0"/>
                  </a:moveTo>
                  <a:cubicBezTo>
                    <a:pt x="5200131" y="0"/>
                    <a:pt x="5291106" y="101292"/>
                    <a:pt x="5291106" y="226241"/>
                  </a:cubicBezTo>
                  <a:cubicBezTo>
                    <a:pt x="5291106" y="351191"/>
                    <a:pt x="5200131" y="452483"/>
                    <a:pt x="5087906" y="452483"/>
                  </a:cubicBezTo>
                  <a:lnTo>
                    <a:pt x="203200" y="452483"/>
                  </a:lnTo>
                  <a:cubicBezTo>
                    <a:pt x="90976" y="452483"/>
                    <a:pt x="0" y="351191"/>
                    <a:pt x="0" y="226241"/>
                  </a:cubicBezTo>
                  <a:cubicBezTo>
                    <a:pt x="0" y="1012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C0000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5291106" cy="4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808D64-A599-C302-D00E-9995F4DA6F86}"/>
              </a:ext>
            </a:extLst>
          </p:cNvPr>
          <p:cNvGrpSpPr/>
          <p:nvPr/>
        </p:nvGrpSpPr>
        <p:grpSpPr>
          <a:xfrm>
            <a:off x="8550078" y="4694321"/>
            <a:ext cx="1185133" cy="1343621"/>
            <a:chOff x="8550078" y="4694321"/>
            <a:chExt cx="1185133" cy="1343621"/>
          </a:xfrm>
        </p:grpSpPr>
        <p:grpSp>
          <p:nvGrpSpPr>
            <p:cNvPr id="8" name="Group 34">
              <a:extLst>
                <a:ext uri="{FF2B5EF4-FFF2-40B4-BE49-F238E27FC236}">
                  <a16:creationId xmlns:a16="http://schemas.microsoft.com/office/drawing/2014/main" id="{1D5423CD-0DA4-CB9C-547C-6A2D788856D4}"/>
                </a:ext>
              </a:extLst>
            </p:cNvPr>
            <p:cNvGrpSpPr/>
            <p:nvPr/>
          </p:nvGrpSpPr>
          <p:grpSpPr>
            <a:xfrm rot="5400000">
              <a:off x="8470834" y="4773565"/>
              <a:ext cx="1343621" cy="1185133"/>
              <a:chOff x="0" y="0"/>
              <a:chExt cx="1290485" cy="1112520"/>
            </a:xfrm>
            <a:solidFill>
              <a:srgbClr val="7AB64A"/>
            </a:solidFill>
          </p:grpSpPr>
          <p:sp>
            <p:nvSpPr>
              <p:cNvPr id="10" name="Freeform 35">
                <a:extLst>
                  <a:ext uri="{FF2B5EF4-FFF2-40B4-BE49-F238E27FC236}">
                    <a16:creationId xmlns:a16="http://schemas.microsoft.com/office/drawing/2014/main" id="{57CFAE73-779E-3A84-EC4B-2A046C7C8676}"/>
                  </a:ext>
                </a:extLst>
              </p:cNvPr>
              <p:cNvSpPr/>
              <p:nvPr/>
            </p:nvSpPr>
            <p:spPr>
              <a:xfrm>
                <a:off x="0" y="0"/>
                <a:ext cx="1290485" cy="1113790"/>
              </a:xfrm>
              <a:custGeom>
                <a:avLst/>
                <a:gdLst/>
                <a:ahLst/>
                <a:cxnLst/>
                <a:rect l="l" t="t" r="r" b="b"/>
                <a:pathLst>
                  <a:path w="1290485" h="1113790">
                    <a:moveTo>
                      <a:pt x="738035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738035" y="1113790"/>
                    </a:lnTo>
                    <a:lnTo>
                      <a:pt x="1290485" y="558800"/>
                    </a:lnTo>
                    <a:lnTo>
                      <a:pt x="738035" y="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8720878" y="4830101"/>
              <a:ext cx="795020" cy="731053"/>
            </a:xfrm>
            <a:custGeom>
              <a:avLst/>
              <a:gdLst/>
              <a:ahLst/>
              <a:cxnLst/>
              <a:rect l="l" t="t" r="r" b="b"/>
              <a:pathLst>
                <a:path w="492204" h="475592">
                  <a:moveTo>
                    <a:pt x="0" y="0"/>
                  </a:moveTo>
                  <a:lnTo>
                    <a:pt x="492204" y="0"/>
                  </a:lnTo>
                  <a:lnTo>
                    <a:pt x="492204" y="475591"/>
                  </a:lnTo>
                  <a:lnTo>
                    <a:pt x="0" y="475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Freeform 39"/>
          <p:cNvSpPr/>
          <p:nvPr/>
        </p:nvSpPr>
        <p:spPr>
          <a:xfrm rot="-5400000">
            <a:off x="-1738186" y="8323304"/>
            <a:ext cx="3701882" cy="225510"/>
          </a:xfrm>
          <a:custGeom>
            <a:avLst/>
            <a:gdLst/>
            <a:ahLst/>
            <a:cxnLst/>
            <a:rect l="l" t="t" r="r" b="b"/>
            <a:pathLst>
              <a:path w="3701882" h="225510">
                <a:moveTo>
                  <a:pt x="0" y="0"/>
                </a:moveTo>
                <a:lnTo>
                  <a:pt x="3701882" y="0"/>
                </a:lnTo>
                <a:lnTo>
                  <a:pt x="3701882" y="225510"/>
                </a:lnTo>
                <a:lnTo>
                  <a:pt x="0" y="225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-25086" y="8161846"/>
            <a:ext cx="18563680" cy="40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66"/>
              </a:lnSpc>
            </a:pPr>
            <a:r>
              <a:rPr lang="en-CH" sz="3200" dirty="0">
                <a:solidFill>
                  <a:srgbClr val="231F20"/>
                </a:solidFill>
                <a:latin typeface="+mj-lt"/>
              </a:rPr>
              <a:t>Explain the </a:t>
            </a:r>
            <a:r>
              <a:rPr lang="en-US" sz="3200" b="1">
                <a:latin typeface="+mj-lt"/>
                <a:ea typeface="TT Rounds Condensed Bold"/>
              </a:rPr>
              <a:t>36 </a:t>
            </a:r>
            <a:r>
              <a:rPr lang="en-CH" sz="3200" b="1" dirty="0">
                <a:latin typeface="+mj-lt"/>
                <a:ea typeface="TT Rounds Condensed Bold"/>
              </a:rPr>
              <a:t>milestones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+mj-lt"/>
              </a:rPr>
              <a:t>listed in Annex to SERCOM-3/Doc. 4.6 (1)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53138" y="3088154"/>
            <a:ext cx="1498172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b="1" u="sng">
                <a:solidFill>
                  <a:srgbClr val="C00000"/>
                </a:solidFill>
                <a:latin typeface="+mj-lt"/>
              </a:rPr>
              <a:t>Invite SERCOM Members to contribute to the development of milestones by volunteering experts either directly in SC-HYD or within the Working Groups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53020" y="820466"/>
            <a:ext cx="10836214" cy="673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6600">
                <a:solidFill>
                  <a:srgbClr val="005BAA"/>
                </a:solidFill>
                <a:latin typeface="Arial Bold"/>
              </a:rPr>
              <a:t>Purpose of Doc 4.6(1)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53138" y="6090619"/>
            <a:ext cx="15446882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66"/>
              </a:lnSpc>
            </a:pPr>
            <a:r>
              <a:rPr lang="en-US" sz="2800">
                <a:solidFill>
                  <a:srgbClr val="231F20"/>
                </a:solidFill>
                <a:latin typeface="+mj-lt"/>
              </a:rPr>
              <a:t>Request SC-HYD in consultation with relative subsidiary bodies of WMO, GWP, UNECE, UNESCO and others to </a:t>
            </a:r>
            <a:r>
              <a:rPr lang="en-US" sz="2800">
                <a:solidFill>
                  <a:srgbClr val="7AB64A"/>
                </a:solidFill>
                <a:latin typeface="+mj-lt"/>
              </a:rPr>
              <a:t>synergize efforts to collect, organize and display the contributions </a:t>
            </a:r>
            <a:r>
              <a:rPr lang="en-US" sz="2800">
                <a:solidFill>
                  <a:srgbClr val="231F20"/>
                </a:solidFill>
                <a:latin typeface="+mj-lt"/>
              </a:rPr>
              <a:t>of SERCOM Members to these milestones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7FBD05-AB77-8CD0-F0C7-5808BA926F57}"/>
              </a:ext>
            </a:extLst>
          </p:cNvPr>
          <p:cNvGrpSpPr/>
          <p:nvPr/>
        </p:nvGrpSpPr>
        <p:grpSpPr>
          <a:xfrm>
            <a:off x="8551431" y="1675655"/>
            <a:ext cx="1185133" cy="1343621"/>
            <a:chOff x="7406639" y="1809768"/>
            <a:chExt cx="1185133" cy="1343621"/>
          </a:xfrm>
        </p:grpSpPr>
        <p:grpSp>
          <p:nvGrpSpPr>
            <p:cNvPr id="3" name="Group 34">
              <a:extLst>
                <a:ext uri="{FF2B5EF4-FFF2-40B4-BE49-F238E27FC236}">
                  <a16:creationId xmlns:a16="http://schemas.microsoft.com/office/drawing/2014/main" id="{39D92FB8-BE71-156E-A8B9-F2453D2BB91C}"/>
                </a:ext>
              </a:extLst>
            </p:cNvPr>
            <p:cNvGrpSpPr/>
            <p:nvPr/>
          </p:nvGrpSpPr>
          <p:grpSpPr>
            <a:xfrm rot="5400000">
              <a:off x="7327395" y="1889012"/>
              <a:ext cx="1343621" cy="1185133"/>
              <a:chOff x="0" y="0"/>
              <a:chExt cx="1290485" cy="1112520"/>
            </a:xfrm>
            <a:solidFill>
              <a:srgbClr val="C00000"/>
            </a:solidFill>
          </p:grpSpPr>
          <p:sp>
            <p:nvSpPr>
              <p:cNvPr id="4" name="Freeform 35">
                <a:extLst>
                  <a:ext uri="{FF2B5EF4-FFF2-40B4-BE49-F238E27FC236}">
                    <a16:creationId xmlns:a16="http://schemas.microsoft.com/office/drawing/2014/main" id="{82143544-A484-B784-7747-279FD03E05BE}"/>
                  </a:ext>
                </a:extLst>
              </p:cNvPr>
              <p:cNvSpPr/>
              <p:nvPr/>
            </p:nvSpPr>
            <p:spPr>
              <a:xfrm>
                <a:off x="0" y="0"/>
                <a:ext cx="1290485" cy="1113790"/>
              </a:xfrm>
              <a:custGeom>
                <a:avLst/>
                <a:gdLst/>
                <a:ahLst/>
                <a:cxnLst/>
                <a:rect l="l" t="t" r="r" b="b"/>
                <a:pathLst>
                  <a:path w="1290485" h="1113790">
                    <a:moveTo>
                      <a:pt x="738035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738035" y="1113790"/>
                    </a:lnTo>
                    <a:lnTo>
                      <a:pt x="1290485" y="558800"/>
                    </a:lnTo>
                    <a:lnTo>
                      <a:pt x="738035" y="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5" name="Freeform 40">
              <a:extLst>
                <a:ext uri="{FF2B5EF4-FFF2-40B4-BE49-F238E27FC236}">
                  <a16:creationId xmlns:a16="http://schemas.microsoft.com/office/drawing/2014/main" id="{2DCB1C40-D711-55BE-EBDC-08BA818FA000}"/>
                </a:ext>
              </a:extLst>
            </p:cNvPr>
            <p:cNvSpPr/>
            <p:nvPr/>
          </p:nvSpPr>
          <p:spPr>
            <a:xfrm>
              <a:off x="7599356" y="1892857"/>
              <a:ext cx="797876" cy="799486"/>
            </a:xfrm>
            <a:custGeom>
              <a:avLst/>
              <a:gdLst/>
              <a:ahLst/>
              <a:cxnLst/>
              <a:rect l="l" t="t" r="r" b="b"/>
              <a:pathLst>
                <a:path w="602325" h="563927">
                  <a:moveTo>
                    <a:pt x="0" y="0"/>
                  </a:moveTo>
                  <a:lnTo>
                    <a:pt x="602325" y="0"/>
                  </a:lnTo>
                  <a:lnTo>
                    <a:pt x="602325" y="563927"/>
                  </a:lnTo>
                  <a:lnTo>
                    <a:pt x="0" y="563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87188" y="2632061"/>
            <a:ext cx="752281" cy="875381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AAA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71439" y="2524432"/>
            <a:ext cx="6322528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</a:rPr>
              <a:t>1. Updating the</a:t>
            </a:r>
            <a:r>
              <a:rPr lang="en-US" sz="1900">
                <a:solidFill>
                  <a:srgbClr val="63696F"/>
                </a:solidFill>
                <a:latin typeface="+mj-lt"/>
              </a:rPr>
              <a:t> 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7th edition of the </a:t>
            </a:r>
            <a:r>
              <a:rPr lang="en-US" sz="1900" u="sng">
                <a:solidFill>
                  <a:srgbClr val="00529C"/>
                </a:solidFill>
                <a:latin typeface="+mj-lt"/>
                <a:hlinkClick r:id="rId3" tooltip="https://library.wmo.int/records/item/36066-guide-to-hydrological-practices-volume-ii"/>
              </a:rPr>
              <a:t>Guide to Hydrological Practices Volume II </a:t>
            </a:r>
            <a:r>
              <a:rPr lang="en-US" sz="1900">
                <a:solidFill>
                  <a:srgbClr val="000000"/>
                </a:solidFill>
                <a:latin typeface="+mj-lt"/>
              </a:rPr>
              <a:t>(Management of Water Resources and Applications of Hydrological Practices) (WMO-No. 168)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00331" y="3666457"/>
            <a:ext cx="752280" cy="875381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ABD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608701" y="3773140"/>
            <a:ext cx="5815517" cy="69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</a:rPr>
              <a:t>2. Second edition of the </a:t>
            </a:r>
            <a:r>
              <a:rPr lang="en-US" sz="1900" u="sng">
                <a:solidFill>
                  <a:srgbClr val="00529C"/>
                </a:solidFill>
                <a:latin typeface="+mj-lt"/>
                <a:hlinkClick r:id="rId4" tooltip="https://library.wmo.int/records/item/35881-manual-on-flood-forecasting-and-warning"/>
              </a:rPr>
              <a:t>Guide to Flood Forecasting and Early Warning</a:t>
            </a:r>
            <a:r>
              <a:rPr lang="en-US" sz="1900">
                <a:solidFill>
                  <a:srgbClr val="000000"/>
                </a:solidFill>
                <a:latin typeface="+mj-lt"/>
              </a:rPr>
              <a:t> (WMO-No. 1072)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887188" y="4681803"/>
            <a:ext cx="752281" cy="875381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7AB64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71439" y="4826586"/>
            <a:ext cx="6322528" cy="68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</a:rPr>
              <a:t>3. New edition of the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 </a:t>
            </a:r>
            <a:r>
              <a:rPr lang="en-US" sz="1900" u="sng">
                <a:solidFill>
                  <a:srgbClr val="00529C"/>
                </a:solidFill>
                <a:latin typeface="+mj-lt"/>
                <a:hlinkClick r:id="rId5" tooltip="https://library.wmo.int/records/item/33897-guidelines-on-the-role-operation-and-management-of-national-hydrological-services"/>
              </a:rPr>
              <a:t>Guidelines for Managers of National Hydrological Services</a:t>
            </a:r>
            <a:r>
              <a:rPr lang="en-US" sz="1900">
                <a:solidFill>
                  <a:srgbClr val="63696F"/>
                </a:solidFill>
                <a:latin typeface="+mj-lt"/>
              </a:rPr>
              <a:t> </a:t>
            </a:r>
            <a:r>
              <a:rPr lang="en-US" sz="1900">
                <a:solidFill>
                  <a:srgbClr val="000000"/>
                </a:solidFill>
                <a:latin typeface="+mj-lt"/>
              </a:rPr>
              <a:t>(WMO-No. 1003)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400331" y="5716199"/>
            <a:ext cx="752280" cy="875381"/>
            <a:chOff x="0" y="0"/>
            <a:chExt cx="6985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5A51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608701" y="5841932"/>
            <a:ext cx="5815517" cy="69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</a:rPr>
              <a:t>5. Update to the </a:t>
            </a:r>
            <a:r>
              <a:rPr lang="en-US" sz="1900" u="sng">
                <a:solidFill>
                  <a:srgbClr val="00529C"/>
                </a:solidFill>
                <a:latin typeface="+mj-lt"/>
                <a:hlinkClick r:id="rId6" tooltip="https://library.wmo.int/viewer/35589?medianame=wmo_385-2012_#page=1&amp;viewer=picture&amp;o=bookmark&amp;n=0&amp;q="/>
              </a:rPr>
              <a:t>International Glossary for Hydrology </a:t>
            </a:r>
            <a:r>
              <a:rPr lang="en-US" sz="1900" u="sng">
                <a:solidFill>
                  <a:srgbClr val="000000"/>
                </a:solidFill>
                <a:latin typeface="+mj-lt"/>
                <a:hlinkClick r:id="rId6" tooltip="https://library.wmo.int/viewer/35589?medianame=wmo_385-2012_#page=1&amp;viewer=picture&amp;o=bookmark&amp;n=0&amp;q="/>
              </a:rPr>
              <a:t>(joint WMO/UNESCO-IHP publication, WMO-No. 385) </a:t>
            </a:r>
          </a:p>
        </p:txBody>
      </p: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887188" y="6788694"/>
            <a:ext cx="752281" cy="875381"/>
            <a:chOff x="0" y="0"/>
            <a:chExt cx="6985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529C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071439" y="6914427"/>
            <a:ext cx="6322528" cy="69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  <a:ea typeface="TT Rounds Condensed"/>
              </a:rPr>
              <a:t>9. </a:t>
            </a:r>
            <a:r>
              <a:rPr lang="en-US" sz="1900" err="1">
                <a:solidFill>
                  <a:srgbClr val="000000"/>
                </a:solidFill>
                <a:latin typeface="+mj-lt"/>
                <a:ea typeface="TT Rounds Condensed"/>
              </a:rPr>
              <a:t>Pr﻿ovide</a:t>
            </a:r>
            <a:r>
              <a:rPr lang="en-US" sz="1900">
                <a:solidFill>
                  <a:srgbClr val="000000"/>
                </a:solidFill>
                <a:latin typeface="+mj-lt"/>
                <a:ea typeface="TT Rounds Condensed"/>
              </a:rPr>
              <a:t> Scientific and technical advice to the </a:t>
            </a:r>
            <a:r>
              <a:rPr lang="en-US" sz="1900" u="sng">
                <a:solidFill>
                  <a:srgbClr val="00529C"/>
                </a:solidFill>
                <a:latin typeface="+mj-lt"/>
                <a:hlinkClick r:id="rId7" tooltip="https://www.floodmanagement.info/"/>
              </a:rPr>
              <a:t>WMO/GWP Associated </a:t>
            </a:r>
            <a:r>
              <a:rPr lang="en-US" sz="1900" u="sng" err="1">
                <a:solidFill>
                  <a:srgbClr val="00529C"/>
                </a:solidFill>
                <a:latin typeface="+mj-lt"/>
                <a:hlinkClick r:id="rId7" tooltip="https://www.floodmanagement.info/"/>
              </a:rPr>
              <a:t>Programme</a:t>
            </a:r>
            <a:r>
              <a:rPr lang="en-US" sz="1900" u="sng">
                <a:solidFill>
                  <a:srgbClr val="00529C"/>
                </a:solidFill>
                <a:latin typeface="+mj-lt"/>
                <a:hlinkClick r:id="rId7" tooltip="https://www.floodmanagement.info/"/>
              </a:rPr>
              <a:t> on Flood Management (APFM)</a:t>
            </a:r>
          </a:p>
        </p:txBody>
      </p: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9144000" y="2632061"/>
            <a:ext cx="752281" cy="875381"/>
            <a:chOff x="0" y="0"/>
            <a:chExt cx="6985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0368813" y="2729219"/>
            <a:ext cx="7093308" cy="68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</a:rPr>
              <a:t>12. Guidelines on 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Socio-Economic Benefit Analysis of flood forecasting services</a:t>
            </a:r>
          </a:p>
        </p:txBody>
      </p: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9657143" y="3545361"/>
            <a:ext cx="752280" cy="875381"/>
            <a:chOff x="0" y="0"/>
            <a:chExt cx="6985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AAA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893894" y="3809207"/>
            <a:ext cx="6577655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</a:rPr>
              <a:t>16. Guidelines on 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Transboundary flood risk management </a:t>
            </a:r>
          </a:p>
        </p:txBody>
      </p: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9144000" y="4534862"/>
            <a:ext cx="752281" cy="875381"/>
            <a:chOff x="0" y="0"/>
            <a:chExt cx="6985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ABD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0368813" y="4616170"/>
            <a:ext cx="709330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</a:rPr>
              <a:t>17. Guidance for 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water use, allocation and accounting in the Water Energy Food Ecosystems nexus (WEFE)</a:t>
            </a:r>
            <a:r>
              <a:rPr lang="en-US" sz="1900">
                <a:solidFill>
                  <a:srgbClr val="000000"/>
                </a:solidFill>
                <a:latin typeface="+mj-lt"/>
              </a:rPr>
              <a:t>, including case studies</a:t>
            </a:r>
          </a:p>
        </p:txBody>
      </p: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9657143" y="5581512"/>
            <a:ext cx="752280" cy="875381"/>
            <a:chOff x="0" y="0"/>
            <a:chExt cx="6985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7AB64A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0893894" y="5511983"/>
            <a:ext cx="6577655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</a:rPr>
              <a:t>19. Support the 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implementation of </a:t>
            </a:r>
            <a:r>
              <a:rPr lang="en-US" sz="1900" u="sng" err="1">
                <a:solidFill>
                  <a:srgbClr val="00529C"/>
                </a:solidFill>
                <a:latin typeface="+mj-lt"/>
                <a:hlinkClick r:id="rId8" tooltip="https://wmo.int/activities/hydrosos"/>
              </a:rPr>
              <a:t>HydroSOS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 </a:t>
            </a:r>
            <a:r>
              <a:rPr lang="en-US" sz="1900">
                <a:solidFill>
                  <a:srgbClr val="000000"/>
                </a:solidFill>
                <a:latin typeface="+mj-lt"/>
              </a:rPr>
              <a:t>including the technical development and regional implementation plans with particular focus on the 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outlook part</a:t>
            </a:r>
          </a:p>
        </p:txBody>
      </p: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9144000" y="6590063"/>
            <a:ext cx="752281" cy="875381"/>
            <a:chOff x="0" y="0"/>
            <a:chExt cx="6985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5A51D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0368813" y="6715796"/>
            <a:ext cx="7093308" cy="68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</a:rPr>
              <a:t>22. Support Members in establishing 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WMO Hydrological </a:t>
            </a:r>
            <a:r>
              <a:rPr lang="en-US" sz="1900" err="1">
                <a:solidFill>
                  <a:srgbClr val="00529C"/>
                </a:solidFill>
                <a:latin typeface="+mj-lt"/>
              </a:rPr>
              <a:t>Centres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 including Water Resources Assessment </a:t>
            </a:r>
          </a:p>
        </p:txBody>
      </p: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9647705" y="7598614"/>
            <a:ext cx="752280" cy="875381"/>
            <a:chOff x="0" y="0"/>
            <a:chExt cx="6985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529C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900">
                <a:latin typeface="+mj-lt"/>
              </a:endParaRPr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0884456" y="7705297"/>
            <a:ext cx="6577655" cy="68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19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+mj-lt"/>
              </a:rPr>
              <a:t>34. Guidance on national/basin level </a:t>
            </a:r>
            <a:r>
              <a:rPr lang="en-US" sz="1900">
                <a:solidFill>
                  <a:srgbClr val="00529C"/>
                </a:solidFill>
                <a:latin typeface="+mj-lt"/>
              </a:rPr>
              <a:t>assessments for water and climate action interdependencies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28700" y="892583"/>
            <a:ext cx="16079419" cy="65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6000" b="1">
                <a:solidFill>
                  <a:srgbClr val="005BAA"/>
                </a:solidFill>
                <a:latin typeface="Arial Bold"/>
              </a:rPr>
              <a:t>Invite SERCOM Members to contribute </a:t>
            </a:r>
            <a:endParaRPr lang="en-US" sz="6000" b="1">
              <a:solidFill>
                <a:srgbClr val="005BAA"/>
              </a:solidFill>
              <a:latin typeface="Arial Bold"/>
              <a:cs typeface="Arial Bold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1026829" y="1679301"/>
            <a:ext cx="7096294" cy="431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7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Especially among 36 milestones: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114723-0C9E-3FBD-EDB3-C9FDD3A12B36}"/>
              </a:ext>
            </a:extLst>
          </p:cNvPr>
          <p:cNvSpPr txBox="1"/>
          <p:nvPr/>
        </p:nvSpPr>
        <p:spPr>
          <a:xfrm>
            <a:off x="3409950" y="9085732"/>
            <a:ext cx="144018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nva Sans"/>
              </a:rPr>
              <a:t>Milestones</a:t>
            </a:r>
            <a:r>
              <a:rPr lang="en-CH" sz="2400" b="1">
                <a:solidFill>
                  <a:srgbClr val="C00000"/>
                </a:solidFill>
                <a:latin typeface="Canva Sans"/>
              </a:rPr>
              <a:t> come from the</a:t>
            </a:r>
            <a:r>
              <a:rPr lang="en-US" sz="2400" b="1">
                <a:solidFill>
                  <a:srgbClr val="C00000"/>
                </a:solidFill>
                <a:latin typeface="Canva Sans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Canva Sans"/>
                <a:hlinkClick r:id="rId9"/>
              </a:rPr>
              <a:t>Plan of Action</a:t>
            </a:r>
            <a:r>
              <a:rPr lang="en-US" sz="2400" b="1">
                <a:solidFill>
                  <a:srgbClr val="C00000"/>
                </a:solidFill>
                <a:latin typeface="Canva Sans"/>
              </a:rPr>
              <a:t>. Within certain limits, </a:t>
            </a:r>
            <a:r>
              <a:rPr lang="en-CH" sz="2400" b="1">
                <a:solidFill>
                  <a:srgbClr val="C00000"/>
                </a:solidFill>
                <a:latin typeface="Canva Sans"/>
              </a:rPr>
              <a:t>they can be adapted to Members’ needs and some </a:t>
            </a:r>
            <a:r>
              <a:rPr lang="en-US" sz="2400" b="1">
                <a:solidFill>
                  <a:srgbClr val="C00000"/>
                </a:solidFill>
                <a:latin typeface="Canva Sans"/>
              </a:rPr>
              <a:t>could be add</a:t>
            </a:r>
            <a:r>
              <a:rPr lang="en-CH" sz="2400" b="1">
                <a:solidFill>
                  <a:srgbClr val="C00000"/>
                </a:solidFill>
                <a:latin typeface="Canva Sans"/>
              </a:rPr>
              <a:t>ed</a:t>
            </a:r>
            <a:r>
              <a:rPr lang="en-US" sz="2400" b="1">
                <a:solidFill>
                  <a:srgbClr val="C00000"/>
                </a:solidFill>
                <a:latin typeface="Canva Sans"/>
              </a:rPr>
              <a:t> according to </a:t>
            </a:r>
            <a:r>
              <a:rPr lang="en-CH" sz="2400" b="1">
                <a:solidFill>
                  <a:srgbClr val="C00000"/>
                </a:solidFill>
                <a:latin typeface="Canva Sans"/>
              </a:rPr>
              <a:t>Res. 7 Cg-19.</a:t>
            </a:r>
            <a:endParaRPr 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48740" y="3364316"/>
            <a:ext cx="15590520" cy="1973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9000">
                <a:solidFill>
                  <a:srgbClr val="005A9C"/>
                </a:solidFill>
                <a:latin typeface="Arial Bold"/>
              </a:rPr>
              <a:t>Thank you.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81687" y="8522017"/>
            <a:ext cx="8124625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800">
                <a:solidFill>
                  <a:srgbClr val="005A9C"/>
                </a:solidFill>
                <a:latin typeface="Arial"/>
              </a:rPr>
              <a:t>wmo.int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222D7C-0CCC-4388-BD48-ED464D39B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2086f-1306-468c-afe6-705dad0a8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91FC09-E9A3-47D6-A7A6-5964C060F0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B74B55-F49F-456E-8048-E552C0FBDFE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Custom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Canva Sans</vt:lpstr>
      <vt:lpstr>Arial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SERCOM-3_d04-6(1)_Hydrological Services_SC-HYD chair.pptx</dc:title>
  <cp:lastModifiedBy>Hwirin Kim</cp:lastModifiedBy>
  <cp:revision>4</cp:revision>
  <dcterms:created xsi:type="dcterms:W3CDTF">2006-08-16T00:00:00Z</dcterms:created>
  <dcterms:modified xsi:type="dcterms:W3CDTF">2024-02-27T16:30:53Z</dcterms:modified>
  <dc:identifier>DAF8qHpbzpE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