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69" r:id="rId3"/>
    <p:sldId id="270" r:id="rId4"/>
    <p:sldId id="280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ED277-E45F-4999-A5E2-4DB0051C143A}" v="1" dt="2024-02-12T09:51:45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0"/>
    <p:restoredTop sz="97625"/>
  </p:normalViewPr>
  <p:slideViewPr>
    <p:cSldViewPr snapToGrid="0" snapToObjects="1">
      <p:cViewPr varScale="1">
        <p:scale>
          <a:sx n="52" d="100"/>
          <a:sy n="52" d="100"/>
        </p:scale>
        <p:origin x="59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viewer/66332/?offset=2#page=99&amp;viewer=picture&amp;o=bookmark&amp;n=0&amp;q=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moomm.sharepoint.com/:w:/s/Services/Ed8SbS4c4jhKi8LQ2LA_WdYBhZukvrt3tvapbC46yI1qGg?e=g9JCce&amp;CID=cf52207e-e1e6-6bae-b153-28989c584a7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D43B275B-84BF-C21D-40E8-7D1235DF538A}"/>
              </a:ext>
            </a:extLst>
          </p:cNvPr>
          <p:cNvSpPr/>
          <p:nvPr/>
        </p:nvSpPr>
        <p:spPr>
          <a:xfrm>
            <a:off x="1021728" y="632659"/>
            <a:ext cx="10148542" cy="218008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0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SERCOM-3</a:t>
            </a:r>
          </a:p>
          <a:p>
            <a:pPr algn="ctr">
              <a:lnSpc>
                <a:spcPts val="3360"/>
              </a:lnSpc>
              <a:defRPr sz="1800"/>
            </a:pPr>
            <a:br>
              <a:rPr lang="en-CH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</a:br>
            <a:r>
              <a:rPr lang="en-US" sz="32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Third session of the Commission for Weather, Climate, Hydrological, Marine and Related Environmental Services and Applications </a:t>
            </a:r>
          </a:p>
        </p:txBody>
      </p:sp>
      <p:sp>
        <p:nvSpPr>
          <p:cNvPr id="5" name="Shape 79">
            <a:extLst>
              <a:ext uri="{FF2B5EF4-FFF2-40B4-BE49-F238E27FC236}">
                <a16:creationId xmlns:a16="http://schemas.microsoft.com/office/drawing/2014/main" id="{09DABE98-0BBB-BC8C-CDAE-C2AFF3268DAE}"/>
              </a:ext>
            </a:extLst>
          </p:cNvPr>
          <p:cNvSpPr/>
          <p:nvPr/>
        </p:nvSpPr>
        <p:spPr>
          <a:xfrm>
            <a:off x="1071906" y="3429000"/>
            <a:ext cx="1004818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CH" sz="2800" b="0" i="0" u="none" strike="noStrike" baseline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genda</a:t>
            </a:r>
            <a:r>
              <a:rPr lang="en-CH" sz="2800" b="0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item </a:t>
            </a:r>
            <a:r>
              <a:rPr lang="en-US" sz="2800" b="0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CH" sz="2800" b="0" i="0" u="none" strike="noStrike" baseline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hr-HR" sz="2800" b="0" i="0" u="none" strike="noStrike" baseline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Establishment and functionalities of WMO accredited entity supporting El Niño/ La Niña information</a:t>
            </a:r>
            <a:endParaRPr lang="en-US" sz="2800" b="0" i="0" u="none" strike="noStrike" baseline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A15C5-5797-E740-D89C-F6F3EF7D419B}"/>
              </a:ext>
            </a:extLst>
          </p:cNvPr>
          <p:cNvSpPr txBox="1"/>
          <p:nvPr/>
        </p:nvSpPr>
        <p:spPr>
          <a:xfrm>
            <a:off x="5097372" y="5871398"/>
            <a:ext cx="2718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Bali, Indonesia</a:t>
            </a:r>
          </a:p>
          <a:p>
            <a:pPr algn="ctr"/>
            <a:r>
              <a:rPr lang="en-CH" sz="2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4-9 March 2024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A5C1E12B-A08D-2317-629C-6BFBC3F2A2DC}"/>
              </a:ext>
            </a:extLst>
          </p:cNvPr>
          <p:cNvSpPr/>
          <p:nvPr/>
        </p:nvSpPr>
        <p:spPr>
          <a:xfrm>
            <a:off x="1171268" y="252328"/>
            <a:ext cx="9247859" cy="126323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US" sz="24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consolidated El Niño/La Niña information mechanism:</a:t>
            </a:r>
          </a:p>
          <a:p>
            <a:pPr>
              <a:lnSpc>
                <a:spcPts val="3360"/>
              </a:lnSpc>
              <a:defRPr sz="1800"/>
            </a:pPr>
            <a:r>
              <a:rPr lang="en-US" sz="2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</a:t>
            </a:r>
            <a:r>
              <a:rPr lang="en-US" sz="2200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nformation collection and synthesis, provision of status and outlook including impacts, and product dissemination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657749CA-70C4-F8FC-48F2-7DA5977E9110}"/>
              </a:ext>
            </a:extLst>
          </p:cNvPr>
          <p:cNvSpPr txBox="1">
            <a:spLocks/>
          </p:cNvSpPr>
          <p:nvPr/>
        </p:nvSpPr>
        <p:spPr>
          <a:xfrm>
            <a:off x="2496939" y="2128220"/>
            <a:ext cx="9158339" cy="4160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5BAA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Climate outlook  October-December 2023 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9DCB04E5-C292-8D6B-6188-DF60F3D6EF84}"/>
              </a:ext>
            </a:extLst>
          </p:cNvPr>
          <p:cNvSpPr txBox="1">
            <a:spLocks/>
          </p:cNvSpPr>
          <p:nvPr/>
        </p:nvSpPr>
        <p:spPr>
          <a:xfrm>
            <a:off x="2497458" y="3509229"/>
            <a:ext cx="9157820" cy="3286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98" indent="-432098">
              <a:lnSpc>
                <a:spcPct val="100000"/>
              </a:lnSpc>
              <a:spcBef>
                <a:spcPts val="975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113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28B48-0BFB-5D61-E7C7-D431C8FDCB4C}"/>
              </a:ext>
            </a:extLst>
          </p:cNvPr>
          <p:cNvSpPr txBox="1"/>
          <p:nvPr/>
        </p:nvSpPr>
        <p:spPr>
          <a:xfrm>
            <a:off x="2497458" y="2532617"/>
            <a:ext cx="9157820" cy="953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softEdge rad="12700"/>
          </a:effectLst>
        </p:spPr>
        <p:txBody>
          <a:bodyPr wrap="square">
            <a:noAutofit/>
          </a:bodyPr>
          <a:lstStyle/>
          <a:p>
            <a:endParaRPr lang="en-GB" sz="1400" b="1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1400" b="1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1400" b="1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1400" b="1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1400" b="1">
              <a:solidFill>
                <a:schemeClr val="accent5">
                  <a:lumMod val="75000"/>
                </a:schemeClr>
              </a:solidFill>
            </a:endParaRPr>
          </a:p>
          <a:p>
            <a:endParaRPr lang="en-GB" sz="1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2D322-2FFF-61E5-252E-E1F69B1C3965}"/>
              </a:ext>
            </a:extLst>
          </p:cNvPr>
          <p:cNvSpPr txBox="1"/>
          <p:nvPr/>
        </p:nvSpPr>
        <p:spPr>
          <a:xfrm>
            <a:off x="3478328" y="2652008"/>
            <a:ext cx="2182237" cy="96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PF Bague Sans Pro" panose="0200050600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El Niño conditions are present and are expected to continue at least into early 2024 (chance greater than 95% in January–March 2024)</a:t>
            </a:r>
          </a:p>
          <a:p>
            <a:pPr algn="just"/>
            <a:endParaRPr lang="en-GB" sz="1200" b="1" dirty="0">
              <a:latin typeface="PF Bague Sans Pro" panose="02000506000000020003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F94D7-7A75-5D43-0743-701A16D2E248}"/>
              </a:ext>
            </a:extLst>
          </p:cNvPr>
          <p:cNvSpPr txBox="1"/>
          <p:nvPr/>
        </p:nvSpPr>
        <p:spPr>
          <a:xfrm>
            <a:off x="6733714" y="2623390"/>
            <a:ext cx="1824840" cy="8125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1" dirty="0">
                <a:latin typeface="PF Bague Sans Pro" panose="0200050600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Increasing confidence in the development of a “strong” El Niño event in October–December (about 73% chance) 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94595-9DB4-9335-DFF9-E944748FBA5F}"/>
              </a:ext>
            </a:extLst>
          </p:cNvPr>
          <p:cNvSpPr txBox="1"/>
          <p:nvPr/>
        </p:nvSpPr>
        <p:spPr>
          <a:xfrm>
            <a:off x="9334175" y="2643245"/>
            <a:ext cx="1974868" cy="8125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 b="1" dirty="0">
                <a:latin typeface="PF Bague Sans Pro" panose="0200050600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Extreme weather and climate events, such </a:t>
            </a:r>
            <a:r>
              <a:rPr lang="en-GB" sz="1200" b="1">
                <a:latin typeface="PF Bague Sans Pro" panose="02000506000000020003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 heatwaves, drought and heavy rain are enhanced in some regions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258267-B183-CC97-51D7-F37FCDB4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0044" y="2728328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FA853-4C07-9678-6CED-FA9FD8873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659" y="2690406"/>
            <a:ext cx="72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CC815EF-B46B-6F16-5790-E328BAF02636}"/>
              </a:ext>
            </a:extLst>
          </p:cNvPr>
          <p:cNvGrpSpPr/>
          <p:nvPr/>
        </p:nvGrpSpPr>
        <p:grpSpPr>
          <a:xfrm>
            <a:off x="8769336" y="2596930"/>
            <a:ext cx="541173" cy="901998"/>
            <a:chOff x="6765055" y="1001058"/>
            <a:chExt cx="541173" cy="1127498"/>
          </a:xfrm>
          <a:solidFill>
            <a:schemeClr val="bg1">
              <a:lumMod val="95000"/>
            </a:schemeClr>
          </a:solidFill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8C5F65-B584-718C-6DF5-26128B0DB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5055" y="1001058"/>
              <a:ext cx="540000" cy="540000"/>
            </a:xfrm>
            <a:prstGeom prst="rect">
              <a:avLst/>
            </a:prstGeom>
            <a:grp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87C940-BF98-5CDB-54A2-6AB37163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66228" y="1588556"/>
              <a:ext cx="540000" cy="540000"/>
            </a:xfrm>
            <a:prstGeom prst="rect">
              <a:avLst/>
            </a:prstGeom>
            <a:grpFill/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FFB49FE-59E1-099E-7996-E4906D7EB1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5484" y="4226272"/>
            <a:ext cx="3885096" cy="25350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902B550-533B-409E-884A-EE24E20F1FF2}"/>
              </a:ext>
            </a:extLst>
          </p:cNvPr>
          <p:cNvGrpSpPr/>
          <p:nvPr/>
        </p:nvGrpSpPr>
        <p:grpSpPr>
          <a:xfrm>
            <a:off x="2496939" y="4155667"/>
            <a:ext cx="4758545" cy="2782294"/>
            <a:chOff x="245256" y="2623999"/>
            <a:chExt cx="4707746" cy="3477867"/>
          </a:xfrm>
          <a:solidFill>
            <a:schemeClr val="bg1">
              <a:lumMod val="95000"/>
            </a:schemeClr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6BB12E-2051-F370-E174-A03508DEA5C7}"/>
                </a:ext>
              </a:extLst>
            </p:cNvPr>
            <p:cNvSpPr txBox="1"/>
            <p:nvPr/>
          </p:nvSpPr>
          <p:spPr>
            <a:xfrm>
              <a:off x="305462" y="2623999"/>
              <a:ext cx="4647540" cy="3477867"/>
            </a:xfrm>
            <a:prstGeom prst="rect">
              <a:avLst/>
            </a:prstGeom>
            <a:grpFill/>
          </p:spPr>
          <p:txBody>
            <a:bodyPr wrap="square" lIns="91440" tIns="45720" rIns="91440" bIns="45720" anchor="t">
              <a:noAutofit/>
            </a:bodyPr>
            <a:lstStyle/>
            <a:p>
              <a:r>
                <a:rPr lang="en-GB" sz="1200" b="1" dirty="0">
                  <a:latin typeface="Univers" panose="020B0503020202020204" pitchFamily="34" charset="0"/>
                </a:rPr>
                <a:t>Rainfall</a:t>
              </a:r>
            </a:p>
            <a:p>
              <a:pPr indent="92075"/>
              <a:r>
                <a:rPr lang="en-GB" sz="1100" dirty="0">
                  <a:solidFill>
                    <a:srgbClr val="00B050"/>
                  </a:solidFill>
                  <a:latin typeface="Univers" panose="020B0503020202020204" pitchFamily="34" charset="0"/>
                </a:rPr>
                <a:t>Above-normal</a:t>
              </a:r>
            </a:p>
            <a:p>
              <a:pPr marL="358775" lvl="1" indent="-179388"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Univers" panose="020B0503020202020204" pitchFamily="34" charset="0"/>
                </a:rPr>
                <a:t>East Africa</a:t>
              </a:r>
            </a:p>
            <a:p>
              <a:pPr marL="358775" lvl="1" indent="-179070"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Univers"/>
                </a:rPr>
                <a:t>Parana/La Plata basin</a:t>
              </a:r>
              <a:endParaRPr lang="en-GB" sz="1100" dirty="0">
                <a:latin typeface="Univers" panose="020B0503020202020204" pitchFamily="34" charset="0"/>
              </a:endParaRPr>
            </a:p>
            <a:p>
              <a:pPr marL="358775" lvl="1" indent="-179388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Univers" panose="020B0503020202020204" pitchFamily="34" charset="0"/>
                </a:rPr>
                <a:t>Narrow band along and just north of the equator, from east of the Philippines extending across the equator to the west coast of South America</a:t>
              </a:r>
            </a:p>
            <a:p>
              <a:pPr indent="92075"/>
              <a:r>
                <a:rPr lang="en-GB" sz="1100" dirty="0">
                  <a:solidFill>
                    <a:srgbClr val="D2802E"/>
                  </a:solidFill>
                  <a:latin typeface="Univers" panose="020B0503020202020204" pitchFamily="34" charset="0"/>
                </a:rPr>
                <a:t>Below-normal</a:t>
              </a:r>
            </a:p>
            <a:p>
              <a:pPr marL="358775" lvl="1" indent="-179388"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Univers" panose="020B0503020202020204" pitchFamily="34" charset="0"/>
                </a:rPr>
                <a:t>Northern South America </a:t>
              </a:r>
            </a:p>
            <a:p>
              <a:pPr marL="358775" lvl="1" indent="-179388"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Univers" panose="020B0503020202020204" pitchFamily="34" charset="0"/>
                </a:rPr>
                <a:t>Maritime continent (Indonesia, the Philippines and Papua New Guinea)</a:t>
              </a:r>
            </a:p>
            <a:p>
              <a:pPr marL="358775" lvl="1" indent="-179388"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Univers" panose="020B0503020202020204" pitchFamily="34" charset="0"/>
                </a:rPr>
                <a:t>Australia</a:t>
              </a:r>
            </a:p>
            <a:p>
              <a:pPr marL="358775" lvl="1" indent="-179388">
                <a:buFont typeface="Arial" panose="020B0604020202020204" pitchFamily="34" charset="0"/>
                <a:buChar char="•"/>
              </a:pPr>
              <a:r>
                <a:rPr lang="en-GB" sz="1100" dirty="0">
                  <a:latin typeface="Univers" panose="020B0503020202020204" pitchFamily="34" charset="0"/>
                </a:rPr>
                <a:t>Parts of Southern Africa </a:t>
              </a:r>
            </a:p>
            <a:p>
              <a:endParaRPr lang="en-GB" sz="1100" dirty="0">
                <a:latin typeface="Univers" panose="020B0503020202020204" pitchFamily="34" charset="0"/>
              </a:endParaRPr>
            </a:p>
            <a:p>
              <a:endParaRPr lang="en-GB" sz="1100" dirty="0">
                <a:latin typeface="Univers" panose="020B0503020202020204" pitchFamily="34" charset="0"/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8B780754-333D-8E07-881C-0707E6C7D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6329" y="5108094"/>
              <a:ext cx="250926" cy="250609"/>
            </a:xfrm>
            <a:prstGeom prst="rect">
              <a:avLst/>
            </a:prstGeom>
            <a:grpFill/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BB16699-DC47-37B0-0120-160F39F47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5256" y="2636946"/>
              <a:ext cx="252000" cy="252000"/>
            </a:xfrm>
            <a:prstGeom prst="rect">
              <a:avLst/>
            </a:prstGeom>
            <a:grpFill/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33594D-F729-DB52-C23E-E6A67B8ADE9D}"/>
              </a:ext>
            </a:extLst>
          </p:cNvPr>
          <p:cNvSpPr txBox="1"/>
          <p:nvPr/>
        </p:nvSpPr>
        <p:spPr>
          <a:xfrm>
            <a:off x="2497457" y="3820292"/>
            <a:ext cx="8996719" cy="258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500" b="1">
                <a:latin typeface="Univers" panose="020B0503020202020204" pitchFamily="34" charset="0"/>
              </a:rPr>
              <a:t>Probabilistic forecast for October-December 2023</a:t>
            </a:r>
          </a:p>
        </p:txBody>
      </p:sp>
    </p:spTree>
    <p:extLst>
      <p:ext uri="{BB962C8B-B14F-4D97-AF65-F5344CB8AC3E}">
        <p14:creationId xmlns:p14="http://schemas.microsoft.com/office/powerpoint/2010/main" val="35345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1385143" y="553074"/>
            <a:ext cx="10149720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Roadmap 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735C7125-2C76-0A4C-EE2B-E0ADE79ADCB0}"/>
              </a:ext>
            </a:extLst>
          </p:cNvPr>
          <p:cNvSpPr txBox="1"/>
          <p:nvPr/>
        </p:nvSpPr>
        <p:spPr>
          <a:xfrm>
            <a:off x="302004" y="1090152"/>
            <a:ext cx="7820592" cy="598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Segoe UI" panose="020B0502040204020203" pitchFamily="34" charset="0"/>
              </a:rPr>
              <a:t>SC-CLI</a:t>
            </a: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Verdana" panose="020B0604030504040204" pitchFamily="34" charset="0"/>
                <a:ea typeface="Arial" panose="020B0604020202020204" pitchFamily="34" charset="0"/>
                <a:cs typeface="Segoe UI" panose="020B0502040204020203" pitchFamily="34" charset="0"/>
              </a:rPr>
              <a:t>to</a:t>
            </a: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Segoe UI" panose="020B0502040204020203" pitchFamily="34" charset="0"/>
              </a:rPr>
              <a:t> request made by </a:t>
            </a:r>
            <a:r>
              <a:rPr lang="en-GB" sz="1800" u="none" strike="noStrike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Decision 7 (SERCOM-2)</a:t>
            </a: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Segoe UI" panose="020B0502040204020203" pitchFamily="34" charset="0"/>
              </a:rPr>
              <a:t>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Segoe UI" panose="020B0502040204020203" pitchFamily="34" charset="0"/>
              </a:rPr>
              <a:t>WMO Scoping Workshop on the WMO recognized entity supporting El Niño/La Niña information (Pune, India, 6–8 December 2022)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Task Team on WMO accredited ENSO information (</a:t>
            </a: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TT-ENSO</a:t>
            </a: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nalysis of needs for El Niño/La Niña information from Members, Regional </a:t>
            </a:r>
            <a:r>
              <a:rPr lang="en-GB" sz="180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Climate Centres, </a:t>
            </a: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 Agencies and the humanitarian community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Verdana" panose="020B0604030504040204" pitchFamily="34" charset="0"/>
                <a:ea typeface="Arial" panose="020B0604020202020204" pitchFamily="34" charset="0"/>
                <a:cs typeface="Segoe UI" panose="020B0502040204020203" pitchFamily="34" charset="0"/>
              </a:rPr>
              <a:t>WMO Survey (2023) on needs and requirements for El Niño/La Niña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Arial" panose="020B0604020202020204" pitchFamily="34" charset="0"/>
                <a:cs typeface="Segoe UI" panose="020B0502040204020203" pitchFamily="34" charset="0"/>
              </a:rPr>
              <a:t>Recommendations on functions and working arrangements</a:t>
            </a:r>
            <a:endParaRPr lang="en-GB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Verdana" panose="020B0604030504040204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200" i="0" u="none" strike="noStrike" baseline="0" dirty="0">
              <a:solidFill>
                <a:srgbClr val="005BA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858863EA-264D-341C-96CF-DA1629157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0923" y="1202020"/>
            <a:ext cx="3635803" cy="405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0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9">
            <a:extLst>
              <a:ext uri="{FF2B5EF4-FFF2-40B4-BE49-F238E27FC236}">
                <a16:creationId xmlns:a16="http://schemas.microsoft.com/office/drawing/2014/main" id="{9A2E73DB-F95E-FB9E-F7BA-2F1F3BF98D94}"/>
              </a:ext>
            </a:extLst>
          </p:cNvPr>
          <p:cNvSpPr/>
          <p:nvPr/>
        </p:nvSpPr>
        <p:spPr>
          <a:xfrm>
            <a:off x="1385143" y="553074"/>
            <a:ext cx="10149720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3360"/>
              </a:lnSpc>
              <a:defRPr sz="1800"/>
            </a:pPr>
            <a:r>
              <a:rPr lang="en-US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Doc </a:t>
            </a:r>
            <a:r>
              <a:rPr lang="en-US" sz="4000" b="1" kern="1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4.4(3)/1 </a:t>
            </a:r>
            <a:r>
              <a:rPr lang="en-US" sz="40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(SERCOM-3)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735C7125-2C76-0A4C-EE2B-E0ADE79ADCB0}"/>
              </a:ext>
            </a:extLst>
          </p:cNvPr>
          <p:cNvSpPr txBox="1"/>
          <p:nvPr/>
        </p:nvSpPr>
        <p:spPr>
          <a:xfrm>
            <a:off x="302004" y="1245795"/>
            <a:ext cx="11769754" cy="5615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Recommendation to EC to </a:t>
            </a:r>
            <a:r>
              <a:rPr lang="en-US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endorse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the Establishment of WMO consolidated El Niño/La Niña information mechanism 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(Annex 2).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oncept and functions 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the WMO consolidated El Niño/La Niña information mechanism (Annex 1)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Implementation of this mechanism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responds to Members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Members’ needs to be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continually assessed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oncept and functions </a:t>
            </a:r>
            <a:r>
              <a:rPr lang="en-US" sz="22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 continually monitored to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avoid duplication 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with roles and responsibilities of the existing WIPSS </a:t>
            </a:r>
            <a:r>
              <a:rPr lang="en-US" sz="2200" i="0" u="none" strike="noStrike" baseline="0" dirty="0" err="1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centres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and Members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ost </a:t>
            </a: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efficient and feasible options 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be explored to implement the proposed functions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Broad collaboration </a:t>
            </a:r>
            <a:r>
              <a:rPr lang="en-US" sz="2200" i="0" u="none" strike="noStrike" baseline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among stakeholders including INFCOM, SERCOM and research communities</a:t>
            </a:r>
          </a:p>
        </p:txBody>
      </p:sp>
    </p:spTree>
    <p:extLst>
      <p:ext uri="{BB962C8B-B14F-4D97-AF65-F5344CB8AC3E}">
        <p14:creationId xmlns:p14="http://schemas.microsoft.com/office/powerpoint/2010/main" val="109252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89045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B6456A8ECA5478896490611FCD5A0" ma:contentTypeVersion="" ma:contentTypeDescription="Create a new document." ma:contentTypeScope="" ma:versionID="39e2410040cc3e3ff87c08ed4a408319">
  <xsd:schema xmlns:xsd="http://www.w3.org/2001/XMLSchema" xmlns:xs="http://www.w3.org/2001/XMLSchema" xmlns:p="http://schemas.microsoft.com/office/2006/metadata/properties" xmlns:ns2="c5a2086f-1306-468c-afe6-705dad0a8429" targetNamespace="http://schemas.microsoft.com/office/2006/metadata/properties" ma:root="true" ma:fieldsID="356c0ab3d7a6df5767ae752bcc1371e4" ns2:_="">
    <xsd:import namespace="c5a2086f-1306-468c-afe6-705dad0a8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2086f-1306-468c-afe6-705dad0a8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E8421C-0A82-41EB-ACAE-D5392187D876}"/>
</file>

<file path=customXml/itemProps2.xml><?xml version="1.0" encoding="utf-8"?>
<ds:datastoreItem xmlns:ds="http://schemas.openxmlformats.org/officeDocument/2006/customXml" ds:itemID="{A2D7BBA6-09F2-466A-880F-BE09C4D6CADB}"/>
</file>

<file path=customXml/itemProps3.xml><?xml version="1.0" encoding="utf-8"?>
<ds:datastoreItem xmlns:ds="http://schemas.openxmlformats.org/officeDocument/2006/customXml" ds:itemID="{FD81B6B8-2909-461D-86F0-C668967B816A}"/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411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PF Bague Sans Pro</vt:lpstr>
      <vt:lpstr>Segoe UI</vt:lpstr>
      <vt:lpstr>Univers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Wilfran Moufouma Okia</cp:lastModifiedBy>
  <cp:revision>14</cp:revision>
  <dcterms:created xsi:type="dcterms:W3CDTF">2024-01-11T14:19:20Z</dcterms:created>
  <dcterms:modified xsi:type="dcterms:W3CDTF">2024-03-04T13:45:19Z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0x0101000C2B6456A8ECA5478896490611FCD5A0</vt:lpwstr>
  </property>
</Properties>
</file>