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  <p:sldId id="270" r:id="rId6"/>
    <p:sldId id="269" r:id="rId7"/>
    <p:sldId id="285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0"/>
    <p:restoredTop sz="97625"/>
  </p:normalViewPr>
  <p:slideViewPr>
    <p:cSldViewPr snapToGrid="0" snapToObjects="1">
      <p:cViewPr varScale="1">
        <p:scale>
          <a:sx n="67" d="100"/>
          <a:sy n="67" d="100"/>
        </p:scale>
        <p:origin x="46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er Hechler" userId="21f8cb35-709c-490a-b21e-0db78ea0577d" providerId="ADAL" clId="{BA803C2A-0F50-45D3-B2D4-A9326571F789}"/>
    <pc:docChg chg="modSld">
      <pc:chgData name="Peer Hechler" userId="21f8cb35-709c-490a-b21e-0db78ea0577d" providerId="ADAL" clId="{BA803C2A-0F50-45D3-B2D4-A9326571F789}" dt="2024-03-04T09:08:05.007" v="29" actId="20577"/>
      <pc:docMkLst>
        <pc:docMk/>
      </pc:docMkLst>
      <pc:sldChg chg="modSp mod">
        <pc:chgData name="Peer Hechler" userId="21f8cb35-709c-490a-b21e-0db78ea0577d" providerId="ADAL" clId="{BA803C2A-0F50-45D3-B2D4-A9326571F789}" dt="2024-03-04T09:08:05.007" v="29" actId="20577"/>
        <pc:sldMkLst>
          <pc:docMk/>
          <pc:sldMk cId="1366503452" sldId="270"/>
        </pc:sldMkLst>
        <pc:spChg chg="mod">
          <ac:chgData name="Peer Hechler" userId="21f8cb35-709c-490a-b21e-0db78ea0577d" providerId="ADAL" clId="{BA803C2A-0F50-45D3-B2D4-A9326571F789}" dt="2024-03-04T09:08:05.007" v="29" actId="20577"/>
          <ac:spMkLst>
            <pc:docMk/>
            <pc:sldMk cId="1366503452" sldId="270"/>
            <ac:spMk id="5" creationId="{735C7125-2C76-0A4C-EE2B-E0ADE79ADCB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D43B275B-84BF-C21D-40E8-7D1235DF538A}"/>
              </a:ext>
            </a:extLst>
          </p:cNvPr>
          <p:cNvSpPr/>
          <p:nvPr/>
        </p:nvSpPr>
        <p:spPr>
          <a:xfrm>
            <a:off x="1021728" y="632659"/>
            <a:ext cx="10148542" cy="218008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48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SERCOM-3</a:t>
            </a:r>
          </a:p>
          <a:p>
            <a:pPr algn="ctr">
              <a:lnSpc>
                <a:spcPts val="3360"/>
              </a:lnSpc>
              <a:defRPr sz="1800"/>
            </a:pPr>
            <a:br>
              <a:rPr lang="en-CH" sz="32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</a:br>
            <a:r>
              <a:rPr lang="en-US" sz="32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Third session of the Commission for Weather, Climate, Hydrological, Marine and Related Environmental Services and Applications </a:t>
            </a:r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09DABE98-0BBB-BC8C-CDAE-C2AFF3268DAE}"/>
              </a:ext>
            </a:extLst>
          </p:cNvPr>
          <p:cNvSpPr/>
          <p:nvPr/>
        </p:nvSpPr>
        <p:spPr>
          <a:xfrm>
            <a:off x="1071906" y="3429000"/>
            <a:ext cx="10048183" cy="86177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en-CH" sz="2800" b="0" i="0" u="none" strike="noStrike" baseline="0" dirty="0" err="1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genda</a:t>
            </a:r>
            <a:r>
              <a:rPr lang="en-CH" sz="2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item </a:t>
            </a:r>
            <a:r>
              <a:rPr lang="en-US" sz="2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en-CH" sz="2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hr-HR" sz="2800" b="0" i="0" u="none" strike="noStrike" baseline="0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Accelerating Climate Data Stewardship and Data Rescue</a:t>
            </a:r>
            <a:endParaRPr lang="en-US" sz="2800" b="0" i="0" u="none" strike="noStrike" baseline="0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A15C5-5797-E740-D89C-F6F3EF7D419B}"/>
              </a:ext>
            </a:extLst>
          </p:cNvPr>
          <p:cNvSpPr txBox="1"/>
          <p:nvPr/>
        </p:nvSpPr>
        <p:spPr>
          <a:xfrm>
            <a:off x="4736645" y="4976723"/>
            <a:ext cx="271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Bali, Indonesia</a:t>
            </a:r>
          </a:p>
          <a:p>
            <a:pPr algn="ctr"/>
            <a:r>
              <a:rPr lang="en-CH" sz="2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4-9 March 2024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210202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9A2E73DB-F95E-FB9E-F7BA-2F1F3BF98D94}"/>
              </a:ext>
            </a:extLst>
          </p:cNvPr>
          <p:cNvSpPr/>
          <p:nvPr/>
        </p:nvSpPr>
        <p:spPr>
          <a:xfrm>
            <a:off x="1251705" y="1157082"/>
            <a:ext cx="10149720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hr-HR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Content</a:t>
            </a:r>
            <a:r>
              <a:rPr lang="en-US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of Doc 4.4(1) (SERCOM-3)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735C7125-2C76-0A4C-EE2B-E0ADE79ADCB0}"/>
              </a:ext>
            </a:extLst>
          </p:cNvPr>
          <p:cNvSpPr txBox="1"/>
          <p:nvPr/>
        </p:nvSpPr>
        <p:spPr>
          <a:xfrm>
            <a:off x="1251705" y="1902709"/>
            <a:ext cx="9606795" cy="358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Recommendation to EC to </a:t>
            </a:r>
            <a:r>
              <a:rPr lang="en-US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request Members</a:t>
            </a:r>
            <a:r>
              <a:rPr lang="en-US" sz="22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i="0" u="none" strike="noStrike" baseline="0" dirty="0" err="1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2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en-US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accelerate climate data stewardship implementation </a:t>
            </a:r>
            <a:r>
              <a:rPr lang="en-US" sz="22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(Annex 1) and ii) </a:t>
            </a:r>
            <a:r>
              <a:rPr lang="en-US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</a:t>
            </a:r>
            <a:r>
              <a:rPr lang="en-US" sz="2200" b="1" i="0" u="none" strike="noStrike" baseline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endorse exploring </a:t>
            </a:r>
            <a:r>
              <a:rPr lang="en-US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DARE implementation in partnership </a:t>
            </a:r>
            <a:r>
              <a:rPr lang="en-US" sz="22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(Annex 2).</a:t>
            </a:r>
            <a:endParaRPr lang="hr-HR" sz="2200" i="0" u="none" strike="noStrike" baseline="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2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Note: Climate Data Stewardship implemented through broad collaboration among stakeholders including INFCOM, SERCOM and research communities</a:t>
            </a:r>
            <a:endParaRPr lang="hr-HR" sz="2000" b="1" i="0" u="none" strike="noStrike" baseline="0" dirty="0">
              <a:solidFill>
                <a:srgbClr val="005BA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0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A5C1E12B-A08D-2317-629C-6BFBC3F2A2DC}"/>
              </a:ext>
            </a:extLst>
          </p:cNvPr>
          <p:cNvSpPr/>
          <p:nvPr/>
        </p:nvSpPr>
        <p:spPr>
          <a:xfrm>
            <a:off x="1279414" y="546414"/>
            <a:ext cx="10322908" cy="126906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hr-HR" sz="2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C</a:t>
            </a:r>
            <a:r>
              <a:rPr lang="en-US" sz="2400" b="1" kern="1000" dirty="0" err="1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limate</a:t>
            </a:r>
            <a:r>
              <a:rPr lang="en-US" sz="2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data stewardship: </a:t>
            </a:r>
            <a:r>
              <a:rPr lang="en-US" sz="2200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Improving the maturity of stewardship practices for global, regional and national data sets underpinning climate services and WMO flagship products 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BAD84F13-C100-1B34-217A-704EB82E3E7C}"/>
              </a:ext>
            </a:extLst>
          </p:cNvPr>
          <p:cNvSpPr txBox="1"/>
          <p:nvPr/>
        </p:nvSpPr>
        <p:spPr>
          <a:xfrm>
            <a:off x="1279414" y="2499125"/>
            <a:ext cx="5054711" cy="33131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0" u="none" strike="noStrike" baseline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ET DRC experts led the development of Guidelines: WMO Stewardship Maturity Matrix for Climate Data (WMO-No. 1328)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Instructions, templates, assessed data sets: cf. WMO Catalogue for Climate Data (https://climatedata-catalogue-wmo.org/)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A5251-5FE2-64C5-B68A-0E38F989BA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90" t="21666" r="35188" b="5850"/>
          <a:stretch/>
        </p:blipFill>
        <p:spPr bwMode="auto">
          <a:xfrm>
            <a:off x="8399640" y="2011077"/>
            <a:ext cx="1778000" cy="233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3E5CAC-C264-64EE-EBFF-63DEA421B8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" t="14969" b="5850"/>
          <a:stretch/>
        </p:blipFill>
        <p:spPr bwMode="auto">
          <a:xfrm>
            <a:off x="6974959" y="4543476"/>
            <a:ext cx="4627363" cy="2070109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450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A5C1E12B-A08D-2317-629C-6BFBC3F2A2DC}"/>
              </a:ext>
            </a:extLst>
          </p:cNvPr>
          <p:cNvSpPr/>
          <p:nvPr/>
        </p:nvSpPr>
        <p:spPr>
          <a:xfrm>
            <a:off x="1279414" y="372873"/>
            <a:ext cx="9746549" cy="126323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US" sz="22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International Data Rescue initiative: </a:t>
            </a:r>
            <a:r>
              <a:rPr lang="en-US" sz="2200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Melding together existing WMO and C3S guidelines and portals to enhance efficiency and avoid duplication of efforts 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BAD84F13-C100-1B34-217A-704EB82E3E7C}"/>
              </a:ext>
            </a:extLst>
          </p:cNvPr>
          <p:cNvSpPr txBox="1"/>
          <p:nvPr/>
        </p:nvSpPr>
        <p:spPr>
          <a:xfrm>
            <a:off x="1279414" y="1875320"/>
            <a:ext cx="9746549" cy="40922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 and C3S climate, hydrological, marine and infrastructure experts worked together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- to melding together existing guidelines on data rescue -&gt; 	</a:t>
            </a:r>
            <a:r>
              <a:rPr lang="en-US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update of 	WMO-No. 1182</a:t>
            </a:r>
          </a:p>
          <a:p>
            <a:pPr>
              <a:lnSpc>
                <a:spcPct val="150000"/>
              </a:lnSpc>
            </a:pPr>
            <a:r>
              <a:rPr lang="en-US" sz="2200" i="0" u="none" strike="noStrike" baseline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- to integrate WMO’s I-DARE portal content into the 	</a:t>
            </a:r>
            <a:r>
              <a:rPr lang="en-US" sz="2200" b="1" i="0" u="none" strike="noStrike" baseline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renovated C3S Data Rescue Portal</a:t>
            </a:r>
          </a:p>
          <a:p>
            <a:pPr>
              <a:lnSpc>
                <a:spcPct val="150000"/>
              </a:lnSpc>
            </a:pPr>
            <a:endParaRPr lang="en-US" sz="2200" b="1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!!! SERCOM-3 side event on data rescue: Friday, 8 March, 17:00 !!!</a:t>
            </a:r>
            <a:endParaRPr lang="hr-HR" sz="2200" b="1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9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392C-BBD9-B23D-062D-9468CDFE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FR" sz="6000" b="1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5747C3C7-0FBD-0752-91F7-A3D4F8F0C8A9}"/>
              </a:ext>
            </a:extLst>
          </p:cNvPr>
          <p:cNvSpPr txBox="1"/>
          <p:nvPr/>
        </p:nvSpPr>
        <p:spPr>
          <a:xfrm>
            <a:off x="3824879" y="6020736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890452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B6456A8ECA5478896490611FCD5A0" ma:contentTypeVersion="" ma:contentTypeDescription="Create a new document." ma:contentTypeScope="" ma:versionID="39e2410040cc3e3ff87c08ed4a408319">
  <xsd:schema xmlns:xsd="http://www.w3.org/2001/XMLSchema" xmlns:xs="http://www.w3.org/2001/XMLSchema" xmlns:p="http://schemas.microsoft.com/office/2006/metadata/properties" xmlns:ns2="c5a2086f-1306-468c-afe6-705dad0a8429" targetNamespace="http://schemas.microsoft.com/office/2006/metadata/properties" ma:root="true" ma:fieldsID="356c0ab3d7a6df5767ae752bcc1371e4" ns2:_="">
    <xsd:import namespace="c5a2086f-1306-468c-afe6-705dad0a842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2086f-1306-468c-afe6-705dad0a84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E2E393-D396-42ED-8C90-7E3DD73E27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E7427D-F357-4CDF-8FAA-8175B5F34B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a2086f-1306-468c-afe6-705dad0a84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2351AC-A38C-468D-AE0F-B8BD95518AC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4737</TotalTime>
  <Words>255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Peer Hechler</cp:lastModifiedBy>
  <cp:revision>12</cp:revision>
  <dcterms:created xsi:type="dcterms:W3CDTF">2024-01-11T14:19:20Z</dcterms:created>
  <dcterms:modified xsi:type="dcterms:W3CDTF">2024-03-04T09:08:11Z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0x0101000C2B6456A8ECA5478896490611FCD5A0</vt:lpwstr>
  </property>
</Properties>
</file>