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ppt/changesInfos/changesInfo1.xml" ContentType="application/vnd.ms-powerpoint.changes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70" r:id="rId3"/>
    <p:sldId id="269" r:id="rId4"/>
    <p:sldId id="265" r:id="rId5"/>
    <p:sldId id="287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AA"/>
    <a:srgbClr val="55ACEF"/>
    <a:srgbClr val="005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BC131-5019-4041-B9A2-A5F5213B6361}" v="8" dt="2024-01-18T09:32:41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20"/>
    <p:restoredTop sz="97625"/>
  </p:normalViewPr>
  <p:slideViewPr>
    <p:cSldViewPr snapToGrid="0" snapToObjects="1">
      <p:cViewPr varScale="1">
        <p:scale>
          <a:sx n="82" d="100"/>
          <a:sy n="82" d="100"/>
        </p:scale>
        <p:origin x="176" y="3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Levinski" userId="3307da14-4b3e-4018-aac4-a94e659e0af6" providerId="ADAL" clId="{3A9BC131-5019-4041-B9A2-A5F5213B6361}"/>
    <pc:docChg chg="undo custSel delSld modSld">
      <pc:chgData name="Cristina Levinski" userId="3307da14-4b3e-4018-aac4-a94e659e0af6" providerId="ADAL" clId="{3A9BC131-5019-4041-B9A2-A5F5213B6361}" dt="2024-01-18T09:57:32.954" v="280" actId="1076"/>
      <pc:docMkLst>
        <pc:docMk/>
      </pc:docMkLst>
      <pc:sldChg chg="addSp delSp modSp del mod">
        <pc:chgData name="Cristina Levinski" userId="3307da14-4b3e-4018-aac4-a94e659e0af6" providerId="ADAL" clId="{3A9BC131-5019-4041-B9A2-A5F5213B6361}" dt="2024-01-18T09:56:21.241" v="278" actId="2696"/>
        <pc:sldMkLst>
          <pc:docMk/>
          <pc:sldMk cId="1088218460" sldId="277"/>
        </pc:sldMkLst>
        <pc:spChg chg="mod">
          <ac:chgData name="Cristina Levinski" userId="3307da14-4b3e-4018-aac4-a94e659e0af6" providerId="ADAL" clId="{3A9BC131-5019-4041-B9A2-A5F5213B6361}" dt="2024-01-18T09:32:14.131" v="257" actId="207"/>
          <ac:spMkLst>
            <pc:docMk/>
            <pc:sldMk cId="1088218460" sldId="277"/>
            <ac:spMk id="2" creationId="{9500F7D2-A954-8761-3527-C158DDFB1106}"/>
          </ac:spMkLst>
        </pc:spChg>
        <pc:spChg chg="add del">
          <ac:chgData name="Cristina Levinski" userId="3307da14-4b3e-4018-aac4-a94e659e0af6" providerId="ADAL" clId="{3A9BC131-5019-4041-B9A2-A5F5213B6361}" dt="2024-01-18T09:24:29.142" v="49" actId="22"/>
          <ac:spMkLst>
            <pc:docMk/>
            <pc:sldMk cId="1088218460" sldId="277"/>
            <ac:spMk id="4" creationId="{BA0261F0-84A3-7592-2F35-F7AB8CDED479}"/>
          </ac:spMkLst>
        </pc:spChg>
        <pc:spChg chg="add mod">
          <ac:chgData name="Cristina Levinski" userId="3307da14-4b3e-4018-aac4-a94e659e0af6" providerId="ADAL" clId="{3A9BC131-5019-4041-B9A2-A5F5213B6361}" dt="2024-01-18T09:28:59.767" v="157" actId="1076"/>
          <ac:spMkLst>
            <pc:docMk/>
            <pc:sldMk cId="1088218460" sldId="277"/>
            <ac:spMk id="5" creationId="{EF8B4FF9-68DE-5305-86C1-50367F9B1B6D}"/>
          </ac:spMkLst>
        </pc:spChg>
        <pc:spChg chg="mod">
          <ac:chgData name="Cristina Levinski" userId="3307da14-4b3e-4018-aac4-a94e659e0af6" providerId="ADAL" clId="{3A9BC131-5019-4041-B9A2-A5F5213B6361}" dt="2024-01-18T09:28:49.004" v="155" actId="1076"/>
          <ac:spMkLst>
            <pc:docMk/>
            <pc:sldMk cId="1088218460" sldId="277"/>
            <ac:spMk id="6" creationId="{C8461C19-E495-4638-9078-AC28B05A0BE5}"/>
          </ac:spMkLst>
        </pc:spChg>
      </pc:sldChg>
      <pc:sldChg chg="addSp delSp modSp mod">
        <pc:chgData name="Cristina Levinski" userId="3307da14-4b3e-4018-aac4-a94e659e0af6" providerId="ADAL" clId="{3A9BC131-5019-4041-B9A2-A5F5213B6361}" dt="2024-01-18T09:57:32.954" v="280" actId="1076"/>
        <pc:sldMkLst>
          <pc:docMk/>
          <pc:sldMk cId="2102021547" sldId="278"/>
        </pc:sldMkLst>
        <pc:spChg chg="add del mod">
          <ac:chgData name="Cristina Levinski" userId="3307da14-4b3e-4018-aac4-a94e659e0af6" providerId="ADAL" clId="{3A9BC131-5019-4041-B9A2-A5F5213B6361}" dt="2024-01-18T09:30:25.292" v="183"/>
          <ac:spMkLst>
            <pc:docMk/>
            <pc:sldMk cId="2102021547" sldId="278"/>
            <ac:spMk id="2" creationId="{F5A7373F-F25A-4C44-0FC6-32E2617643D1}"/>
          </ac:spMkLst>
        </pc:spChg>
        <pc:spChg chg="add del mod">
          <ac:chgData name="Cristina Levinski" userId="3307da14-4b3e-4018-aac4-a94e659e0af6" providerId="ADAL" clId="{3A9BC131-5019-4041-B9A2-A5F5213B6361}" dt="2024-01-18T09:31:28.167" v="215"/>
          <ac:spMkLst>
            <pc:docMk/>
            <pc:sldMk cId="2102021547" sldId="278"/>
            <ac:spMk id="3" creationId="{63824482-FC5C-57E9-60A0-ADD230B494DC}"/>
          </ac:spMkLst>
        </pc:spChg>
        <pc:spChg chg="mod">
          <ac:chgData name="Cristina Levinski" userId="3307da14-4b3e-4018-aac4-a94e659e0af6" providerId="ADAL" clId="{3A9BC131-5019-4041-B9A2-A5F5213B6361}" dt="2024-01-18T09:57:29.170" v="279" actId="1076"/>
          <ac:spMkLst>
            <pc:docMk/>
            <pc:sldMk cId="2102021547" sldId="278"/>
            <ac:spMk id="4" creationId="{D43B275B-84BF-C21D-40E8-7D1235DF538A}"/>
          </ac:spMkLst>
        </pc:spChg>
        <pc:spChg chg="mod">
          <ac:chgData name="Cristina Levinski" userId="3307da14-4b3e-4018-aac4-a94e659e0af6" providerId="ADAL" clId="{3A9BC131-5019-4041-B9A2-A5F5213B6361}" dt="2024-01-18T09:57:32.954" v="280" actId="1076"/>
          <ac:spMkLst>
            <pc:docMk/>
            <pc:sldMk cId="2102021547" sldId="278"/>
            <ac:spMk id="5" creationId="{09DABE98-0BBB-BC8C-CDAE-C2AFF3268DAE}"/>
          </ac:spMkLst>
        </pc:spChg>
        <pc:spChg chg="add mod">
          <ac:chgData name="Cristina Levinski" userId="3307da14-4b3e-4018-aac4-a94e659e0af6" providerId="ADAL" clId="{3A9BC131-5019-4041-B9A2-A5F5213B6361}" dt="2024-01-18T09:55:59.701" v="275" actId="1076"/>
          <ac:spMkLst>
            <pc:docMk/>
            <pc:sldMk cId="2102021547" sldId="278"/>
            <ac:spMk id="6" creationId="{B45A15C5-5797-E740-D89C-F6F3EF7D419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9">
            <a:extLst>
              <a:ext uri="{FF2B5EF4-FFF2-40B4-BE49-F238E27FC236}">
                <a16:creationId xmlns:a16="http://schemas.microsoft.com/office/drawing/2014/main" id="{D43B275B-84BF-C21D-40E8-7D1235DF538A}"/>
              </a:ext>
            </a:extLst>
          </p:cNvPr>
          <p:cNvSpPr/>
          <p:nvPr/>
        </p:nvSpPr>
        <p:spPr>
          <a:xfrm>
            <a:off x="1021728" y="632659"/>
            <a:ext cx="10148542" cy="218008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US" sz="48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SERCOM-3</a:t>
            </a:r>
          </a:p>
          <a:p>
            <a:pPr algn="ctr">
              <a:lnSpc>
                <a:spcPts val="3360"/>
              </a:lnSpc>
              <a:defRPr sz="1800"/>
            </a:pPr>
            <a:br>
              <a:rPr lang="en-CH" sz="32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</a:br>
            <a:r>
              <a:rPr lang="en-US" sz="32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Third session of the Commission for Weather, Climate, Hydrological, Marine and Related Environmental Services and Applications </a:t>
            </a:r>
          </a:p>
        </p:txBody>
      </p:sp>
      <p:sp>
        <p:nvSpPr>
          <p:cNvPr id="5" name="Shape 79">
            <a:extLst>
              <a:ext uri="{FF2B5EF4-FFF2-40B4-BE49-F238E27FC236}">
                <a16:creationId xmlns:a16="http://schemas.microsoft.com/office/drawing/2014/main" id="{09DABE98-0BBB-BC8C-CDAE-C2AFF3268DAE}"/>
              </a:ext>
            </a:extLst>
          </p:cNvPr>
          <p:cNvSpPr/>
          <p:nvPr/>
        </p:nvSpPr>
        <p:spPr>
          <a:xfrm>
            <a:off x="1071906" y="3429000"/>
            <a:ext cx="10048183" cy="129266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Agenda</a:t>
            </a:r>
            <a:r>
              <a:rPr lang="en-CH" sz="2800" b="0" i="0" u="none" strike="noStrike" baseline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CH" sz="2800" b="0" i="0" u="none" strike="noStrike" baseline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tem </a:t>
            </a:r>
            <a:r>
              <a:rPr lang="en-GB" sz="2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4.3(2)</a:t>
            </a:r>
            <a:r>
              <a:rPr lang="en-CH" sz="2800" b="0" i="0" u="none" strike="noStrike" baseline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hr-HR" sz="2800" b="0" i="0" u="none" strike="noStrike" baseline="0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28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Update to Aerodrome Reports and Forecasts: A Users’ Handbook to the Codes (WMO-No. 782)</a:t>
            </a:r>
            <a:endParaRPr lang="en-US" sz="2800" b="0" i="0" u="none" strike="noStrike" baseline="0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A15C5-5797-E740-D89C-F6F3EF7D419B}"/>
              </a:ext>
            </a:extLst>
          </p:cNvPr>
          <p:cNvSpPr txBox="1"/>
          <p:nvPr/>
        </p:nvSpPr>
        <p:spPr>
          <a:xfrm>
            <a:off x="4736645" y="4976723"/>
            <a:ext cx="271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0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Bali, Indonesia</a:t>
            </a:r>
          </a:p>
          <a:p>
            <a:pPr algn="ctr"/>
            <a:r>
              <a:rPr lang="en-CH" sz="20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4-9 March 2024</a:t>
            </a:r>
            <a:endParaRPr lang="en-CH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3DD4C1-2275-AEDA-3C11-73F098123F31}"/>
              </a:ext>
            </a:extLst>
          </p:cNvPr>
          <p:cNvSpPr txBox="1"/>
          <p:nvPr/>
        </p:nvSpPr>
        <p:spPr>
          <a:xfrm>
            <a:off x="9633857" y="5587109"/>
            <a:ext cx="2558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Presented by: </a:t>
            </a:r>
          </a:p>
          <a:p>
            <a:r>
              <a:rPr lang="en-GB" dirty="0"/>
              <a:t>Greg Brock</a:t>
            </a:r>
          </a:p>
          <a:p>
            <a:r>
              <a:rPr lang="en-GB" i="1" dirty="0"/>
              <a:t>Head, Services for Aviation Division, WMO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F1E17A-456C-0BEF-A01C-FB8876F6B235}"/>
              </a:ext>
            </a:extLst>
          </p:cNvPr>
          <p:cNvSpPr txBox="1"/>
          <p:nvPr/>
        </p:nvSpPr>
        <p:spPr>
          <a:xfrm>
            <a:off x="3920978" y="6235862"/>
            <a:ext cx="435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PPT 4.3(2) last updated on 26 February 2024</a:t>
            </a:r>
          </a:p>
        </p:txBody>
      </p:sp>
    </p:spTree>
    <p:extLst>
      <p:ext uri="{BB962C8B-B14F-4D97-AF65-F5344CB8AC3E}">
        <p14:creationId xmlns:p14="http://schemas.microsoft.com/office/powerpoint/2010/main" val="210202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9">
            <a:extLst>
              <a:ext uri="{FF2B5EF4-FFF2-40B4-BE49-F238E27FC236}">
                <a16:creationId xmlns:a16="http://schemas.microsoft.com/office/drawing/2014/main" id="{9A2E73DB-F95E-FB9E-F7BA-2F1F3BF98D94}"/>
              </a:ext>
            </a:extLst>
          </p:cNvPr>
          <p:cNvSpPr/>
          <p:nvPr/>
        </p:nvSpPr>
        <p:spPr>
          <a:xfrm>
            <a:off x="1251705" y="1157082"/>
            <a:ext cx="4066275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GB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Content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735C7125-2C76-0A4C-EE2B-E0ADE79ADCB0}"/>
              </a:ext>
            </a:extLst>
          </p:cNvPr>
          <p:cNvSpPr txBox="1"/>
          <p:nvPr/>
        </p:nvSpPr>
        <p:spPr>
          <a:xfrm>
            <a:off x="1251705" y="1902709"/>
            <a:ext cx="8336045" cy="2015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Background</a:t>
            </a:r>
            <a:endParaRPr lang="en-GB" sz="2200" b="1" i="0" u="none" strike="noStrike" baseline="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Scope of update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Expected Action</a:t>
            </a:r>
          </a:p>
          <a:p>
            <a:pPr>
              <a:lnSpc>
                <a:spcPct val="150000"/>
              </a:lnSpc>
            </a:pPr>
            <a:endParaRPr lang="en-GB" sz="2000" b="1" i="0" u="none" strike="noStrike" baseline="0" dirty="0">
              <a:solidFill>
                <a:srgbClr val="005BA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0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C314907-21AF-99BC-489A-A8CC53092AA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8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DF7D5B42-448B-69E3-1079-F8DFD56736E7}"/>
              </a:ext>
            </a:extLst>
          </p:cNvPr>
          <p:cNvSpPr txBox="1">
            <a:spLocks/>
          </p:cNvSpPr>
          <p:nvPr/>
        </p:nvSpPr>
        <p:spPr>
          <a:xfrm>
            <a:off x="4826875" y="1153660"/>
            <a:ext cx="6808077" cy="511343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simple guide to the encoding and decoding of aeronautical meteorological codes</a:t>
            </a:r>
          </a:p>
          <a:p>
            <a:pPr lvl="1"/>
            <a:r>
              <a:rPr lang="en-GB" dirty="0"/>
              <a:t>METAR and SPECI, including TREND, and TAF</a:t>
            </a:r>
          </a:p>
          <a:p>
            <a:endParaRPr lang="en-GB" dirty="0"/>
          </a:p>
          <a:p>
            <a:r>
              <a:rPr lang="en-GB" dirty="0"/>
              <a:t>Target audience: Aviation users and meteorological observers</a:t>
            </a:r>
          </a:p>
          <a:p>
            <a:endParaRPr lang="en-GB" dirty="0"/>
          </a:p>
          <a:p>
            <a:r>
              <a:rPr lang="en-GB" dirty="0"/>
              <a:t>Updated once every 2 or 3 years, typically</a:t>
            </a:r>
          </a:p>
          <a:p>
            <a:pPr lvl="1"/>
            <a:r>
              <a:rPr lang="en-GB" dirty="0"/>
              <a:t>Alignment with ICAO Annex 3, </a:t>
            </a:r>
            <a:r>
              <a:rPr lang="en-GB" i="1" dirty="0"/>
              <a:t>Meteorological Service for International Air Navigation</a:t>
            </a:r>
          </a:p>
          <a:p>
            <a:pPr lvl="1"/>
            <a:r>
              <a:rPr lang="en-GB" dirty="0"/>
              <a:t>Relevance of </a:t>
            </a:r>
            <a:r>
              <a:rPr lang="en-GB" i="1" dirty="0"/>
              <a:t>Manual on Codes </a:t>
            </a:r>
            <a:r>
              <a:rPr lang="en-GB" dirty="0"/>
              <a:t>(WMO-No. 306)</a:t>
            </a:r>
          </a:p>
          <a:p>
            <a:endParaRPr lang="en-GB" dirty="0"/>
          </a:p>
          <a:p>
            <a:r>
              <a:rPr lang="en-GB" dirty="0"/>
              <a:t>Last updated in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6F0D3-158B-32E7-DA9C-05B3A1E45D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07"/>
          <a:stretch/>
        </p:blipFill>
        <p:spPr>
          <a:xfrm>
            <a:off x="838200" y="1153660"/>
            <a:ext cx="3496289" cy="4887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50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DF21C6-FE6E-D9A6-320E-1F08DDAFC981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8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Update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9F3B7C-660B-C14F-66CB-9CF1CF482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660"/>
            <a:ext cx="10515600" cy="502330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No major changes </a:t>
            </a:r>
            <a:r>
              <a:rPr lang="en-GB" dirty="0"/>
              <a:t>to aeronautical meteorological codes proposed in Amendment 82 (was 81) of ICAO Annex 3</a:t>
            </a:r>
          </a:p>
          <a:p>
            <a:endParaRPr lang="en-GB" dirty="0"/>
          </a:p>
          <a:p>
            <a:r>
              <a:rPr lang="en-GB" dirty="0"/>
              <a:t>But, some </a:t>
            </a:r>
            <a:r>
              <a:rPr lang="en-GB" b="1" dirty="0">
                <a:solidFill>
                  <a:schemeClr val="accent1"/>
                </a:solidFill>
              </a:rPr>
              <a:t>minor changes </a:t>
            </a:r>
            <a:r>
              <a:rPr lang="en-GB" dirty="0"/>
              <a:t>associated with: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Number of RVR groups </a:t>
            </a:r>
            <a:r>
              <a:rPr lang="en-GB" dirty="0"/>
              <a:t>that can be reported in METAR/SPECI in alphanumeric code versus IWXXM form</a:t>
            </a:r>
          </a:p>
          <a:p>
            <a:pPr lvl="1"/>
            <a:r>
              <a:rPr lang="en-GB" b="1" dirty="0" err="1">
                <a:solidFill>
                  <a:schemeClr val="accent1"/>
                </a:solidFill>
              </a:rPr>
              <a:t>T</a:t>
            </a:r>
            <a:r>
              <a:rPr lang="en-GB" b="1" baseline="-25000" dirty="0" err="1">
                <a:solidFill>
                  <a:schemeClr val="accent1"/>
                </a:solidFill>
              </a:rPr>
              <a:t>air</a:t>
            </a:r>
            <a:r>
              <a:rPr lang="en-GB" b="1" dirty="0">
                <a:solidFill>
                  <a:schemeClr val="accent1"/>
                </a:solidFill>
              </a:rPr>
              <a:t> and </a:t>
            </a:r>
            <a:r>
              <a:rPr lang="en-GB" b="1" dirty="0" err="1">
                <a:solidFill>
                  <a:schemeClr val="accent1"/>
                </a:solidFill>
              </a:rPr>
              <a:t>T</a:t>
            </a:r>
            <a:r>
              <a:rPr lang="en-GB" b="1" baseline="-25000" dirty="0" err="1">
                <a:solidFill>
                  <a:schemeClr val="accent1"/>
                </a:solidFill>
              </a:rPr>
              <a:t>dew</a:t>
            </a:r>
            <a:r>
              <a:rPr lang="en-GB" b="1" dirty="0">
                <a:solidFill>
                  <a:schemeClr val="accent1"/>
                </a:solidFill>
              </a:rPr>
              <a:t> in tenths of a degree Celsius </a:t>
            </a:r>
            <a:r>
              <a:rPr lang="en-GB" dirty="0"/>
              <a:t>when METAR/SPECI disseminated in IWXXM form</a:t>
            </a:r>
          </a:p>
          <a:p>
            <a:endParaRPr lang="en-GB" dirty="0"/>
          </a:p>
          <a:p>
            <a:r>
              <a:rPr lang="en-GB" dirty="0"/>
              <a:t>Therefore, </a:t>
            </a:r>
            <a:r>
              <a:rPr lang="en-GB" b="1" dirty="0">
                <a:solidFill>
                  <a:schemeClr val="accent1"/>
                </a:solidFill>
              </a:rPr>
              <a:t>minor 2025 update </a:t>
            </a:r>
            <a:r>
              <a:rPr lang="en-GB" dirty="0"/>
              <a:t>to WMO-No. 782 prepared by SC-AVI</a:t>
            </a:r>
          </a:p>
          <a:p>
            <a:endParaRPr lang="en-GB" dirty="0"/>
          </a:p>
          <a:p>
            <a:r>
              <a:rPr lang="en-GB" i="1" dirty="0"/>
              <a:t>Note, processing of the update to WMO-No. 782 is contingent on the adoption by ICAO, in early 2025, of Amendment 82 (was 81) of Annex 3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03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4BF31B-0149-3F01-F223-27B03CFAE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B39EA8-61A6-E0B7-8563-40C5DC08960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8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6131D-0A57-02D8-E68E-2BF19E336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873"/>
            <a:ext cx="10515600" cy="3712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Draft Decision 4.3(2)/1 (SERCOM-3)</a:t>
            </a:r>
          </a:p>
          <a:p>
            <a:r>
              <a:rPr lang="en-GB" b="1" dirty="0"/>
              <a:t>SERCOM decides to endorse a proposed 2025 update to </a:t>
            </a:r>
            <a:r>
              <a:rPr lang="en-GB" b="1" i="1" dirty="0"/>
              <a:t>Aerodrome Reports and Forecasts: A Users’ Handbook to the Codes</a:t>
            </a:r>
            <a:r>
              <a:rPr lang="en-GB" b="1" dirty="0"/>
              <a:t> (WMO-No. 782)</a:t>
            </a:r>
          </a:p>
        </p:txBody>
      </p:sp>
    </p:spTree>
    <p:extLst>
      <p:ext uri="{BB962C8B-B14F-4D97-AF65-F5344CB8AC3E}">
        <p14:creationId xmlns:p14="http://schemas.microsoft.com/office/powerpoint/2010/main" val="43615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A28B-339C-72E2-024A-193EBA3D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</a:t>
            </a:r>
            <a:endParaRPr lang="en-FR" sz="60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72FBD4-668B-EB1A-B593-B2BE34336172}"/>
              </a:ext>
            </a:extLst>
          </p:cNvPr>
          <p:cNvSpPr txBox="1"/>
          <p:nvPr/>
        </p:nvSpPr>
        <p:spPr>
          <a:xfrm>
            <a:off x="3824879" y="5950894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600864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B6456A8ECA5478896490611FCD5A0" ma:contentTypeVersion="" ma:contentTypeDescription="Create a new document." ma:contentTypeScope="" ma:versionID="39e2410040cc3e3ff87c08ed4a408319">
  <xsd:schema xmlns:xsd="http://www.w3.org/2001/XMLSchema" xmlns:xs="http://www.w3.org/2001/XMLSchema" xmlns:p="http://schemas.microsoft.com/office/2006/metadata/properties" xmlns:ns2="c5a2086f-1306-468c-afe6-705dad0a8429" targetNamespace="http://schemas.microsoft.com/office/2006/metadata/properties" ma:root="true" ma:fieldsID="356c0ab3d7a6df5767ae752bcc1371e4" ns2:_="">
    <xsd:import namespace="c5a2086f-1306-468c-afe6-705dad0a842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2086f-1306-468c-afe6-705dad0a84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1AB4F5-3F91-4898-942C-3D25B41AF236}"/>
</file>

<file path=customXml/itemProps2.xml><?xml version="1.0" encoding="utf-8"?>
<ds:datastoreItem xmlns:ds="http://schemas.openxmlformats.org/officeDocument/2006/customXml" ds:itemID="{1F80F1C3-A622-4AFA-9071-EAC7E2DDC426}"/>
</file>

<file path=customXml/itemProps3.xml><?xml version="1.0" encoding="utf-8"?>
<ds:datastoreItem xmlns:ds="http://schemas.openxmlformats.org/officeDocument/2006/customXml" ds:itemID="{3ED3AE8B-B4E0-4472-BA8F-42AC28121677}"/>
</file>

<file path=docProps/app.xml><?xml version="1.0" encoding="utf-8"?>
<Properties xmlns="http://schemas.openxmlformats.org/officeDocument/2006/extended-properties" xmlns:vt="http://schemas.openxmlformats.org/officeDocument/2006/docPropsVTypes">
  <TotalTime>4581</TotalTime>
  <Words>295</Words>
  <Application>Microsoft Macintosh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lastModifiedBy>Greg Brock</cp:lastModifiedBy>
  <cp:revision>16</cp:revision>
  <dcterms:created xsi:type="dcterms:W3CDTF">2024-01-11T14:19:20Z</dcterms:created>
  <dcterms:modified xsi:type="dcterms:W3CDTF">2024-02-26T15:11:02Z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0x0101000C2B6456A8ECA5478896490611FCD5A0</vt:lpwstr>
  </property>
</Properties>
</file>