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8" r:id="rId2"/>
    <p:sldId id="270" r:id="rId3"/>
    <p:sldId id="280" r:id="rId4"/>
    <p:sldId id="27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0"/>
    <p:restoredTop sz="97625"/>
  </p:normalViewPr>
  <p:slideViewPr>
    <p:cSldViewPr snapToGrid="0" snapToObjects="1">
      <p:cViewPr varScale="1">
        <p:scale>
          <a:sx n="71" d="100"/>
          <a:sy n="71" d="100"/>
        </p:scale>
        <p:origin x="1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1.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Levinski" userId="3307da14-4b3e-4018-aac4-a94e659e0af6" providerId="ADAL" clId="{9CCCDA90-B4EF-4AD2-81CF-62C8A6E2EC68}"/>
    <pc:docChg chg="modSld">
      <pc:chgData name="Cristina Levinski" userId="3307da14-4b3e-4018-aac4-a94e659e0af6" providerId="ADAL" clId="{9CCCDA90-B4EF-4AD2-81CF-62C8A6E2EC68}" dt="2024-02-19T07:53:41.179" v="4" actId="20577"/>
      <pc:docMkLst>
        <pc:docMk/>
      </pc:docMkLst>
      <pc:sldChg chg="modSp mod">
        <pc:chgData name="Cristina Levinski" userId="3307da14-4b3e-4018-aac4-a94e659e0af6" providerId="ADAL" clId="{9CCCDA90-B4EF-4AD2-81CF-62C8A6E2EC68}" dt="2024-02-19T07:53:41.179" v="4" actId="20577"/>
        <pc:sldMkLst>
          <pc:docMk/>
          <pc:sldMk cId="2102021547" sldId="278"/>
        </pc:sldMkLst>
        <pc:spChg chg="mod">
          <ac:chgData name="Cristina Levinski" userId="3307da14-4b3e-4018-aac4-a94e659e0af6" providerId="ADAL" clId="{9CCCDA90-B4EF-4AD2-81CF-62C8A6E2EC68}" dt="2024-02-19T07:53:41.179" v="4" actId="20577"/>
          <ac:spMkLst>
            <pc:docMk/>
            <pc:sldMk cId="2102021547" sldId="278"/>
            <ac:spMk id="5" creationId="{09DABE98-0BBB-BC8C-CDAE-C2AFF3268DA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2/19/2024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2/19/2024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Annex_to_draft_Recommendation"/><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3360"/>
              </a:lnSpc>
              <a:defRPr sz="1800"/>
            </a:pPr>
            <a:r>
              <a:rPr lang="en-US" sz="40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Commission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1071906" y="3429000"/>
            <a:ext cx="10048183" cy="1723549"/>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r>
              <a:rPr lang="en-US" sz="2800" b="0" i="0" u="none" strike="noStrike" baseline="0" dirty="0">
                <a:latin typeface="Arial" panose="020B0604020202020204" pitchFamily="34" charset="0"/>
                <a:ea typeface="Verdana" panose="020B0604030504040204" pitchFamily="34" charset="0"/>
                <a:cs typeface="Arial" panose="020B0604020202020204" pitchFamily="34" charset="0"/>
              </a:rPr>
              <a:t>A</a:t>
            </a:r>
            <a:r>
              <a:rPr lang="en-CH" sz="2800" b="0" i="0" u="none" strike="noStrike" baseline="0" dirty="0">
                <a:latin typeface="Arial" panose="020B0604020202020204" pitchFamily="34" charset="0"/>
                <a:ea typeface="Verdana" panose="020B0604030504040204" pitchFamily="34" charset="0"/>
                <a:cs typeface="Arial" panose="020B0604020202020204" pitchFamily="34" charset="0"/>
              </a:rPr>
              <a:t>genda item </a:t>
            </a:r>
            <a:r>
              <a:rPr lang="en-US" sz="2800" b="0" i="0" u="none" strike="noStrike" baseline="0" dirty="0">
                <a:latin typeface="Arial" panose="020B0604020202020204" pitchFamily="34" charset="0"/>
                <a:ea typeface="Verdana" panose="020B0604030504040204" pitchFamily="34" charset="0"/>
                <a:cs typeface="Arial" panose="020B0604020202020204" pitchFamily="34" charset="0"/>
              </a:rPr>
              <a:t>4</a:t>
            </a:r>
            <a:r>
              <a:rPr lang="en-CH" sz="2800" b="0" i="0" u="none" strike="noStrike" baseline="0" dirty="0">
                <a:latin typeface="Arial" panose="020B0604020202020204" pitchFamily="34" charset="0"/>
                <a:ea typeface="Verdana" panose="020B0604030504040204" pitchFamily="34" charset="0"/>
                <a:cs typeface="Arial" panose="020B0604020202020204" pitchFamily="34" charset="0"/>
              </a:rPr>
              <a:t>.2(2) </a:t>
            </a:r>
            <a:endParaRPr lang="fr-CH" sz="2800" b="0" i="0" u="none" strike="noStrike" baseline="0" dirty="0">
              <a:latin typeface="Arial" panose="020B0604020202020204" pitchFamily="34" charset="0"/>
              <a:ea typeface="Verdana" panose="020B0604030504040204" pitchFamily="34" charset="0"/>
              <a:cs typeface="Arial" panose="020B0604020202020204" pitchFamily="34" charset="0"/>
            </a:endParaRPr>
          </a:p>
          <a:p>
            <a:pPr algn="ctr"/>
            <a:endParaRPr lang="hr-HR" sz="2800" b="0" i="0" u="none" strike="noStrike" baseline="0" dirty="0">
              <a:latin typeface="Arial" panose="020B0604020202020204" pitchFamily="34" charset="0"/>
              <a:ea typeface="Verdana" panose="020B0604030504040204" pitchFamily="34" charset="0"/>
              <a:cs typeface="Arial" panose="020B0604020202020204" pitchFamily="34" charset="0"/>
            </a:endParaRPr>
          </a:p>
          <a:p>
            <a:pPr marL="0" marR="0" algn="ctr"/>
            <a:r>
              <a:rPr lang="en-GB" sz="2800" dirty="0">
                <a:latin typeface="Arial" panose="020B0604020202020204" pitchFamily="34" charset="0"/>
                <a:ea typeface="Verdana" panose="020B0604030504040204" pitchFamily="34" charset="0"/>
                <a:cs typeface="Arial" panose="020B0604020202020204" pitchFamily="34" charset="0"/>
              </a:rPr>
              <a:t>Drought Monitoring Indicators and Indices</a:t>
            </a:r>
          </a:p>
          <a:p>
            <a:pPr marL="0" marR="0" algn="ctr"/>
            <a:endParaRPr lang="fr-CH" sz="2800" dirty="0">
              <a:latin typeface="Arial" panose="020B0604020202020204" pitchFamily="34" charset="0"/>
              <a:ea typeface="Verdana" panose="020B0604030504040204" pitchFamily="34" charset="0"/>
              <a:cs typeface="Arial" panose="020B0604020202020204" pitchFamily="34" charset="0"/>
            </a:endParaRPr>
          </a:p>
        </p:txBody>
      </p:sp>
      <p:sp>
        <p:nvSpPr>
          <p:cNvPr id="6" name="TextBox 5">
            <a:extLst>
              <a:ext uri="{FF2B5EF4-FFF2-40B4-BE49-F238E27FC236}">
                <a16:creationId xmlns:a16="http://schemas.microsoft.com/office/drawing/2014/main" id="{B45A15C5-5797-E740-D89C-F6F3EF7D419B}"/>
              </a:ext>
            </a:extLst>
          </p:cNvPr>
          <p:cNvSpPr txBox="1"/>
          <p:nvPr/>
        </p:nvSpPr>
        <p:spPr>
          <a:xfrm>
            <a:off x="5097372" y="5871398"/>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Tree>
    <p:extLst>
      <p:ext uri="{BB962C8B-B14F-4D97-AF65-F5344CB8AC3E}">
        <p14:creationId xmlns:p14="http://schemas.microsoft.com/office/powerpoint/2010/main" val="210202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9A2E73DB-F95E-FB9E-F7BA-2F1F3BF98D94}"/>
              </a:ext>
            </a:extLst>
          </p:cNvPr>
          <p:cNvSpPr/>
          <p:nvPr/>
        </p:nvSpPr>
        <p:spPr>
          <a:xfrm>
            <a:off x="1385143" y="553074"/>
            <a:ext cx="10149720"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0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Doc 4.2(2)/1 (SERCOM-3)</a:t>
            </a:r>
          </a:p>
        </p:txBody>
      </p:sp>
      <p:sp>
        <p:nvSpPr>
          <p:cNvPr id="5" name="CuadroTexto 3">
            <a:extLst>
              <a:ext uri="{FF2B5EF4-FFF2-40B4-BE49-F238E27FC236}">
                <a16:creationId xmlns:a16="http://schemas.microsoft.com/office/drawing/2014/main" id="{735C7125-2C76-0A4C-EE2B-E0ADE79ADCB0}"/>
              </a:ext>
            </a:extLst>
          </p:cNvPr>
          <p:cNvSpPr txBox="1"/>
          <p:nvPr/>
        </p:nvSpPr>
        <p:spPr>
          <a:xfrm>
            <a:off x="302004" y="1245795"/>
            <a:ext cx="11769754" cy="257544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000" dirty="0">
                <a:solidFill>
                  <a:srgbClr val="005BAA"/>
                </a:solidFill>
                <a:effectLst/>
                <a:latin typeface="Arial" panose="020B0604020202020204" pitchFamily="34" charset="0"/>
                <a:ea typeface="Verdana" panose="020B0604030504040204" pitchFamily="34" charset="0"/>
                <a:cs typeface="Arial" panose="020B0604020202020204" pitchFamily="34" charset="0"/>
              </a:rPr>
              <a:t>U</a:t>
            </a:r>
            <a:r>
              <a:rPr lang="en-GB" sz="1800" dirty="0" err="1">
                <a:effectLst/>
                <a:latin typeface="Verdana" panose="020B0604030504040204" pitchFamily="34" charset="0"/>
                <a:ea typeface="Arial" panose="020B0604020202020204" pitchFamily="34" charset="0"/>
                <a:cs typeface="Arial" panose="020B0604020202020204" pitchFamily="34" charset="0"/>
              </a:rPr>
              <a:t>pdate</a:t>
            </a:r>
            <a:r>
              <a:rPr lang="en-GB" sz="1800" dirty="0">
                <a:effectLst/>
                <a:latin typeface="Verdana" panose="020B0604030504040204" pitchFamily="34" charset="0"/>
                <a:ea typeface="Arial" panose="020B0604020202020204" pitchFamily="34" charset="0"/>
                <a:cs typeface="Arial" panose="020B0604020202020204" pitchFamily="34" charset="0"/>
              </a:rPr>
              <a:t> to the Global Drought Classification System (GDCS) in Resolution 16 (Cg-19) - WMO Activities on Drought Management,</a:t>
            </a:r>
          </a:p>
          <a:p>
            <a:pPr marL="285750" indent="-285750">
              <a:lnSpc>
                <a:spcPct val="150000"/>
              </a:lnSpc>
              <a:buFont typeface="Arial" panose="020B0604020202020204" pitchFamily="34" charset="0"/>
              <a:buChar char="•"/>
            </a:pPr>
            <a:r>
              <a:rPr lang="en-GB" sz="1800" b="1" dirty="0">
                <a:effectLst/>
                <a:latin typeface="Verdana" panose="020B0604030504040204" pitchFamily="34" charset="0"/>
                <a:ea typeface="Verdana" panose="020B0604030504040204" pitchFamily="34" charset="0"/>
                <a:cs typeface="Verdana" panose="020B0604030504040204" pitchFamily="34" charset="0"/>
              </a:rPr>
              <a:t>Recommends </a:t>
            </a:r>
            <a:r>
              <a:rPr lang="en-GB" sz="1800" dirty="0">
                <a:effectLst/>
                <a:latin typeface="Verdana" panose="020B0604030504040204" pitchFamily="34" charset="0"/>
                <a:ea typeface="Verdana" panose="020B0604030504040204" pitchFamily="34" charset="0"/>
                <a:cs typeface="Verdana" panose="020B0604030504040204" pitchFamily="34" charset="0"/>
              </a:rPr>
              <a:t>to Executive Council the adoption of Additional Drought Indicators and Indices for Use by NMHS’s</a:t>
            </a:r>
            <a:r>
              <a:rPr lang="en-GB" sz="1800" i="1" dirty="0">
                <a:effectLst/>
                <a:latin typeface="Verdana" panose="020B0604030504040204" pitchFamily="34" charset="0"/>
                <a:ea typeface="Verdana" panose="020B0604030504040204" pitchFamily="34" charset="0"/>
                <a:cs typeface="Verdana" panose="020B0604030504040204" pitchFamily="34" charset="0"/>
              </a:rPr>
              <a:t> </a:t>
            </a:r>
            <a:r>
              <a:rPr lang="en-GB" sz="1800" dirty="0">
                <a:effectLst/>
                <a:latin typeface="Verdana" panose="020B0604030504040204" pitchFamily="34" charset="0"/>
                <a:ea typeface="Verdana" panose="020B0604030504040204" pitchFamily="34" charset="0"/>
                <a:cs typeface="Verdana" panose="020B0604030504040204" pitchFamily="34" charset="0"/>
              </a:rPr>
              <a:t>through</a:t>
            </a:r>
            <a:r>
              <a:rPr lang="en-GB" sz="1800" i="1" dirty="0">
                <a:effectLst/>
                <a:latin typeface="Verdana" panose="020B0604030504040204" pitchFamily="34" charset="0"/>
                <a:ea typeface="Verdana" panose="020B0604030504040204" pitchFamily="34" charset="0"/>
                <a:cs typeface="Verdana" panose="020B0604030504040204" pitchFamily="34" charset="0"/>
              </a:rPr>
              <a:t> </a:t>
            </a:r>
            <a:r>
              <a:rPr lang="en-GB" sz="1800" dirty="0">
                <a:effectLst/>
                <a:latin typeface="Verdana" panose="020B0604030504040204" pitchFamily="34" charset="0"/>
                <a:ea typeface="Verdana" panose="020B0604030504040204" pitchFamily="34" charset="0"/>
                <a:cs typeface="Verdana" panose="020B0604030504040204" pitchFamily="34" charset="0"/>
              </a:rPr>
              <a:t>the draft resolution provided in the </a:t>
            </a:r>
            <a:r>
              <a:rPr lang="en-GB" sz="18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3" action="ppaction://hlinkfile"/>
              </a:rPr>
              <a:t>Annex</a:t>
            </a:r>
            <a:r>
              <a:rPr lang="en-GB" sz="1800" dirty="0">
                <a:effectLst/>
                <a:latin typeface="Verdana" panose="020B0604030504040204" pitchFamily="34" charset="0"/>
                <a:ea typeface="Verdana" panose="020B0604030504040204" pitchFamily="34" charset="0"/>
                <a:cs typeface="Verdana" panose="020B0604030504040204" pitchFamily="34" charset="0"/>
              </a:rPr>
              <a:t>.</a:t>
            </a:r>
          </a:p>
          <a:p>
            <a:pPr marL="285750" indent="-285750">
              <a:lnSpc>
                <a:spcPct val="150000"/>
              </a:lnSpc>
              <a:buFont typeface="Arial" panose="020B0604020202020204" pitchFamily="34" charset="0"/>
              <a:buChar char="•"/>
            </a:pPr>
            <a:endParaRPr lang="en-GB" sz="1800" b="1" dirty="0">
              <a:effectLst/>
              <a:latin typeface="Verdana" panose="020B0604030504040204" pitchFamily="34" charset="0"/>
              <a:ea typeface="Verdana" panose="020B0604030504040204" pitchFamily="34" charset="0"/>
              <a:cs typeface="Segoe UI" panose="020B0502040204020203" pitchFamily="34" charset="0"/>
            </a:endParaRPr>
          </a:p>
          <a:p>
            <a:pPr marL="285750" indent="-285750">
              <a:lnSpc>
                <a:spcPct val="150000"/>
              </a:lnSpc>
              <a:buFont typeface="Arial" panose="020B0604020202020204" pitchFamily="34" charset="0"/>
              <a:buChar char="•"/>
            </a:pPr>
            <a:r>
              <a:rPr lang="en-GB" b="1" dirty="0">
                <a:latin typeface="Verdana" panose="020B0604030504040204" pitchFamily="34" charset="0"/>
                <a:ea typeface="Verdana" panose="020B0604030504040204" pitchFamily="34" charset="0"/>
                <a:cs typeface="Segoe UI" panose="020B0502040204020203" pitchFamily="34" charset="0"/>
              </a:rPr>
              <a:t>INF 4.2(2) </a:t>
            </a:r>
            <a:r>
              <a:rPr lang="en-GB" dirty="0">
                <a:latin typeface="Verdana" panose="020B0604030504040204" pitchFamily="34" charset="0"/>
                <a:ea typeface="Verdana" panose="020B0604030504040204" pitchFamily="34" charset="0"/>
                <a:cs typeface="Segoe UI" panose="020B0502040204020203" pitchFamily="34" charset="0"/>
              </a:rPr>
              <a:t>provides an overview of the three</a:t>
            </a:r>
            <a:r>
              <a:rPr lang="en-GB" b="1" dirty="0">
                <a:latin typeface="Verdana" panose="020B0604030504040204" pitchFamily="34" charset="0"/>
                <a:ea typeface="Verdana" panose="020B0604030504040204" pitchFamily="34" charset="0"/>
                <a:cs typeface="Segoe UI" panose="020B0502040204020203" pitchFamily="34" charset="0"/>
              </a:rPr>
              <a:t> </a:t>
            </a:r>
            <a:r>
              <a:rPr lang="en-GB" sz="1800" dirty="0">
                <a:effectLst/>
                <a:latin typeface="Verdana" panose="020B0604030504040204" pitchFamily="34" charset="0"/>
                <a:ea typeface="Verdana" panose="020B0604030504040204" pitchFamily="34" charset="0"/>
                <a:cs typeface="Verdana" panose="020B0604030504040204" pitchFamily="34" charset="0"/>
              </a:rPr>
              <a:t>Drought Indicators and Indices.</a:t>
            </a:r>
          </a:p>
        </p:txBody>
      </p:sp>
    </p:spTree>
    <p:extLst>
      <p:ext uri="{BB962C8B-B14F-4D97-AF65-F5344CB8AC3E}">
        <p14:creationId xmlns:p14="http://schemas.microsoft.com/office/powerpoint/2010/main" val="1366503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1F84E1F9-13C4-4F19-E935-FA8F4FE63768}"/>
            </a:ext>
          </a:extLst>
        </p:cNvPr>
        <p:cNvGrpSpPr/>
        <p:nvPr/>
      </p:nvGrpSpPr>
      <p:grpSpPr>
        <a:xfrm>
          <a:off x="0" y="0"/>
          <a:ext cx="0" cy="0"/>
          <a:chOff x="0" y="0"/>
          <a:chExt cx="0" cy="0"/>
        </a:xfrm>
      </p:grpSpPr>
      <p:sp>
        <p:nvSpPr>
          <p:cNvPr id="4" name="Shape 79">
            <a:extLst>
              <a:ext uri="{FF2B5EF4-FFF2-40B4-BE49-F238E27FC236}">
                <a16:creationId xmlns:a16="http://schemas.microsoft.com/office/drawing/2014/main" id="{946459F6-B090-11CA-233C-DDF8BA1A4C14}"/>
              </a:ext>
            </a:extLst>
          </p:cNvPr>
          <p:cNvSpPr/>
          <p:nvPr/>
        </p:nvSpPr>
        <p:spPr>
          <a:xfrm>
            <a:off x="1385143" y="553074"/>
            <a:ext cx="10149720" cy="45544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3360"/>
              </a:lnSpc>
              <a:defRPr sz="1800"/>
            </a:pPr>
            <a:r>
              <a:rPr lang="en-US" sz="40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Doc 4.2(2)/1 (SERCOM-3)</a:t>
            </a:r>
          </a:p>
        </p:txBody>
      </p:sp>
      <p:sp>
        <p:nvSpPr>
          <p:cNvPr id="5" name="CuadroTexto 3">
            <a:extLst>
              <a:ext uri="{FF2B5EF4-FFF2-40B4-BE49-F238E27FC236}">
                <a16:creationId xmlns:a16="http://schemas.microsoft.com/office/drawing/2014/main" id="{F6DC4D21-CB0A-4AC7-D2F1-964EA00F62E4}"/>
              </a:ext>
            </a:extLst>
          </p:cNvPr>
          <p:cNvSpPr txBox="1"/>
          <p:nvPr/>
        </p:nvSpPr>
        <p:spPr>
          <a:xfrm>
            <a:off x="302004" y="1245795"/>
            <a:ext cx="11769754" cy="377577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GB" sz="1800" b="1" dirty="0">
                <a:solidFill>
                  <a:srgbClr val="000000"/>
                </a:solidFill>
                <a:effectLst/>
                <a:latin typeface="Verdana" panose="020B0604030504040204" pitchFamily="34" charset="0"/>
                <a:ea typeface="Arial" panose="020B0604020202020204" pitchFamily="34" charset="0"/>
                <a:cs typeface="Verdana" panose="020B0604030504040204" pitchFamily="34" charset="0"/>
              </a:rPr>
              <a:t>Requests </a:t>
            </a:r>
            <a:r>
              <a:rPr lang="en-GB" sz="1800" dirty="0">
                <a:solidFill>
                  <a:srgbClr val="000000"/>
                </a:solidFill>
                <a:effectLst/>
                <a:latin typeface="Verdana" panose="020B0604030504040204" pitchFamily="34" charset="0"/>
                <a:ea typeface="Arial" panose="020B0604020202020204" pitchFamily="34" charset="0"/>
                <a:cs typeface="Verdana" panose="020B0604030504040204" pitchFamily="34" charset="0"/>
              </a:rPr>
              <a:t>Members to promote the use the Standardized Precipitation Index (SPI) and the Standardized Precipitation and Evapotranspiration Index (SPEI) to characterize droughts, in addition to other drought indicators and indices that are already used by Members.</a:t>
            </a:r>
          </a:p>
          <a:p>
            <a:pPr marL="285750" indent="-285750">
              <a:lnSpc>
                <a:spcPct val="150000"/>
              </a:lnSpc>
              <a:buFont typeface="Arial" panose="020B0604020202020204" pitchFamily="34" charset="0"/>
              <a:buChar char="•"/>
            </a:pPr>
            <a:endParaRPr lang="en-GB" dirty="0">
              <a:solidFill>
                <a:srgbClr val="000000"/>
              </a:solidFill>
              <a:latin typeface="Verdana" panose="020B0604030504040204" pitchFamily="34" charset="0"/>
              <a:ea typeface="Arial" panose="020B0604020202020204" pitchFamily="34" charset="0"/>
              <a:cs typeface="Verdana" panose="020B0604030504040204" pitchFamily="34" charset="0"/>
            </a:endParaRPr>
          </a:p>
          <a:p>
            <a:pPr marL="285750" indent="-285750">
              <a:lnSpc>
                <a:spcPct val="150000"/>
              </a:lnSpc>
              <a:buFont typeface="Arial" panose="020B0604020202020204" pitchFamily="34" charset="0"/>
              <a:buChar char="•"/>
            </a:pPr>
            <a:endParaRPr lang="en-GB" sz="1800" dirty="0">
              <a:solidFill>
                <a:srgbClr val="000000"/>
              </a:solidFill>
              <a:effectLst/>
              <a:latin typeface="Verdana" panose="020B0604030504040204" pitchFamily="34" charset="0"/>
              <a:ea typeface="Arial" panose="020B0604020202020204" pitchFamily="34" charset="0"/>
              <a:cs typeface="Verdana" panose="020B0604030504040204" pitchFamily="34" charset="0"/>
            </a:endParaRPr>
          </a:p>
          <a:p>
            <a:pPr marL="285750" indent="-285750">
              <a:lnSpc>
                <a:spcPct val="150000"/>
              </a:lnSpc>
              <a:buFont typeface="Arial" panose="020B0604020202020204" pitchFamily="34" charset="0"/>
              <a:buChar char="•"/>
            </a:pPr>
            <a:r>
              <a:rPr lang="en-GB" sz="1800" b="1" dirty="0">
                <a:solidFill>
                  <a:srgbClr val="000000"/>
                </a:solidFill>
                <a:effectLst/>
                <a:latin typeface="Verdana" panose="020B0604030504040204" pitchFamily="34" charset="0"/>
                <a:ea typeface="Arial" panose="020B0604020202020204" pitchFamily="34" charset="0"/>
                <a:cs typeface="Verdana" panose="020B0604030504040204" pitchFamily="34" charset="0"/>
              </a:rPr>
              <a:t>Further Requests</a:t>
            </a:r>
            <a:r>
              <a:rPr lang="en-GB" sz="1800" dirty="0">
                <a:solidFill>
                  <a:srgbClr val="000000"/>
                </a:solidFill>
                <a:effectLst/>
                <a:latin typeface="Verdana" panose="020B0604030504040204" pitchFamily="34" charset="0"/>
                <a:ea typeface="Arial" panose="020B0604020202020204" pitchFamily="34" charset="0"/>
                <a:cs typeface="Verdana" panose="020B0604030504040204" pitchFamily="34" charset="0"/>
              </a:rPr>
              <a:t> Members to explore the use of Combined Drought Index (</a:t>
            </a:r>
            <a:r>
              <a:rPr lang="en-GB" dirty="0">
                <a:solidFill>
                  <a:srgbClr val="000000"/>
                </a:solidFill>
                <a:latin typeface="Verdana" panose="020B0604030504040204" pitchFamily="34" charset="0"/>
                <a:ea typeface="Arial" panose="020B0604020202020204" pitchFamily="34" charset="0"/>
                <a:cs typeface="Verdana" panose="020B0604030504040204" pitchFamily="34" charset="0"/>
              </a:rPr>
              <a:t>CDI) which is </a:t>
            </a:r>
            <a:r>
              <a:rPr lang="en-GB" sz="1800" dirty="0">
                <a:solidFill>
                  <a:srgbClr val="000000"/>
                </a:solidFill>
                <a:effectLst/>
                <a:latin typeface="Verdana" panose="020B0604030504040204" pitchFamily="34" charset="0"/>
                <a:ea typeface="Arial" panose="020B0604020202020204" pitchFamily="34" charset="0"/>
                <a:cs typeface="Verdana" panose="020B0604030504040204" pitchFamily="34" charset="0"/>
              </a:rPr>
              <a:t>based on the integration of three drought </a:t>
            </a:r>
            <a:r>
              <a:rPr lang="en-GB" sz="1800" dirty="0" err="1">
                <a:solidFill>
                  <a:srgbClr val="000000"/>
                </a:solidFill>
                <a:effectLst/>
                <a:latin typeface="Verdana" panose="020B0604030504040204" pitchFamily="34" charset="0"/>
                <a:ea typeface="Arial" panose="020B0604020202020204" pitchFamily="34" charset="0"/>
                <a:cs typeface="Verdana" panose="020B0604030504040204" pitchFamily="34" charset="0"/>
              </a:rPr>
              <a:t>indicatorson</a:t>
            </a:r>
            <a:r>
              <a:rPr lang="en-GB" sz="1800" dirty="0">
                <a:solidFill>
                  <a:srgbClr val="000000"/>
                </a:solidFill>
                <a:effectLst/>
                <a:latin typeface="Verdana" panose="020B0604030504040204" pitchFamily="34" charset="0"/>
                <a:ea typeface="Arial" panose="020B0604020202020204" pitchFamily="34" charset="0"/>
                <a:cs typeface="Verdana" panose="020B0604030504040204" pitchFamily="34" charset="0"/>
              </a:rPr>
              <a:t> the 1) SPI/SPEI, 2) soil moisture, and 3) remotely sensed vegetation information.</a:t>
            </a:r>
          </a:p>
          <a:p>
            <a:pPr>
              <a:lnSpc>
                <a:spcPct val="150000"/>
              </a:lnSpc>
            </a:pPr>
            <a:endParaRPr lang="en-GB" b="1" dirty="0">
              <a:latin typeface="Verdana" panose="020B0604030504040204" pitchFamily="34" charset="0"/>
              <a:ea typeface="Verdana" panose="020B0604030504040204" pitchFamily="34" charset="0"/>
              <a:cs typeface="Segoe UI" panose="020B0502040204020203" pitchFamily="34" charset="0"/>
            </a:endParaRPr>
          </a:p>
        </p:txBody>
      </p:sp>
    </p:spTree>
    <p:extLst>
      <p:ext uri="{BB962C8B-B14F-4D97-AF65-F5344CB8AC3E}">
        <p14:creationId xmlns:p14="http://schemas.microsoft.com/office/powerpoint/2010/main" val="1373835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1392C-BBD9-B23D-062D-9468CDFE4628}"/>
              </a:ext>
            </a:extLst>
          </p:cNvPr>
          <p:cNvSpPr>
            <a:spLocks noGrp="1"/>
          </p:cNvSpPr>
          <p:nvPr>
            <p:ph type="title"/>
          </p:nvPr>
        </p:nvSpPr>
        <p:spPr>
          <a:xfrm>
            <a:off x="838200" y="2263197"/>
            <a:ext cx="10515600" cy="1325563"/>
          </a:xfrm>
        </p:spPr>
        <p:txBody>
          <a:bodyPr>
            <a:normAutofit/>
          </a:bodyPr>
          <a:lstStyle/>
          <a:p>
            <a:pPr algn="ctr"/>
            <a:r>
              <a:rPr lang="en-FR" sz="6000" b="1" dirty="0">
                <a:solidFill>
                  <a:srgbClr val="005A9C"/>
                </a:solidFill>
                <a:latin typeface="Arial" panose="020B0604020202020204" pitchFamily="34" charset="0"/>
                <a:ea typeface="Verdana" panose="020B0604030504040204" pitchFamily="34" charset="0"/>
                <a:cs typeface="Arial" panose="020B0604020202020204" pitchFamily="34" charset="0"/>
              </a:rPr>
              <a:t>Thank you.</a:t>
            </a:r>
          </a:p>
        </p:txBody>
      </p:sp>
      <p:sp>
        <p:nvSpPr>
          <p:cNvPr id="3" name="CuadroTexto 3">
            <a:extLst>
              <a:ext uri="{FF2B5EF4-FFF2-40B4-BE49-F238E27FC236}">
                <a16:creationId xmlns:a16="http://schemas.microsoft.com/office/drawing/2014/main" id="{5747C3C7-0FBD-0752-91F7-A3D4F8F0C8A9}"/>
              </a:ext>
            </a:extLst>
          </p:cNvPr>
          <p:cNvSpPr txBox="1"/>
          <p:nvPr/>
        </p:nvSpPr>
        <p:spPr>
          <a:xfrm>
            <a:off x="3824879" y="6020736"/>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rgbClr val="005A9C"/>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890452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30CF40-D0C4-44C1-B189-EC1AD6E19488}"/>
</file>

<file path=customXml/itemProps2.xml><?xml version="1.0" encoding="utf-8"?>
<ds:datastoreItem xmlns:ds="http://schemas.openxmlformats.org/officeDocument/2006/customXml" ds:itemID="{A3C26247-1FAB-4126-B6AB-31F547697EE2}"/>
</file>

<file path=customXml/itemProps3.xml><?xml version="1.0" encoding="utf-8"?>
<ds:datastoreItem xmlns:ds="http://schemas.openxmlformats.org/officeDocument/2006/customXml" ds:itemID="{1CF86CDF-3B2A-415C-B39F-D68D70FDD13D}"/>
</file>

<file path=docProps/app.xml><?xml version="1.0" encoding="utf-8"?>
<Properties xmlns="http://schemas.openxmlformats.org/officeDocument/2006/extended-properties" xmlns:vt="http://schemas.openxmlformats.org/officeDocument/2006/docPropsVTypes">
  <TotalTime>5879</TotalTime>
  <Words>207</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Verdana</vt:lpstr>
      <vt:lpstr>Office Theme</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Cristina Levinski</cp:lastModifiedBy>
  <cp:revision>15</cp:revision>
  <dcterms:created xsi:type="dcterms:W3CDTF">2024-01-11T14:19:20Z</dcterms:created>
  <dcterms:modified xsi:type="dcterms:W3CDTF">2024-02-19T07:53:45Z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