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8" r:id="rId2"/>
    <p:sldId id="270" r:id="rId3"/>
    <p:sldId id="280" r:id="rId4"/>
    <p:sldId id="27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A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660"/>
    <p:restoredTop sz="97625"/>
  </p:normalViewPr>
  <p:slideViewPr>
    <p:cSldViewPr snapToGrid="0" snapToObjects="1">
      <p:cViewPr varScale="1">
        <p:scale>
          <a:sx n="71" d="100"/>
          <a:sy n="71" d="100"/>
        </p:scale>
        <p:origin x="10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ristina Levinski" userId="3307da14-4b3e-4018-aac4-a94e659e0af6" providerId="ADAL" clId="{476B023F-9CCA-4904-8A4F-3472ADA5A92D}"/>
    <pc:docChg chg="modSld">
      <pc:chgData name="Cristina Levinski" userId="3307da14-4b3e-4018-aac4-a94e659e0af6" providerId="ADAL" clId="{476B023F-9CCA-4904-8A4F-3472ADA5A92D}" dt="2024-02-19T07:50:24.297" v="16" actId="20577"/>
      <pc:docMkLst>
        <pc:docMk/>
      </pc:docMkLst>
      <pc:sldChg chg="modSp mod">
        <pc:chgData name="Cristina Levinski" userId="3307da14-4b3e-4018-aac4-a94e659e0af6" providerId="ADAL" clId="{476B023F-9CCA-4904-8A4F-3472ADA5A92D}" dt="2024-02-19T07:50:24.297" v="16" actId="20577"/>
        <pc:sldMkLst>
          <pc:docMk/>
          <pc:sldMk cId="2102021547" sldId="278"/>
        </pc:sldMkLst>
        <pc:spChg chg="mod">
          <ac:chgData name="Cristina Levinski" userId="3307da14-4b3e-4018-aac4-a94e659e0af6" providerId="ADAL" clId="{476B023F-9CCA-4904-8A4F-3472ADA5A92D}" dt="2024-02-19T07:50:24.297" v="16" actId="20577"/>
          <ac:spMkLst>
            <pc:docMk/>
            <pc:sldMk cId="2102021547" sldId="278"/>
            <ac:spMk id="5" creationId="{09DABE98-0BBB-BC8C-CDAE-C2AFF3268DA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4EC799-4231-2346-88CD-50EB4F7D6D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7A7F83-D93D-B848-B8B4-C00862A7B9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910179-53D6-2541-984B-2302772D1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6A9576-B9E5-EC45-822F-70872F479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47FFFE-58EC-AD47-BCC4-79F7901ED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616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D04409-47BD-B745-9631-8FBF6F0C9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50928A-9CEF-C94B-9E3D-ECF41CE9C8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FDCF3C-E871-1246-AA8C-C00AA837E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22C893-02D2-3A40-92BD-4F2897741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60ACCC-903D-8849-B627-3B3B1442F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136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29679AA-F95A-6C49-924E-ED19D1BA6F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1B20FD-2E08-4D4E-ABFE-5B18E37C80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7732CF-C083-EB49-AADB-8BF4409CC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1EBAD8-8AEC-6745-9184-44F30BB2B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3D1102-6943-F445-BF9F-18E890F0B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420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2A14A7-5367-6641-89B3-ED5206D45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1EACD7-D93B-FE43-8595-62E80F9C12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FCB0E1-F717-8543-8276-E0FF351BF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7C43B9-2296-0545-AA12-2E6E33536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C8FCBA-5B72-1847-A4B5-B5B6FBAE9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164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917ED-B526-3741-9437-CAA67CD3D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0CB9E6-61FE-0E4A-9EA7-A54AAE0540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9C00FF-8B7B-2849-8F0B-844EBBDCB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80EA24-2FF2-8645-B2F8-2B04E162F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747AD9-32FD-5D40-8739-004AAA5CF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581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CF550-CB93-6440-9E7D-1990C02300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534B28-9891-9C48-BBF7-3FA840B144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8933CE-EA8D-4D49-A832-CFE5A31CF0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A8EF8E-143E-4648-850C-FFE87BCDC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3E1F61-4260-9C4D-AB89-CE7BE42C20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40F333-43E3-5847-B0EC-E9AB122D5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189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E7806A-B7D2-7140-9436-1143278A72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3E6735-5C95-C54F-8E6D-915607B712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65059F-B372-DB48-B36F-AA1616F3B3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46C662-5F07-F443-B63B-58577DB757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1AC9D6-AFA3-A546-BB82-E3D4FE01C9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8A8E6B6-73E5-CA41-8BD4-041E50F46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AD955FE-D63C-D841-944B-31661EB39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0D28364-DF09-0447-BD31-D77CF6314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490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7A369-3332-8449-82FA-53904157D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14008B-3EEF-6E40-9202-C50512A3B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C30F60-22F5-CF4F-8300-0C23FA8D63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F26F9C5-71CD-DF4D-87AE-1E5603379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117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50D5756-9533-5947-8AA4-A55E45B54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B54A894-2BDD-664C-9734-01944B8EE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938AFC-927D-0E4C-8765-513AA32F5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843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0B2AB-6FB0-3F4B-B296-90A3EB5BD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36C93C-3293-7641-AEA6-C4007B00AB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9A7650-C748-FB4E-9BA6-288E3E3F41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3EDD49-D3A1-B74F-A8BB-1077D7DCE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082356-7C2E-8A4E-9BC3-2381AEED3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5408F6-B699-7C45-B509-8772F6DF4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901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6179F-7EA1-A64F-AA5A-4307727C6A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6E14D99-0F9D-1849-B080-00CC58551F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178331-B9EE-984C-BF89-C28E8A1BA6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9ECBAC-97ED-0B47-A77B-78F83C649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5CB222-F7B7-A440-BD6A-F188B5160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DD5C41-6ADD-3445-9543-8CBA4F2CC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197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E42707-DAB0-9642-AB96-BCDAFE10A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3C5FAD-B53E-A44E-ACCE-FA8671073B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0C309E-16C9-9949-AF70-5ED1258102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2EED87-2C30-6C46-8CD5-5737BBF046EB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45BAAE-3D1C-F24D-97C2-A7BE90B756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600EC8-E292-F447-B047-35F0458B26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237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79">
            <a:extLst>
              <a:ext uri="{FF2B5EF4-FFF2-40B4-BE49-F238E27FC236}">
                <a16:creationId xmlns:a16="http://schemas.microsoft.com/office/drawing/2014/main" id="{D43B275B-84BF-C21D-40E8-7D1235DF538A}"/>
              </a:ext>
            </a:extLst>
          </p:cNvPr>
          <p:cNvSpPr/>
          <p:nvPr/>
        </p:nvSpPr>
        <p:spPr>
          <a:xfrm>
            <a:off x="1021728" y="632659"/>
            <a:ext cx="10148542" cy="2180084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lnSpc>
                <a:spcPts val="3360"/>
              </a:lnSpc>
              <a:defRPr sz="1800"/>
            </a:pPr>
            <a:r>
              <a:rPr lang="en-US" sz="4000" b="1" kern="1000" spc="-10" dirty="0">
                <a:solidFill>
                  <a:srgbClr val="005A9C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Montserrat-Regular"/>
              </a:rPr>
              <a:t>SERCOM-3</a:t>
            </a:r>
          </a:p>
          <a:p>
            <a:pPr algn="ctr">
              <a:lnSpc>
                <a:spcPts val="3360"/>
              </a:lnSpc>
              <a:defRPr sz="1800"/>
            </a:pPr>
            <a:br>
              <a:rPr lang="en-CH" sz="3200" b="1" kern="1000" spc="-10" dirty="0">
                <a:solidFill>
                  <a:srgbClr val="005A9C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Montserrat-Regular"/>
              </a:rPr>
            </a:br>
            <a:r>
              <a:rPr lang="en-US" sz="3200" b="1" kern="1000" spc="-10" dirty="0">
                <a:solidFill>
                  <a:srgbClr val="005A9C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Montserrat-Regular"/>
              </a:rPr>
              <a:t>Third session of the Commission for Weather, Climate, Hydrological, Marine and Related Environmental Services and Applications </a:t>
            </a:r>
          </a:p>
        </p:txBody>
      </p:sp>
      <p:sp>
        <p:nvSpPr>
          <p:cNvPr id="5" name="Shape 79">
            <a:extLst>
              <a:ext uri="{FF2B5EF4-FFF2-40B4-BE49-F238E27FC236}">
                <a16:creationId xmlns:a16="http://schemas.microsoft.com/office/drawing/2014/main" id="{09DABE98-0BBB-BC8C-CDAE-C2AFF3268DAE}"/>
              </a:ext>
            </a:extLst>
          </p:cNvPr>
          <p:cNvSpPr/>
          <p:nvPr/>
        </p:nvSpPr>
        <p:spPr>
          <a:xfrm>
            <a:off x="1071906" y="3429000"/>
            <a:ext cx="10048183" cy="1723549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2800" b="0" i="0" u="none" strike="noStrike" baseline="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</a:t>
            </a:r>
            <a:r>
              <a:rPr lang="en-CH" sz="2800" b="0" i="0" u="none" strike="noStrike" baseline="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genda item </a:t>
            </a:r>
            <a:r>
              <a:rPr lang="en-US" sz="2800" b="0" i="0" u="none" strike="noStrike" baseline="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4</a:t>
            </a:r>
            <a:r>
              <a:rPr lang="en-CH" sz="2800" b="0" i="0" u="none" strike="noStrike" baseline="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.2(1) </a:t>
            </a:r>
            <a:endParaRPr lang="fr-CH" sz="2800" b="0" i="0" u="none" strike="noStrike" baseline="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/>
            <a:endParaRPr lang="hr-HR" sz="2800" b="0" i="0" u="none" strike="noStrike" baseline="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 marR="0" algn="ctr"/>
            <a:r>
              <a:rPr lang="en-GB" sz="28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Draft </a:t>
            </a:r>
            <a:r>
              <a:rPr lang="en-CH" sz="28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</a:t>
            </a:r>
            <a:r>
              <a:rPr lang="en-GB" sz="2800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mplementation</a:t>
            </a:r>
            <a:r>
              <a:rPr lang="en-GB" sz="28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CH" sz="28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</a:t>
            </a:r>
            <a:r>
              <a:rPr lang="en-GB" sz="2800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lan</a:t>
            </a:r>
            <a:r>
              <a:rPr lang="en-GB" sz="28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on </a:t>
            </a:r>
          </a:p>
          <a:p>
            <a:pPr marL="0" marR="0" algn="ctr"/>
            <a:r>
              <a:rPr lang="en-GB" sz="28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National </a:t>
            </a:r>
            <a:r>
              <a:rPr lang="en-CH" sz="28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</a:t>
            </a:r>
            <a:r>
              <a:rPr lang="en-GB" sz="2800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rought</a:t>
            </a:r>
            <a:r>
              <a:rPr lang="en-GB" sz="28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CH" sz="28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E</a:t>
            </a:r>
            <a:r>
              <a:rPr lang="en-GB" sz="2800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arly</a:t>
            </a:r>
            <a:r>
              <a:rPr lang="en-GB" sz="28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CH" sz="28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</a:t>
            </a:r>
            <a:r>
              <a:rPr lang="en-GB" sz="2800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arning</a:t>
            </a:r>
            <a:r>
              <a:rPr lang="en-GB" sz="28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CH" sz="28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S</a:t>
            </a:r>
            <a:r>
              <a:rPr lang="en-GB" sz="2800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ystems</a:t>
            </a:r>
            <a:endParaRPr lang="fr-CH" sz="28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45A15C5-5797-E740-D89C-F6F3EF7D419B}"/>
              </a:ext>
            </a:extLst>
          </p:cNvPr>
          <p:cNvSpPr txBox="1"/>
          <p:nvPr/>
        </p:nvSpPr>
        <p:spPr>
          <a:xfrm>
            <a:off x="5097372" y="5871398"/>
            <a:ext cx="27187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H" sz="2000" dirty="0">
                <a:solidFill>
                  <a:srgbClr val="005A9C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Bali, Indonesia</a:t>
            </a:r>
          </a:p>
          <a:p>
            <a:pPr algn="ctr"/>
            <a:r>
              <a:rPr lang="en-CH" sz="2000" dirty="0">
                <a:solidFill>
                  <a:srgbClr val="005A9C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4-9 March 2024</a:t>
            </a:r>
            <a:endParaRPr lang="en-CH" sz="2000" dirty="0"/>
          </a:p>
        </p:txBody>
      </p:sp>
    </p:spTree>
    <p:extLst>
      <p:ext uri="{BB962C8B-B14F-4D97-AF65-F5344CB8AC3E}">
        <p14:creationId xmlns:p14="http://schemas.microsoft.com/office/powerpoint/2010/main" val="2102021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79">
            <a:extLst>
              <a:ext uri="{FF2B5EF4-FFF2-40B4-BE49-F238E27FC236}">
                <a16:creationId xmlns:a16="http://schemas.microsoft.com/office/drawing/2014/main" id="{9A2E73DB-F95E-FB9E-F7BA-2F1F3BF98D94}"/>
              </a:ext>
            </a:extLst>
          </p:cNvPr>
          <p:cNvSpPr/>
          <p:nvPr/>
        </p:nvSpPr>
        <p:spPr>
          <a:xfrm>
            <a:off x="1385143" y="553074"/>
            <a:ext cx="10149720" cy="455446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lnSpc>
                <a:spcPts val="3360"/>
              </a:lnSpc>
              <a:defRPr sz="1800"/>
            </a:pPr>
            <a:r>
              <a:rPr lang="en-US" sz="4000" b="1" kern="1000" dirty="0">
                <a:solidFill>
                  <a:srgbClr val="005BAA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Montserrat-Regular"/>
              </a:rPr>
              <a:t>Doc 4.2(1)/1 (SERCOM-3)</a:t>
            </a:r>
          </a:p>
        </p:txBody>
      </p:sp>
      <p:sp>
        <p:nvSpPr>
          <p:cNvPr id="5" name="CuadroTexto 3">
            <a:extLst>
              <a:ext uri="{FF2B5EF4-FFF2-40B4-BE49-F238E27FC236}">
                <a16:creationId xmlns:a16="http://schemas.microsoft.com/office/drawing/2014/main" id="{735C7125-2C76-0A4C-EE2B-E0ADE79ADCB0}"/>
              </a:ext>
            </a:extLst>
          </p:cNvPr>
          <p:cNvSpPr txBox="1"/>
          <p:nvPr/>
        </p:nvSpPr>
        <p:spPr>
          <a:xfrm>
            <a:off x="302004" y="1245795"/>
            <a:ext cx="11769754" cy="30371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5BAA"/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U</a:t>
            </a:r>
            <a:r>
              <a:rPr lang="en-GB" sz="1800" dirty="0" err="1">
                <a:effectLst/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pdate</a:t>
            </a:r>
            <a:r>
              <a:rPr lang="en-GB" sz="1800" dirty="0">
                <a:effectLst/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to the Global Drought Classification System (GDCS) in Resolution 16 (Cg-19) - WMO Activities on Drought Management,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i="0" u="none" strike="noStrike" baseline="0" dirty="0">
                <a:solidFill>
                  <a:srgbClr val="005BAA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Recommendation to EC to adopt </a:t>
            </a:r>
            <a:r>
              <a:rPr lang="en-GB" sz="1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Implementation Plan on National Drought Early Warning Systems  provided in the INF 4.2(1). 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GB" b="1" dirty="0">
              <a:latin typeface="Verdana" panose="020B0604030504040204" pitchFamily="34" charset="0"/>
              <a:ea typeface="Verdana" panose="020B0604030504040204" pitchFamily="34" charset="0"/>
              <a:cs typeface="Segoe UI" panose="020B0502040204020203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</a:rPr>
              <a:t>Recognizes that this draft Implementation Plan will provide input and be coordinated with the existing WMO activities especially with MHEWS, HYDROSOS, EW4ALL, and GFCS,</a:t>
            </a:r>
            <a:endParaRPr lang="fr-CH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6503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D574FDE-15BB-B971-6913-1A10DB5BEE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79">
            <a:extLst>
              <a:ext uri="{FF2B5EF4-FFF2-40B4-BE49-F238E27FC236}">
                <a16:creationId xmlns:a16="http://schemas.microsoft.com/office/drawing/2014/main" id="{7668977B-42F4-61AC-0DB7-E00A0E3A4577}"/>
              </a:ext>
            </a:extLst>
          </p:cNvPr>
          <p:cNvSpPr/>
          <p:nvPr/>
        </p:nvSpPr>
        <p:spPr>
          <a:xfrm>
            <a:off x="1385143" y="553074"/>
            <a:ext cx="10149720" cy="455446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lnSpc>
                <a:spcPts val="3360"/>
              </a:lnSpc>
              <a:defRPr sz="1800"/>
            </a:pPr>
            <a:r>
              <a:rPr lang="en-US" sz="4000" b="1" kern="1000" dirty="0">
                <a:solidFill>
                  <a:srgbClr val="005BAA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Montserrat-Regular"/>
              </a:rPr>
              <a:t>Doc 4.2(1)/1 (SERCOM-3)</a:t>
            </a:r>
          </a:p>
        </p:txBody>
      </p:sp>
      <p:sp>
        <p:nvSpPr>
          <p:cNvPr id="5" name="CuadroTexto 3">
            <a:extLst>
              <a:ext uri="{FF2B5EF4-FFF2-40B4-BE49-F238E27FC236}">
                <a16:creationId xmlns:a16="http://schemas.microsoft.com/office/drawing/2014/main" id="{857AF073-A83F-E46B-3592-DF45FEE64A59}"/>
              </a:ext>
            </a:extLst>
          </p:cNvPr>
          <p:cNvSpPr txBox="1"/>
          <p:nvPr/>
        </p:nvSpPr>
        <p:spPr>
          <a:xfrm>
            <a:off x="253018" y="1031310"/>
            <a:ext cx="11769754" cy="4637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8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Endorses </a:t>
            </a:r>
            <a:r>
              <a:rPr lang="en-GB" sz="1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following overall </a:t>
            </a:r>
            <a:r>
              <a:rPr lang="en-GB" sz="18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eight objectives </a:t>
            </a:r>
            <a:r>
              <a:rPr lang="en-GB" sz="1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 the Draft Implementation Plan on National Drought Early Warning Systems (NDEWS):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600" dirty="0">
                <a:effectLst/>
                <a:latin typeface="Verdana" panose="020B060403050404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Establish a methodology to collect national and regional drought monitoring early warning systems (EWS) managed by Members;</a:t>
            </a:r>
            <a:endParaRPr lang="fr-CH" sz="1600" dirty="0">
              <a:latin typeface="Verdana" panose="020B0604030504040204" pitchFamily="34" charset="0"/>
              <a:ea typeface="Verdana" panose="020B0604030504040204" pitchFamily="34" charset="0"/>
              <a:cs typeface="Segoe UI" panose="020B0502040204020203" pitchFamily="34" charset="0"/>
            </a:endParaRP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600" dirty="0">
                <a:effectLst/>
                <a:latin typeface="Verdana" panose="020B060403050404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Develop and Strengthen drought monitoring capacity of WMO Members;</a:t>
            </a:r>
            <a:endParaRPr lang="fr-CH" sz="1600" dirty="0">
              <a:latin typeface="Verdana" panose="020B0604030504040204" pitchFamily="34" charset="0"/>
              <a:ea typeface="Verdana" panose="020B0604030504040204" pitchFamily="34" charset="0"/>
              <a:cs typeface="Segoe UI" panose="020B0502040204020203" pitchFamily="34" charset="0"/>
            </a:endParaRP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600" dirty="0">
                <a:effectLst/>
                <a:latin typeface="Verdana" panose="020B060403050404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Strengthen drought impact collection and drought vulnerability assessments;</a:t>
            </a:r>
            <a:endParaRPr lang="fr-CH" sz="1600" dirty="0">
              <a:latin typeface="Verdana" panose="020B0604030504040204" pitchFamily="34" charset="0"/>
              <a:ea typeface="Verdana" panose="020B0604030504040204" pitchFamily="34" charset="0"/>
              <a:cs typeface="Segoe UI" panose="020B0502040204020203" pitchFamily="34" charset="0"/>
            </a:endParaRP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600" dirty="0">
                <a:effectLst/>
                <a:latin typeface="Verdana" panose="020B060403050404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Develop and strengthen drought EWS; </a:t>
            </a:r>
            <a:endParaRPr lang="fr-CH" sz="1600" dirty="0">
              <a:latin typeface="Verdana" panose="020B0604030504040204" pitchFamily="34" charset="0"/>
              <a:ea typeface="Verdana" panose="020B0604030504040204" pitchFamily="34" charset="0"/>
              <a:cs typeface="Segoe UI" panose="020B0502040204020203" pitchFamily="34" charset="0"/>
            </a:endParaRP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600" dirty="0">
                <a:effectLst/>
                <a:latin typeface="Verdana" panose="020B060403050404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Develop and strengthen drought prediction in the context of EWS;</a:t>
            </a:r>
            <a:endParaRPr lang="fr-CH" sz="1600" dirty="0">
              <a:latin typeface="Verdana" panose="020B0604030504040204" pitchFamily="34" charset="0"/>
              <a:ea typeface="Verdana" panose="020B0604030504040204" pitchFamily="34" charset="0"/>
              <a:cs typeface="Segoe UI" panose="020B0502040204020203" pitchFamily="34" charset="0"/>
            </a:endParaRP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600" dirty="0">
                <a:effectLst/>
                <a:latin typeface="Verdana" panose="020B060403050404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Increase visibility and use of drought alerts;</a:t>
            </a:r>
            <a:endParaRPr lang="fr-CH" sz="1600" dirty="0">
              <a:latin typeface="Verdana" panose="020B0604030504040204" pitchFamily="34" charset="0"/>
              <a:ea typeface="Verdana" panose="020B0604030504040204" pitchFamily="34" charset="0"/>
              <a:cs typeface="Segoe UI" panose="020B0502040204020203" pitchFamily="34" charset="0"/>
            </a:endParaRP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600" dirty="0">
                <a:effectLst/>
                <a:latin typeface="Verdana" panose="020B060403050404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Develop and strengthen national drought action plans;</a:t>
            </a:r>
            <a:endParaRPr lang="fr-CH" sz="1600" dirty="0">
              <a:latin typeface="Verdana" panose="020B0604030504040204" pitchFamily="34" charset="0"/>
              <a:ea typeface="Verdana" panose="020B0604030504040204" pitchFamily="34" charset="0"/>
              <a:cs typeface="Segoe UI" panose="020B0502040204020203" pitchFamily="34" charset="0"/>
            </a:endParaRP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600" dirty="0">
                <a:effectLst/>
                <a:latin typeface="Verdana" panose="020B060403050404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Cooperation with DRR &amp; MHEWS on national/regional/global level.</a:t>
            </a:r>
            <a:endParaRPr lang="fr-CH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GB" sz="18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8649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51392C-BBD9-B23D-062D-9468CDFE4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6319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FR" sz="6000" b="1" dirty="0">
                <a:solidFill>
                  <a:srgbClr val="005A9C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Thank you.</a:t>
            </a:r>
          </a:p>
        </p:txBody>
      </p:sp>
      <p:sp>
        <p:nvSpPr>
          <p:cNvPr id="3" name="CuadroTexto 3">
            <a:extLst>
              <a:ext uri="{FF2B5EF4-FFF2-40B4-BE49-F238E27FC236}">
                <a16:creationId xmlns:a16="http://schemas.microsoft.com/office/drawing/2014/main" id="{5747C3C7-0FBD-0752-91F7-A3D4F8F0C8A9}"/>
              </a:ext>
            </a:extLst>
          </p:cNvPr>
          <p:cNvSpPr txBox="1"/>
          <p:nvPr/>
        </p:nvSpPr>
        <p:spPr>
          <a:xfrm>
            <a:off x="3824879" y="6020736"/>
            <a:ext cx="4542242" cy="523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ctr" rtl="0">
              <a:lnSpc>
                <a:spcPct val="150000"/>
              </a:lnSpc>
            </a:pPr>
            <a:r>
              <a:rPr lang="en-US" sz="3200" b="0" i="0" u="none" strike="noStrike" baseline="30000" dirty="0">
                <a:solidFill>
                  <a:srgbClr val="005A9C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wmo.int</a:t>
            </a:r>
          </a:p>
        </p:txBody>
      </p:sp>
    </p:spTree>
    <p:extLst>
      <p:ext uri="{BB962C8B-B14F-4D97-AF65-F5344CB8AC3E}">
        <p14:creationId xmlns:p14="http://schemas.microsoft.com/office/powerpoint/2010/main" val="28904527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C2B6456A8ECA5478896490611FCD5A0" ma:contentTypeVersion="" ma:contentTypeDescription="Create a new document." ma:contentTypeScope="" ma:versionID="39e2410040cc3e3ff87c08ed4a408319">
  <xsd:schema xmlns:xsd="http://www.w3.org/2001/XMLSchema" xmlns:xs="http://www.w3.org/2001/XMLSchema" xmlns:p="http://schemas.microsoft.com/office/2006/metadata/properties" xmlns:ns2="c5a2086f-1306-468c-afe6-705dad0a8429" targetNamespace="http://schemas.microsoft.com/office/2006/metadata/properties" ma:root="true" ma:fieldsID="356c0ab3d7a6df5767ae752bcc1371e4" ns2:_="">
    <xsd:import namespace="c5a2086f-1306-468c-afe6-705dad0a8429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a2086f-1306-468c-afe6-705dad0a842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2087E98-909B-49AB-9C41-7D6F83AFE785}"/>
</file>

<file path=customXml/itemProps2.xml><?xml version="1.0" encoding="utf-8"?>
<ds:datastoreItem xmlns:ds="http://schemas.openxmlformats.org/officeDocument/2006/customXml" ds:itemID="{6886B0B9-B2C6-4649-831F-0E767DA090A7}"/>
</file>

<file path=customXml/itemProps3.xml><?xml version="1.0" encoding="utf-8"?>
<ds:datastoreItem xmlns:ds="http://schemas.openxmlformats.org/officeDocument/2006/customXml" ds:itemID="{7A4D4DE9-6BE3-4C1A-9B10-DE7ED4B9FA8B}"/>
</file>

<file path=docProps/app.xml><?xml version="1.0" encoding="utf-8"?>
<Properties xmlns="http://schemas.openxmlformats.org/officeDocument/2006/extended-properties" xmlns:vt="http://schemas.openxmlformats.org/officeDocument/2006/docPropsVTypes">
  <TotalTime>4848</TotalTime>
  <Words>244</Words>
  <Application>Microsoft Office PowerPoint</Application>
  <PresentationFormat>Widescreen</PresentationFormat>
  <Paragraphs>25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Verdana</vt:lpstr>
      <vt:lpstr>Office Theme</vt:lpstr>
      <vt:lpstr>PowerPoint Presentation</vt:lpstr>
      <vt:lpstr>PowerPoint Presentation</vt:lpstr>
      <vt:lpstr>PowerPoint Presentation</vt:lpstr>
      <vt:lpstr>Thank you.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Klara Josipovic</dc:creator>
  <cp:lastModifiedBy>Cristina Levinski</cp:lastModifiedBy>
  <cp:revision>14</cp:revision>
  <dcterms:created xsi:type="dcterms:W3CDTF">2024-01-11T14:19:20Z</dcterms:created>
  <dcterms:modified xsi:type="dcterms:W3CDTF">2024-02-19T07:50:26Z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0x0101000C2B6456A8ECA5478896490611FCD5A0</vt:lpwstr>
  </property>
</Properties>
</file>