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70" r:id="rId3"/>
    <p:sldId id="280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60"/>
    <p:restoredTop sz="97625"/>
  </p:normalViewPr>
  <p:slideViewPr>
    <p:cSldViewPr snapToGrid="0" snapToObjects="1">
      <p:cViewPr varScale="1">
        <p:scale>
          <a:sx n="71" d="100"/>
          <a:sy n="71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Levinski" userId="3307da14-4b3e-4018-aac4-a94e659e0af6" providerId="ADAL" clId="{476B023F-9CCA-4904-8A4F-3472ADA5A92D}"/>
    <pc:docChg chg="modSld">
      <pc:chgData name="Cristina Levinski" userId="3307da14-4b3e-4018-aac4-a94e659e0af6" providerId="ADAL" clId="{476B023F-9CCA-4904-8A4F-3472ADA5A92D}" dt="2024-02-19T07:50:24.297" v="16" actId="20577"/>
      <pc:docMkLst>
        <pc:docMk/>
      </pc:docMkLst>
      <pc:sldChg chg="modSp mod">
        <pc:chgData name="Cristina Levinski" userId="3307da14-4b3e-4018-aac4-a94e659e0af6" providerId="ADAL" clId="{476B023F-9CCA-4904-8A4F-3472ADA5A92D}" dt="2024-02-19T07:50:24.297" v="16" actId="20577"/>
        <pc:sldMkLst>
          <pc:docMk/>
          <pc:sldMk cId="2102021547" sldId="278"/>
        </pc:sldMkLst>
        <pc:spChg chg="mod">
          <ac:chgData name="Cristina Levinski" userId="3307da14-4b3e-4018-aac4-a94e659e0af6" providerId="ADAL" clId="{476B023F-9CCA-4904-8A4F-3472ADA5A92D}" dt="2024-02-19T07:50:24.297" v="16" actId="20577"/>
          <ac:spMkLst>
            <pc:docMk/>
            <pc:sldMk cId="2102021547" sldId="278"/>
            <ac:spMk id="5" creationId="{09DABE98-0BBB-BC8C-CDAE-C2AFF3268D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D43B275B-84BF-C21D-40E8-7D1235DF538A}"/>
              </a:ext>
            </a:extLst>
          </p:cNvPr>
          <p:cNvSpPr/>
          <p:nvPr/>
        </p:nvSpPr>
        <p:spPr>
          <a:xfrm>
            <a:off x="1021728" y="632659"/>
            <a:ext cx="10148542" cy="218008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0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SERCOM-3</a:t>
            </a:r>
          </a:p>
          <a:p>
            <a:pPr algn="ctr">
              <a:lnSpc>
                <a:spcPts val="3360"/>
              </a:lnSpc>
              <a:defRPr sz="1800"/>
            </a:pPr>
            <a:br>
              <a:rPr lang="en-CH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lang="en-US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Third session of the Commission for Weather, Climate, Hydrological, Marine and Related Environmental Services and Applications 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09DABE98-0BBB-BC8C-CDAE-C2AFF3268DAE}"/>
              </a:ext>
            </a:extLst>
          </p:cNvPr>
          <p:cNvSpPr/>
          <p:nvPr/>
        </p:nvSpPr>
        <p:spPr>
          <a:xfrm>
            <a:off x="1071906" y="3429000"/>
            <a:ext cx="10048183" cy="172354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b="0" i="0" u="none" strike="noStrike" baseline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CH" sz="2800" b="0" i="0" u="none" strike="noStrike" baseline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genda item </a:t>
            </a:r>
            <a:r>
              <a:rPr lang="en-US" sz="2800" b="0" i="0" u="none" strike="noStrike" baseline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</a:t>
            </a:r>
            <a:r>
              <a:rPr lang="en-CH" sz="2800" b="0" i="0" u="none" strike="noStrike" baseline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.2(1) </a:t>
            </a:r>
            <a:endParaRPr lang="fr-CH" sz="2800" b="0" i="0" u="none" strike="noStrike" baseline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hr-HR" sz="2800" b="0" i="0" u="none" strike="noStrike" baseline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algn="ctr"/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Draft </a:t>
            </a:r>
            <a:r>
              <a:rPr lang="en-CH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GB" sz="28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mplementation</a:t>
            </a:r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CH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GB" sz="28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lan</a:t>
            </a:r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on </a:t>
            </a:r>
          </a:p>
          <a:p>
            <a:pPr marL="0" marR="0" algn="ctr"/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National </a:t>
            </a:r>
            <a:r>
              <a:rPr lang="en-CH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GB" sz="28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rought</a:t>
            </a:r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CH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GB" sz="28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arly</a:t>
            </a:r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CH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</a:t>
            </a:r>
            <a:r>
              <a:rPr lang="en-GB" sz="28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arning</a:t>
            </a:r>
            <a:r>
              <a:rPr lang="en-GB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CH" sz="2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GB" sz="28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ystems</a:t>
            </a:r>
            <a:endParaRPr lang="fr-CH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A15C5-5797-E740-D89C-F6F3EF7D419B}"/>
              </a:ext>
            </a:extLst>
          </p:cNvPr>
          <p:cNvSpPr txBox="1"/>
          <p:nvPr/>
        </p:nvSpPr>
        <p:spPr>
          <a:xfrm>
            <a:off x="5097372" y="5871398"/>
            <a:ext cx="2718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Bali, Indonesia</a:t>
            </a:r>
          </a:p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4-9 March 2024</a:t>
            </a:r>
            <a:endParaRPr lang="en-CH" sz="2000" dirty="0"/>
          </a:p>
        </p:txBody>
      </p:sp>
    </p:spTree>
    <p:extLst>
      <p:ext uri="{BB962C8B-B14F-4D97-AF65-F5344CB8AC3E}">
        <p14:creationId xmlns:p14="http://schemas.microsoft.com/office/powerpoint/2010/main" val="210202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9A2E73DB-F95E-FB9E-F7BA-2F1F3BF98D94}"/>
              </a:ext>
            </a:extLst>
          </p:cNvPr>
          <p:cNvSpPr/>
          <p:nvPr/>
        </p:nvSpPr>
        <p:spPr>
          <a:xfrm>
            <a:off x="1385143" y="553074"/>
            <a:ext cx="10149720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0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 4.2(1)/1 (SERCOM-3)</a:t>
            </a: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735C7125-2C76-0A4C-EE2B-E0ADE79ADCB0}"/>
              </a:ext>
            </a:extLst>
          </p:cNvPr>
          <p:cNvSpPr txBox="1"/>
          <p:nvPr/>
        </p:nvSpPr>
        <p:spPr>
          <a:xfrm>
            <a:off x="302004" y="1245795"/>
            <a:ext cx="11769754" cy="3037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BAA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</a:t>
            </a:r>
            <a:r>
              <a:rPr lang="en-GB" sz="1800" dirty="0" err="1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pdate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to the Global Drought Classification System (GDCS) in Resolution 16 (Cg-19) - WMO Activities on Drought Management,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i="0" u="none" strike="noStrike" baseline="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Recommendation to EC to adopt 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Plan on National Drought Early Warning Systems  provided in the INF 4.2(1).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Recognizes that this draft Implementation Plan will provide input and be coordinated with the existing WMO activities especially with MHEWS, HYDROSOS, EW4ALL, and GFCS,</a:t>
            </a:r>
            <a:endParaRPr lang="fr-CH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0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574FDE-15BB-B971-6913-1A10DB5BE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7668977B-42F4-61AC-0DB7-E00A0E3A4577}"/>
              </a:ext>
            </a:extLst>
          </p:cNvPr>
          <p:cNvSpPr/>
          <p:nvPr/>
        </p:nvSpPr>
        <p:spPr>
          <a:xfrm>
            <a:off x="1385143" y="553074"/>
            <a:ext cx="10149720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0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 4.2(1)/1 (SERCOM-3)</a:t>
            </a: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857AF073-A83F-E46B-3592-DF45FEE64A59}"/>
              </a:ext>
            </a:extLst>
          </p:cNvPr>
          <p:cNvSpPr txBox="1"/>
          <p:nvPr/>
        </p:nvSpPr>
        <p:spPr>
          <a:xfrm>
            <a:off x="253018" y="1031310"/>
            <a:ext cx="11769754" cy="4637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Endorses 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following overall </a:t>
            </a: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eight objectives 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Draft Implementation Plan on National Drought Early Warning Systems (NDEWS):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Verdana" panose="020B060403050404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Establish a methodology to collect national and regional drought monitoring early warning systems (EWS) managed by Members;</a:t>
            </a:r>
            <a:endParaRPr lang="fr-CH" sz="1600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Verdana" panose="020B060403050404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 and Strengthen drought monitoring capacity of WMO Members;</a:t>
            </a:r>
            <a:endParaRPr lang="fr-CH" sz="1600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Verdana" panose="020B060403050404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Strengthen drought impact collection and drought vulnerability assessments;</a:t>
            </a:r>
            <a:endParaRPr lang="fr-CH" sz="1600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Verdana" panose="020B060403050404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 and strengthen drought EWS; </a:t>
            </a:r>
            <a:endParaRPr lang="fr-CH" sz="1600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Verdana" panose="020B060403050404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 and strengthen drought prediction in the context of EWS;</a:t>
            </a:r>
            <a:endParaRPr lang="fr-CH" sz="1600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Verdana" panose="020B060403050404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Increase visibility and use of drought alerts;</a:t>
            </a:r>
            <a:endParaRPr lang="fr-CH" sz="1600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Verdana" panose="020B060403050404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 and strengthen national drought action plans;</a:t>
            </a:r>
            <a:endParaRPr lang="fr-CH" sz="1600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Verdana" panose="020B060403050404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Cooperation with DRR &amp; MHEWS on national/regional/global level.</a:t>
            </a:r>
            <a:endParaRPr lang="fr-CH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4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392C-BBD9-B23D-062D-9468CDFE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3" name="CuadroTexto 3">
            <a:extLst>
              <a:ext uri="{FF2B5EF4-FFF2-40B4-BE49-F238E27FC236}">
                <a16:creationId xmlns:a16="http://schemas.microsoft.com/office/drawing/2014/main" id="{5747C3C7-0FBD-0752-91F7-A3D4F8F0C8A9}"/>
              </a:ext>
            </a:extLst>
          </p:cNvPr>
          <p:cNvSpPr txBox="1"/>
          <p:nvPr/>
        </p:nvSpPr>
        <p:spPr>
          <a:xfrm>
            <a:off x="3824879" y="6020736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89045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B6456A8ECA5478896490611FCD5A0" ma:contentTypeVersion="" ma:contentTypeDescription="Create a new document." ma:contentTypeScope="" ma:versionID="39e2410040cc3e3ff87c08ed4a408319">
  <xsd:schema xmlns:xsd="http://www.w3.org/2001/XMLSchema" xmlns:xs="http://www.w3.org/2001/XMLSchema" xmlns:p="http://schemas.microsoft.com/office/2006/metadata/properties" xmlns:ns2="c5a2086f-1306-468c-afe6-705dad0a8429" targetNamespace="http://schemas.microsoft.com/office/2006/metadata/properties" ma:root="true" ma:fieldsID="356c0ab3d7a6df5767ae752bcc1371e4" ns2:_="">
    <xsd:import namespace="c5a2086f-1306-468c-afe6-705dad0a842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2086f-1306-468c-afe6-705dad0a84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087E98-909B-49AB-9C41-7D6F83AFE785}"/>
</file>

<file path=customXml/itemProps2.xml><?xml version="1.0" encoding="utf-8"?>
<ds:datastoreItem xmlns:ds="http://schemas.openxmlformats.org/officeDocument/2006/customXml" ds:itemID="{6886B0B9-B2C6-4649-831F-0E767DA090A7}"/>
</file>

<file path=customXml/itemProps3.xml><?xml version="1.0" encoding="utf-8"?>
<ds:datastoreItem xmlns:ds="http://schemas.openxmlformats.org/officeDocument/2006/customXml" ds:itemID="{7A4D4DE9-6BE3-4C1A-9B10-DE7ED4B9FA8B}"/>
</file>

<file path=docProps/app.xml><?xml version="1.0" encoding="utf-8"?>
<Properties xmlns="http://schemas.openxmlformats.org/officeDocument/2006/extended-properties" xmlns:vt="http://schemas.openxmlformats.org/officeDocument/2006/docPropsVTypes">
  <TotalTime>4848</TotalTime>
  <Words>244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Cristina Levinski</cp:lastModifiedBy>
  <cp:revision>14</cp:revision>
  <dcterms:created xsi:type="dcterms:W3CDTF">2024-01-11T14:19:20Z</dcterms:created>
  <dcterms:modified xsi:type="dcterms:W3CDTF">2024-02-19T07:50:26Z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0x0101000C2B6456A8ECA5478896490611FCD5A0</vt:lpwstr>
  </property>
</Properties>
</file>