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78" r:id="rId4"/>
    <p:sldId id="264" r:id="rId5"/>
    <p:sldId id="285" r:id="rId7"/>
    <p:sldId id="265" r:id="rId8"/>
    <p:sldId id="273" r:id="rId9"/>
    <p:sldId id="275" r:id="rId10"/>
    <p:sldId id="266" r:id="rId11"/>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7768" autoAdjust="0"/>
  </p:normalViewPr>
  <p:slideViewPr>
    <p:cSldViewPr snapToGrid="0">
      <p:cViewPr varScale="1">
        <p:scale>
          <a:sx n="56" d="100"/>
          <a:sy n="56" d="100"/>
        </p:scale>
        <p:origin x="9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gs" Target="tags/tag4.xml"/><Relationship Id="rId17" Type="http://schemas.openxmlformats.org/officeDocument/2006/relationships/customXml" Target="../customXml/item3.xml"/><Relationship Id="rId16" Type="http://schemas.openxmlformats.org/officeDocument/2006/relationships/customXml" Target="../customXml/item2.xml"/><Relationship Id="rId15" Type="http://schemas.openxmlformats.org/officeDocument/2006/relationships/customXml" Target="../customXml/item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D3919-89C9-41E5-A888-E95C3837F3C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D5DD4-DA9D-4E35-9703-163BDD6859C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sym typeface="+mn-ea"/>
              </a:rPr>
              <a:t>The work of the SG-URB has been the development of </a:t>
            </a:r>
            <a:r>
              <a:rPr lang="en-US" dirty="0">
                <a:solidFill>
                  <a:srgbClr val="FFFFFF"/>
                </a:solidFill>
                <a:sym typeface="+mn-ea"/>
              </a:rPr>
              <a:t>materials for the creation of  Integrated Urban Services to support  specific goals of the WMO strategic Plan 2020-2023.</a:t>
            </a:r>
            <a:endParaRPr lang="en-US" dirty="0">
              <a:solidFill>
                <a:srgbClr val="FFFFFF"/>
              </a:solidFill>
              <a:sym typeface="+mn-ea"/>
            </a:endParaRPr>
          </a:p>
          <a:p>
            <a:r>
              <a:rPr lang="en-US" dirty="0"/>
              <a:t>This time we submit 2 good practice documents to the Plenary. The first is Good Practice on Implementation of Integrated Urban Services, which is the 3rd volume in a series of IUS guidance. (The Volume I: Concept and Methodology was</a:t>
            </a:r>
            <a:r>
              <a:rPr lang="en-US" dirty="0"/>
              <a:t> published in 2019; the Volume II: Demonstrtion Cities was published in 2021.)</a:t>
            </a:r>
            <a:endParaRPr lang="en-US" dirty="0"/>
          </a:p>
          <a:p>
            <a:r>
              <a:rPr lang="en-US" dirty="0"/>
              <a:t>This Volume III is accompanied by a report: Good Practice for Assessing socio-economic and organizational costs and benefits for IUS, which is  the second document we submit to the Plenary.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E540577-892F-477F-91B1-1FEABD3DB3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Verdana" panose="020B0604030504040204" pitchFamily="34" charset="0"/>
                <a:cs typeface="Arial" panose="020B0604020202020204" pitchFamily="34" charset="0"/>
              </a:rPr>
              <a:t>The development of IUS by the WMO can be seen within the context of United Nations 2030 Sustainable Development Goals, specifically SDG 11: Make ciiteis inclusive, safe, resilient and sustainable. The core priniple of an IUS is that service providers and users co-operate to maximise the value of scientific knowledge for cities.</a:t>
            </a:r>
            <a:endParaRPr lang="en-US" sz="1800" dirty="0">
              <a:effectLst/>
              <a:latin typeface="Verdana" panose="020B0604030504040204" pitchFamily="34" charset="0"/>
              <a:cs typeface="Arial" panose="020B0604020202020204" pitchFamily="34" charset="0"/>
            </a:endParaRPr>
          </a:p>
          <a:p>
            <a:r>
              <a:rPr lang="en-US" sz="1800" dirty="0">
                <a:effectLst/>
                <a:latin typeface="Verdana" panose="020B0604030504040204" pitchFamily="34" charset="0"/>
                <a:cs typeface="Arial" panose="020B0604020202020204" pitchFamily="34" charset="0"/>
              </a:rPr>
              <a:t>Implementation of IUS focuses on provide good practices for Members to support the development of high value services for the urban ecosystem.  </a:t>
            </a:r>
            <a:endParaRPr lang="en-US" sz="1800" dirty="0">
              <a:effectLst/>
              <a:latin typeface="Verdana" panose="020B0604030504040204" pitchFamily="34" charset="0"/>
              <a:cs typeface="Arial" panose="020B0604020202020204" pitchFamily="34" charset="0"/>
            </a:endParaRPr>
          </a:p>
          <a:p>
            <a:r>
              <a:rPr lang="en-US" sz="1800" dirty="0">
                <a:effectLst/>
                <a:latin typeface="Verdana" panose="020B0604030504040204" pitchFamily="34" charset="0"/>
                <a:cs typeface="Arial" panose="020B0604020202020204" pitchFamily="34" charset="0"/>
              </a:rPr>
              <a:t>It recognizes the need to integrate user needs, s</a:t>
            </a:r>
            <a:r>
              <a:rPr lang="es-EC" sz="1800" dirty="0" err="1">
                <a:effectLst/>
                <a:latin typeface="Verdana" panose="020B0604030504040204" pitchFamily="34" charset="0"/>
                <a:cs typeface="Arial" panose="020B0604020202020204" pitchFamily="34" charset="0"/>
              </a:rPr>
              <a:t>ci</a:t>
            </a:r>
            <a:r>
              <a:rPr lang="en-US" sz="1800" dirty="0" err="1">
                <a:effectLst/>
                <a:latin typeface="Verdana" panose="020B0604030504040204" pitchFamily="34" charset="0"/>
                <a:cs typeface="Arial" panose="020B0604020202020204" pitchFamily="34" charset="0"/>
              </a:rPr>
              <a:t>entific</a:t>
            </a:r>
            <a:r>
              <a:rPr lang="en-US" sz="1800" dirty="0">
                <a:effectLst/>
                <a:latin typeface="Verdana" panose="020B0604030504040204" pitchFamily="34" charset="0"/>
                <a:cs typeface="Arial" panose="020B0604020202020204" pitchFamily="34" charset="0"/>
              </a:rPr>
              <a:t> infrastructure and capacity building in the </a:t>
            </a:r>
            <a:r>
              <a:rPr lang="en-US" sz="1800" dirty="0" err="1">
                <a:effectLst/>
                <a:latin typeface="Verdana" panose="020B0604030504040204" pitchFamily="34" charset="0"/>
                <a:cs typeface="Arial" panose="020B0604020202020204" pitchFamily="34" charset="0"/>
              </a:rPr>
              <a:t>excercise</a:t>
            </a:r>
            <a:r>
              <a:rPr lang="en-US" sz="1800" dirty="0">
                <a:effectLst/>
                <a:latin typeface="Verdana" panose="020B0604030504040204" pitchFamily="34" charset="0"/>
                <a:cs typeface="Arial" panose="020B0604020202020204" pitchFamily="34" charset="0"/>
              </a:rPr>
              <a:t>. </a:t>
            </a:r>
            <a:endParaRPr lang="en-US" sz="1800" dirty="0">
              <a:effectLst/>
              <a:latin typeface="Verdana" panose="020B0604030504040204" pitchFamily="34" charset="0"/>
              <a:cs typeface="Arial" panose="020B0604020202020204" pitchFamily="34" charset="0"/>
            </a:endParaRPr>
          </a:p>
          <a:p>
            <a:r>
              <a:rPr lang="en-US" sz="1800" dirty="0">
                <a:effectLst/>
                <a:latin typeface="Verdana" panose="020B0604030504040204" pitchFamily="34" charset="0"/>
                <a:cs typeface="Arial" panose="020B0604020202020204" pitchFamily="34" charset="0"/>
              </a:rPr>
              <a:t>It also provide practical recommendation on how to start and build up IUS.</a:t>
            </a:r>
            <a:endParaRPr lang="en-US" sz="1800" dirty="0">
              <a:effectLst/>
              <a:latin typeface="Verdana" panose="020B060403050404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E540577-892F-477F-91B1-1FEABD3DB3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E540577-892F-477F-91B1-1FEABD3DB3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1800" dirty="0">
                <a:effectLst/>
                <a:latin typeface="Verdana" panose="020B0604030504040204" pitchFamily="34" charset="0"/>
                <a:ea typeface="Verdana" panose="020B0604030504040204" pitchFamily="34" charset="0"/>
                <a:cs typeface="Verdana" panose="020B0604030504040204" pitchFamily="34" charset="0"/>
              </a:rPr>
              <a:t>An important support for the deployment of IUS is the ability to indicate its expected societal benefits and to identify the critical factors that affect the realization of the societal benefits. This report provides a cost-benefit analysis methodology and a few examples for assessment of the institutional costs and the socio-economic benefits of IUS. It also provides metrics and benefit potentials of IUS to continue and build an ecosystem to sustain service delivery.</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spcBef>
                <a:spcPts val="1200"/>
              </a:spcBef>
            </a:pP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1200"/>
              </a:spcBef>
              <a:spcAft>
                <a:spcPts val="0"/>
              </a:spcAft>
              <a:buClrTx/>
              <a:buSzTx/>
              <a:buFontTx/>
              <a:buNone/>
              <a:defRPr/>
            </a:pPr>
            <a:r>
              <a:rPr lang="en-US" sz="1800" dirty="0">
                <a:effectLst/>
                <a:latin typeface="Verdana" panose="020B0604030504040204" pitchFamily="34" charset="0"/>
                <a:ea typeface="Verdana" panose="020B0604030504040204" pitchFamily="34" charset="0"/>
                <a:cs typeface="Verdana" panose="020B0604030504040204" pitchFamily="34" charset="0"/>
              </a:rPr>
              <a:t>Key messages include: </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1200"/>
              </a:spcBef>
              <a:spcAft>
                <a:spcPts val="0"/>
              </a:spcAft>
              <a:buClrTx/>
              <a:buSzTx/>
              <a:buFontTx/>
              <a:buNone/>
              <a:defRPr/>
            </a:pPr>
            <a:r>
              <a:rPr lang="en-US" sz="1800" dirty="0">
                <a:effectLst/>
                <a:latin typeface="Verdana" panose="020B0604030504040204" pitchFamily="34" charset="0"/>
                <a:ea typeface="Verdana" panose="020B0604030504040204" pitchFamily="34" charset="0"/>
                <a:cs typeface="Arial" panose="020B0604020202020204" pitchFamily="34" charset="0"/>
              </a:rPr>
              <a:t>1. It is essential that the design, operation and innovation of IUS products is guided by impact measurement of the urban functions IUS is supposed to support. Such indicators can guide IUS product development and updating, as well as the performance shown by these indicators helps to ensure sufficient resourcing for the development and maintenance of IUS.</a:t>
            </a:r>
            <a:endParaRPr lang="en-US" sz="1800" dirty="0">
              <a:effectLst/>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1200"/>
              </a:spcBef>
              <a:spcAft>
                <a:spcPts val="0"/>
              </a:spcAft>
              <a:buClrTx/>
              <a:buSzTx/>
              <a:buFontTx/>
              <a:buNone/>
              <a:defRPr/>
            </a:pPr>
            <a:r>
              <a:rPr lang="en-US" sz="1800" dirty="0">
                <a:effectLst/>
                <a:latin typeface="Verdana" panose="020B0604030504040204" pitchFamily="34" charset="0"/>
                <a:ea typeface="Verdana" panose="020B0604030504040204" pitchFamily="34" charset="0"/>
                <a:cs typeface="Arial" panose="020B0604020202020204" pitchFamily="34" charset="0"/>
              </a:rPr>
              <a:t>2. </a:t>
            </a:r>
            <a:r>
              <a:rPr lang="en-US" sz="1800" dirty="0">
                <a:effectLst/>
                <a:latin typeface="Verdana" panose="020B0604030504040204" pitchFamily="34" charset="0"/>
                <a:ea typeface="Arial" panose="020B0604020202020204" pitchFamily="34" charset="0"/>
                <a:cs typeface="Arial" panose="020B0604020202020204" pitchFamily="34" charset="0"/>
              </a:rPr>
              <a:t>Affordable open IUS data enable many expert organisations to develop or improve their own expert (information) services, which in turn can contribute to the sustainability and resilience objectives and raise well-being.</a:t>
            </a:r>
            <a:endParaRPr lang="en-US" sz="1800" dirty="0">
              <a:effectLst/>
              <a:latin typeface="Verdana" panose="020B060403050404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200"/>
              </a:spcBef>
              <a:spcAft>
                <a:spcPts val="0"/>
              </a:spcAft>
              <a:buClrTx/>
              <a:buSzTx/>
              <a:buFontTx/>
              <a:buNone/>
              <a:defRPr/>
            </a:pPr>
            <a:r>
              <a:rPr lang="en-US" sz="1800" dirty="0">
                <a:effectLst/>
                <a:latin typeface="Verdana" panose="020B0604030504040204" pitchFamily="34" charset="0"/>
                <a:ea typeface="Arial" panose="020B0604020202020204" pitchFamily="34" charset="0"/>
                <a:cs typeface="Arial" panose="020B0604020202020204" pitchFamily="34" charset="0"/>
              </a:rPr>
              <a:t>3. To ensure proper valuation of the direct benefits of IUS, it is important to monitor the use and the effectiveness of use. In combination with the value chain approach this offers a basis to assess the net benefits. Based on valuations of weather and climate services, it may be expected that IUS have positive net benefits for society. </a:t>
            </a:r>
            <a:endParaRPr lang="en-US" sz="1800" dirty="0">
              <a:effectLst/>
              <a:latin typeface="Verdana" panose="020B0604030504040204" pitchFamily="34" charset="0"/>
              <a:ea typeface="Arial" panose="020B0604020202020204" pitchFamily="34" charset="0"/>
              <a:cs typeface="Arial" panose="020B0604020202020204" pitchFamily="34" charset="0"/>
            </a:endParaRPr>
          </a:p>
          <a:p>
            <a:pPr>
              <a:spcBef>
                <a:spcPts val="1200"/>
              </a:spcBef>
            </a:pP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spcBef>
                <a:spcPts val="1200"/>
              </a:spcBef>
            </a:pPr>
            <a:r>
              <a:rPr lang="en-US" sz="1800" dirty="0">
                <a:effectLst/>
                <a:latin typeface="Verdana" panose="020B0604030504040204" pitchFamily="34" charset="0"/>
                <a:ea typeface="Verdana" panose="020B0604030504040204" pitchFamily="34" charset="0"/>
                <a:cs typeface="Verdana" panose="020B0604030504040204" pitchFamily="34" charset="0"/>
              </a:rPr>
              <a:t>FROM THE EXEC SUMMARY (below)</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spcBef>
                <a:spcPts val="1200"/>
              </a:spcBef>
            </a:pPr>
            <a:r>
              <a:rPr lang="en-US" sz="1800" dirty="0">
                <a:effectLst/>
                <a:latin typeface="Verdana" panose="020B0604030504040204" pitchFamily="34" charset="0"/>
                <a:ea typeface="Arial" panose="020B0604020202020204" pitchFamily="34" charset="0"/>
                <a:cs typeface="Arial" panose="020B0604020202020204" pitchFamily="34" charset="0"/>
              </a:rPr>
              <a:t>IUS are an emerging product-service cluster within, and yet also beyond, the hydrometeorological sector. IUS is driven by: 1) data needs associated with climate adaptation and mitigation activities, 2) ever lower unit-cost of observation and data-processing, with consequent blurring of the original domain bounds of several actors, and 3) the growing popularity of the smart city concept. The combination of these drivers results in the smart sustainable and resilient city, as an overarching strategic objective to which diverse and efficient IUS constitute a building block. The objective also emphasizes the integration of information resources, services and delivery options </a:t>
            </a:r>
            <a:endParaRPr lang="en-US" sz="1800" dirty="0">
              <a:effectLst/>
              <a:latin typeface="Verdana" panose="020B0604030504040204" pitchFamily="34" charset="0"/>
              <a:ea typeface="Arial" panose="020B0604020202020204" pitchFamily="34" charset="0"/>
              <a:cs typeface="Arial" panose="020B0604020202020204" pitchFamily="34" charset="0"/>
            </a:endParaRPr>
          </a:p>
          <a:p>
            <a:pPr>
              <a:spcBef>
                <a:spcPts val="1200"/>
              </a:spcBef>
            </a:pPr>
            <a:endParaRPr lang="en-US" sz="1800" dirty="0">
              <a:effectLst/>
              <a:latin typeface="Verdana" panose="020B0604030504040204" pitchFamily="34" charset="0"/>
              <a:ea typeface="Verdana" panose="020B0604030504040204" pitchFamily="34" charset="0"/>
              <a:cs typeface="Arial" panose="020B0604020202020204" pitchFamily="34" charset="0"/>
            </a:endParaRPr>
          </a:p>
          <a:p>
            <a:pPr>
              <a:spcBef>
                <a:spcPts val="1200"/>
              </a:spcBef>
            </a:pPr>
            <a:r>
              <a:rPr lang="en-US" sz="1800" dirty="0">
                <a:effectLst/>
                <a:latin typeface="Verdana" panose="020B0604030504040204" pitchFamily="34" charset="0"/>
                <a:ea typeface="Verdana" panose="020B0604030504040204" pitchFamily="34" charset="0"/>
                <a:cs typeface="Verdana" panose="020B0604030504040204" pitchFamily="34" charset="0"/>
              </a:rPr>
              <a:t>The services delivered by IUS will often be entirely public and hence free of charge. Nevertheless, IUS can also contain professional segments which are not free of charge. From a smart city point of view providing open data is important. Yet, not all data need to be free in case of commercial use, as long as they are affordable, quality assured, and easily accessible. Revenues can be used to develop the service portfolio and the open data repositories. Affordable open IUS data enable expert organisations to develop or improve their own expert (information) services, which in turn can contribute to a city’s sustainability and resilience objectives and raise well-being.</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spcBef>
                <a:spcPts val="1200"/>
              </a:spcBef>
            </a:pPr>
            <a:r>
              <a:rPr lang="en-US" sz="1800" dirty="0">
                <a:effectLst/>
                <a:latin typeface="Verdana" panose="020B0604030504040204" pitchFamily="34" charset="0"/>
                <a:ea typeface="Verdana" panose="020B0604030504040204" pitchFamily="34" charset="0"/>
                <a:cs typeface="Verdana" panose="020B0604030504040204" pitchFamily="34" charset="0"/>
              </a:rPr>
              <a:t>IUS consist mostly or wholly of merit goods, i.e. goods or services which companies and citizens tend to use less than would be good for them in terms of welfare and health. The merit character supports the principle that the services should be free of charge or at least affordable, and easily accessible. To ensure proper valuation of the direct benefits of IUS it is important to monitor the use and the effectiveness of use. In combination with the value chain approach this offers a basis to assess the net benefits. Based on published valuations of weather and climate services it is expected that IUS have mostly positive net benefits for society. It is, however, possible that the current version of an IUS still contains a lot of missed opportunities.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spcBef>
                <a:spcPts val="1200"/>
              </a:spcBef>
            </a:pP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spcBef>
                <a:spcPts val="1200"/>
              </a:spcBef>
            </a:pPr>
            <a:r>
              <a:rPr lang="en-US" sz="1800" dirty="0">
                <a:effectLst/>
                <a:latin typeface="Verdana" panose="020B0604030504040204" pitchFamily="34" charset="0"/>
                <a:ea typeface="Verdana" panose="020B0604030504040204" pitchFamily="34" charset="0"/>
                <a:cs typeface="Verdana" panose="020B0604030504040204" pitchFamily="34" charset="0"/>
              </a:rPr>
              <a:t>In addition to valuation in monetary terms it is also justified to assess social and ecological benefits in their own metrics, such as represented by many Sustainable Development Goals.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spcBef>
                <a:spcPts val="1200"/>
              </a:spcBef>
            </a:pPr>
            <a:r>
              <a:rPr lang="en-US" sz="1800" dirty="0">
                <a:effectLst/>
                <a:latin typeface="Verdana" panose="020B0604030504040204" pitchFamily="34" charset="0"/>
                <a:ea typeface="Verdana" panose="020B0604030504040204" pitchFamily="34" charset="0"/>
                <a:cs typeface="Verdana" panose="020B0604030504040204" pitchFamily="34" charset="0"/>
              </a:rPr>
              <a:t>Cities that not yet have IUS are advised to 1) identify their strategic objectives to which IUS can contribute and 2) translate these targets into a set of concrete information and service needs in cooperation with key actors.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spcBef>
                <a:spcPts val="1200"/>
              </a:spcBef>
            </a:pP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E540577-892F-477F-91B1-1FEABD3DB3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the Plenary to endorse these two documents and to recommend to the Executive Council to encourage WMO Members to adopt the good practices and include them in their efforts to improve service delivery in urban settings.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E540577-892F-477F-91B1-1FEABD3DB3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242EED87-2C30-6C46-8CD5-5737BBF046E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1B117-5D75-FF4D-911A-5C226444051F}"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42EED87-2C30-6C46-8CD5-5737BBF046E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1B117-5D75-FF4D-911A-5C226444051F}"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242EED87-2C30-6C46-8CD5-5737BBF046E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1B117-5D75-FF4D-911A-5C226444051F}"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242EED87-2C30-6C46-8CD5-5737BBF046E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1B117-5D75-FF4D-911A-5C226444051F}"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242EED87-2C30-6C46-8CD5-5737BBF046E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71B117-5D75-FF4D-911A-5C226444051F}"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242EED87-2C30-6C46-8CD5-5737BBF046E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71B117-5D75-FF4D-911A-5C226444051F}"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EED87-2C30-6C46-8CD5-5737BBF046E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71B117-5D75-FF4D-911A-5C226444051F}"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242EED87-2C30-6C46-8CD5-5737BBF046E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1B117-5D75-FF4D-911A-5C226444051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242EED87-2C30-6C46-8CD5-5737BBF046E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1B117-5D75-FF4D-911A-5C226444051F}"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42EED87-2C30-6C46-8CD5-5737BBF046E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1B117-5D75-FF4D-911A-5C226444051F}"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42EED87-2C30-6C46-8CD5-5737BBF046E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1B117-5D75-FF4D-911A-5C226444051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Shape 79"/>
          <p:cNvSpPr/>
          <p:nvPr/>
        </p:nvSpPr>
        <p:spPr>
          <a:xfrm>
            <a:off x="1021728" y="632659"/>
            <a:ext cx="10148542" cy="2180084"/>
          </a:xfrm>
          <a:prstGeom prst="rect">
            <a:avLst/>
          </a:prstGeom>
          <a:noFill/>
          <a:ln w="12700">
            <a:miter lim="400000"/>
          </a:ln>
        </p:spPr>
        <p:txBody>
          <a:bodyPr wrap="square" lIns="0" tIns="0" rIns="0" bIns="0">
            <a:spAutoFit/>
          </a:bodyPr>
          <a:lstStyle/>
          <a:p>
            <a:pPr marL="0" marR="0" lvl="0" indent="0" algn="ctr" defTabSz="914400" rtl="0" eaLnBrk="1" fontAlgn="auto" latinLnBrk="0" hangingPunct="1">
              <a:lnSpc>
                <a:spcPts val="3360"/>
              </a:lnSpc>
              <a:spcBef>
                <a:spcPts val="0"/>
              </a:spcBef>
              <a:spcAft>
                <a:spcPts val="0"/>
              </a:spcAft>
              <a:buClrTx/>
              <a:buSzTx/>
              <a:buFontTx/>
              <a:buNone/>
              <a:defRPr sz="1800"/>
            </a:pPr>
            <a:r>
              <a:rPr kumimoji="0" lang="en-US" sz="4800" b="1" i="0" u="none" strike="noStrike" kern="1000" cap="none" spc="-1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SERCOM-3</a:t>
            </a:r>
            <a:endParaRPr kumimoji="0" lang="en-US" sz="4800" b="1" i="0" u="none" strike="noStrike" kern="1000" cap="none" spc="-1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a:p>
            <a:pPr marL="0" marR="0" lvl="0" indent="0" algn="ctr" defTabSz="914400" rtl="0" eaLnBrk="1" fontAlgn="auto" latinLnBrk="0" hangingPunct="1">
              <a:lnSpc>
                <a:spcPts val="3360"/>
              </a:lnSpc>
              <a:spcBef>
                <a:spcPts val="0"/>
              </a:spcBef>
              <a:spcAft>
                <a:spcPts val="0"/>
              </a:spcAft>
              <a:buClrTx/>
              <a:buSzTx/>
              <a:buFontTx/>
              <a:buNone/>
              <a:defRPr sz="1800"/>
            </a:pPr>
            <a:br>
              <a:rPr kumimoji="0" lang="en-US" sz="3200" b="1" i="0" u="none" strike="noStrike" kern="1000" cap="none" spc="-1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br>
            <a:r>
              <a:rPr kumimoji="0" lang="en-US" sz="3200" b="1" i="0" u="none" strike="noStrike" kern="1000" cap="none" spc="-1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Third session of the </a:t>
            </a:r>
            <a:r>
              <a:rPr kumimoji="0" lang="en-US" sz="3200" b="1" i="0" u="none" strike="noStrike" kern="1000" cap="none" spc="-10" normalizeH="0" baseline="0" noProof="0" dirty="0" err="1">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Commis</a:t>
            </a:r>
            <a:r>
              <a:rPr kumimoji="0" lang="en-US" sz="3200" b="1" i="0" u="none" strike="noStrike" kern="1000" cap="none" spc="-1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sion for Weather, Climate, Hydrological, Marine and Related Environmental Services and Applications </a:t>
            </a:r>
            <a:endParaRPr kumimoji="0" lang="en-US" sz="3200" b="1" i="0" u="none" strike="noStrike" kern="1000" cap="none" spc="-1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5" name="Shape 79"/>
          <p:cNvSpPr/>
          <p:nvPr/>
        </p:nvSpPr>
        <p:spPr>
          <a:xfrm>
            <a:off x="1071906" y="3429000"/>
            <a:ext cx="10048183" cy="861774"/>
          </a:xfrm>
          <a:prstGeom prst="rect">
            <a:avLst/>
          </a:prstGeom>
          <a:noFill/>
          <a:ln w="12700">
            <a:miter lim="400000"/>
          </a:ln>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C00000"/>
                </a:solidFill>
                <a:effectLst/>
                <a:uLnTx/>
                <a:uFillTx/>
                <a:latin typeface="Arial" panose="020B0604020202020204" pitchFamily="34" charset="0"/>
                <a:ea typeface="Verdana" panose="020B0604030504040204" pitchFamily="34" charset="0"/>
                <a:cs typeface="Arial" panose="020B0604020202020204" pitchFamily="34" charset="0"/>
              </a:rPr>
              <a:t>A</a:t>
            </a:r>
            <a:r>
              <a:rPr kumimoji="0" lang="en-US" sz="2800" b="0" i="0" u="none" strike="noStrike" kern="1200" cap="none" spc="0" normalizeH="0" baseline="0" noProof="0" dirty="0" err="1">
                <a:ln>
                  <a:noFill/>
                </a:ln>
                <a:solidFill>
                  <a:srgbClr val="C00000"/>
                </a:solidFill>
                <a:effectLst/>
                <a:uLnTx/>
                <a:uFillTx/>
                <a:latin typeface="Arial" panose="020B0604020202020204" pitchFamily="34" charset="0"/>
                <a:ea typeface="Verdana" panose="020B0604030504040204" pitchFamily="34" charset="0"/>
                <a:cs typeface="Arial" panose="020B0604020202020204" pitchFamily="34" charset="0"/>
              </a:rPr>
              <a:t>genda</a:t>
            </a:r>
            <a:r>
              <a:rPr kumimoji="0" lang="en-US" sz="2800" b="0" i="0" u="none" strike="noStrike" kern="1200" cap="none" spc="0" normalizeH="0" baseline="0" noProof="0" dirty="0">
                <a:ln>
                  <a:noFill/>
                </a:ln>
                <a:solidFill>
                  <a:srgbClr val="C00000"/>
                </a:solidFill>
                <a:effectLst/>
                <a:uLnTx/>
                <a:uFillTx/>
                <a:latin typeface="Arial" panose="020B0604020202020204" pitchFamily="34" charset="0"/>
                <a:ea typeface="Verdana" panose="020B0604030504040204" pitchFamily="34" charset="0"/>
                <a:cs typeface="Arial" panose="020B0604020202020204" pitchFamily="34" charset="0"/>
              </a:rPr>
              <a:t> item 4.10 </a:t>
            </a:r>
            <a:endParaRPr kumimoji="0" lang="hr-HR" sz="2800" b="0" i="0" u="none" strike="noStrike" kern="1200" cap="none" spc="0" normalizeH="0" baseline="0" noProof="0" dirty="0">
              <a:ln>
                <a:noFill/>
              </a:ln>
              <a:solidFill>
                <a:srgbClr val="C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u="none" strike="noStrike" kern="1200" cap="none" spc="0" normalizeH="0" baseline="0" noProof="0" dirty="0">
                <a:ln>
                  <a:noFill/>
                </a:ln>
                <a:solidFill>
                  <a:srgbClr val="C00000"/>
                </a:solidFill>
                <a:effectLst/>
                <a:uLnTx/>
                <a:uFillTx/>
                <a:latin typeface="Arial" panose="020B0604020202020204"/>
                <a:ea typeface="Verdana" panose="020B0604030504040204"/>
                <a:cs typeface="Arial" panose="020B0604020202020204"/>
              </a:rPr>
              <a:t>Integrated Urban Services</a:t>
            </a:r>
            <a:endParaRPr kumimoji="0" lang="en-US" sz="2800" b="0" u="none" strike="noStrike" kern="1200" cap="none" spc="0" normalizeH="0" baseline="0" noProof="0" dirty="0">
              <a:ln>
                <a:noFill/>
              </a:ln>
              <a:solidFill>
                <a:srgbClr val="C00000"/>
              </a:solidFill>
              <a:effectLst/>
              <a:uLnTx/>
              <a:uFillTx/>
              <a:latin typeface="Arial" panose="020B0604020202020204"/>
              <a:ea typeface="Verdana" panose="020B0604030504040204"/>
              <a:cs typeface="Arial" panose="020B0604020202020204"/>
            </a:endParaRPr>
          </a:p>
        </p:txBody>
      </p:sp>
      <p:sp>
        <p:nvSpPr>
          <p:cNvPr id="6" name="TextBox 5"/>
          <p:cNvSpPr txBox="1"/>
          <p:nvPr/>
        </p:nvSpPr>
        <p:spPr>
          <a:xfrm>
            <a:off x="4736645" y="4976723"/>
            <a:ext cx="27187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rPr>
              <a:t>Bali, Indonesia</a:t>
            </a:r>
            <a:endParaRPr kumimoji="0" lang="en-US" sz="2000" b="0" i="0" u="none" strike="noStrike" kern="1200" cap="none" spc="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rPr>
              <a:t>4-9 March 2024</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9527458" y="5361443"/>
            <a:ext cx="1976284"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CH" sz="1800" b="1" i="0" u="none" strike="noStrike" kern="1200" cap="none" spc="0" normalizeH="0" baseline="0" noProof="0" dirty="0" err="1">
                <a:ln>
                  <a:noFill/>
                </a:ln>
                <a:solidFill>
                  <a:prstClr val="black"/>
                </a:solidFill>
                <a:effectLst/>
                <a:uLnTx/>
                <a:uFillTx/>
                <a:latin typeface="Calibri" panose="020F0502020204030204"/>
                <a:ea typeface="+mn-ea"/>
                <a:cs typeface="+mn-cs"/>
              </a:rPr>
              <a:t>Presented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by:</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i="1" dirty="0">
                <a:solidFill>
                  <a:prstClr val="black"/>
                </a:solidFill>
                <a:latin typeface="Calibri" panose="020F0502020204030204"/>
              </a:rPr>
              <a:t>Dr. Feng Liang</a:t>
            </a:r>
            <a:endParaRPr lang="en-US" i="1">
              <a:solidFill>
                <a:prstClr val="black"/>
              </a:solidFill>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i="1" u="none" strike="noStrike" kern="1200" cap="none" spc="0" normalizeH="0" baseline="0" noProof="0" dirty="0">
                <a:ln>
                  <a:noFill/>
                </a:ln>
                <a:solidFill>
                  <a:prstClr val="black"/>
                </a:solidFill>
                <a:effectLst/>
                <a:uLnTx/>
                <a:uFillTx/>
                <a:latin typeface="Calibri" panose="020F0502020204030204"/>
                <a:ea typeface="+mn-ea"/>
                <a:cs typeface="+mn-cs"/>
              </a:rPr>
              <a:t>Chair SG-URB</a:t>
            </a:r>
            <a:endParaRPr lang="en-US" sz="1800" i="1"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166C"/>
        </a:solidFill>
        <a:effectLst/>
      </p:bgPr>
    </p:bg>
    <p:spTree>
      <p:nvGrpSpPr>
        <p:cNvPr id="1" name=""/>
        <p:cNvGrpSpPr/>
        <p:nvPr/>
      </p:nvGrpSpPr>
      <p:grpSpPr>
        <a:xfrm>
          <a:off x="0" y="0"/>
          <a:ext cx="0" cy="0"/>
          <a:chOff x="0" y="0"/>
          <a:chExt cx="0" cy="0"/>
        </a:xfrm>
      </p:grpSpPr>
      <p:sp>
        <p:nvSpPr>
          <p:cNvPr id="2" name="Freeform 2"/>
          <p:cNvSpPr/>
          <p:nvPr/>
        </p:nvSpPr>
        <p:spPr>
          <a:xfrm>
            <a:off x="10045773" y="5062933"/>
            <a:ext cx="2146227" cy="1833124"/>
          </a:xfrm>
          <a:custGeom>
            <a:avLst/>
            <a:gdLst/>
            <a:ahLst/>
            <a:cxnLst/>
            <a:rect l="l" t="t" r="r" b="b"/>
            <a:pathLst>
              <a:path w="3219341" h="2749686">
                <a:moveTo>
                  <a:pt x="0" y="0"/>
                </a:moveTo>
                <a:lnTo>
                  <a:pt x="3219341" y="0"/>
                </a:lnTo>
                <a:lnTo>
                  <a:pt x="3219341" y="2749686"/>
                </a:lnTo>
                <a:lnTo>
                  <a:pt x="0" y="2749686"/>
                </a:lnTo>
                <a:lnTo>
                  <a:pt x="0" y="0"/>
                </a:lnTo>
                <a:close/>
              </a:path>
            </a:pathLst>
          </a:custGeom>
          <a:blipFill>
            <a:blip r:embed="rId1"/>
            <a:stretch>
              <a:fillRect/>
            </a:stretch>
          </a:blipFill>
        </p:spPr>
      </p:sp>
      <p:sp>
        <p:nvSpPr>
          <p:cNvPr id="6" name="TextBox 6"/>
          <p:cNvSpPr txBox="1"/>
          <p:nvPr/>
        </p:nvSpPr>
        <p:spPr>
          <a:xfrm>
            <a:off x="523240" y="1833245"/>
            <a:ext cx="6739890" cy="3069590"/>
          </a:xfrm>
          <a:prstGeom prst="rect">
            <a:avLst/>
          </a:prstGeom>
        </p:spPr>
        <p:txBody>
          <a:bodyPr wrap="square" lIns="0" tIns="0" rIns="0" bIns="0" rtlCol="0" anchor="t">
            <a:spAutoFit/>
          </a:bodyPr>
          <a:lstStyle/>
          <a:p>
            <a:pPr marR="0" lvl="0" algn="l" defTabSz="609600" rtl="0" eaLnBrk="1" fontAlgn="auto" latinLnBrk="0" hangingPunct="1">
              <a:lnSpc>
                <a:spcPts val="2660"/>
              </a:lnSpc>
              <a:spcBef>
                <a:spcPts val="0"/>
              </a:spcBef>
              <a:spcAft>
                <a:spcPts val="0"/>
              </a:spcAft>
              <a:buClrTx/>
              <a:buSzTx/>
              <a:defRPr/>
            </a:pPr>
            <a:r>
              <a:rPr lang="en-US" sz="2000" b="1" i="1" dirty="0">
                <a:solidFill>
                  <a:srgbClr val="FFFF00"/>
                </a:solidFill>
              </a:rPr>
              <a:t>Good Practice for the </a:t>
            </a:r>
            <a:r>
              <a:rPr lang="en-US" sz="2000" b="1" i="1" noProof="0" dirty="0">
                <a:ln>
                  <a:noFill/>
                </a:ln>
                <a:solidFill>
                  <a:srgbClr val="FFFF00"/>
                </a:solidFill>
                <a:effectLst/>
                <a:uLnTx/>
                <a:uFillTx/>
                <a:sym typeface="+mn-ea"/>
              </a:rPr>
              <a:t>Implementation of Integrated Urban Services </a:t>
            </a:r>
            <a:r>
              <a:rPr lang="en-US" sz="2000" dirty="0">
                <a:solidFill>
                  <a:srgbClr val="FFFFFF"/>
                </a:solidFill>
              </a:rPr>
              <a:t>is the 3rd volume in a series.</a:t>
            </a:r>
            <a:endParaRPr lang="en-US" sz="2000" dirty="0">
              <a:solidFill>
                <a:srgbClr val="FFFFFF"/>
              </a:solidFill>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lang="en-US" sz="2000" dirty="0">
                <a:solidFill>
                  <a:srgbClr val="FFFFFF"/>
                </a:solidFill>
              </a:rPr>
              <a:t>Volume I: Concept and Methodology </a:t>
            </a:r>
            <a:r>
              <a:rPr lang="en-US" sz="2000" dirty="0">
                <a:solidFill>
                  <a:srgbClr val="FFFFFF"/>
                </a:solidFill>
                <a:sym typeface="+mn-ea"/>
              </a:rPr>
              <a:t>(WMO-No. 1234, 2019)</a:t>
            </a:r>
            <a:endParaRPr lang="en-US" sz="2000" dirty="0">
              <a:solidFill>
                <a:srgbClr val="FFFFFF"/>
              </a:solidFill>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lang="en-US" sz="2000" dirty="0">
                <a:solidFill>
                  <a:srgbClr val="FFFFFF"/>
                </a:solidFill>
              </a:rPr>
              <a:t>Volume II: Demonstration Cities (WMO-No.1234, 2021)</a:t>
            </a:r>
            <a:endParaRPr lang="en-US" sz="2000" dirty="0">
              <a:solidFill>
                <a:srgbClr val="FFFFFF"/>
              </a:solidFill>
            </a:endParaRPr>
          </a:p>
          <a:p>
            <a:pPr marR="0" lvl="0" algn="l" defTabSz="609600" rtl="0" eaLnBrk="1" fontAlgn="auto" latinLnBrk="0" hangingPunct="1">
              <a:lnSpc>
                <a:spcPts val="2660"/>
              </a:lnSpc>
              <a:spcBef>
                <a:spcPts val="0"/>
              </a:spcBef>
              <a:spcAft>
                <a:spcPts val="0"/>
              </a:spcAft>
              <a:buClrTx/>
              <a:buSzTx/>
              <a:defRPr/>
            </a:pPr>
            <a:endParaRPr lang="en-US" sz="2000" dirty="0">
              <a:solidFill>
                <a:srgbClr val="FFFFFF"/>
              </a:solidFill>
            </a:endParaRPr>
          </a:p>
          <a:p>
            <a:pPr marR="0" lvl="0" algn="l" defTabSz="609600" rtl="0" eaLnBrk="1" fontAlgn="auto" latinLnBrk="0" hangingPunct="1">
              <a:lnSpc>
                <a:spcPts val="2660"/>
              </a:lnSpc>
              <a:spcBef>
                <a:spcPts val="0"/>
              </a:spcBef>
              <a:spcAft>
                <a:spcPts val="0"/>
              </a:spcAft>
              <a:buClrTx/>
              <a:buSzTx/>
              <a:defRPr/>
            </a:pPr>
            <a:endParaRPr lang="en-US" sz="2000" dirty="0">
              <a:solidFill>
                <a:srgbClr val="FFFFFF"/>
              </a:solidFill>
            </a:endParaRPr>
          </a:p>
          <a:p>
            <a:pPr marR="0" lvl="0" algn="l" defTabSz="609600" rtl="0" eaLnBrk="1" fontAlgn="auto" latinLnBrk="0" hangingPunct="1">
              <a:lnSpc>
                <a:spcPts val="2660"/>
              </a:lnSpc>
              <a:spcBef>
                <a:spcPts val="0"/>
              </a:spcBef>
              <a:spcAft>
                <a:spcPts val="0"/>
              </a:spcAft>
              <a:buClrTx/>
              <a:buSzTx/>
              <a:defRPr/>
            </a:pPr>
            <a:r>
              <a:rPr lang="en-US" sz="2000" dirty="0">
                <a:solidFill>
                  <a:srgbClr val="FFFFFF"/>
                </a:solidFill>
              </a:rPr>
              <a:t>This Good Practice report is accompanied by a report :</a:t>
            </a:r>
            <a:endParaRPr kumimoji="0" lang="en-US" sz="2000" b="0" i="0" u="none" strike="noStrike" kern="1200" cap="none" spc="0" normalizeH="0" baseline="0" noProof="0" dirty="0">
              <a:ln>
                <a:noFill/>
              </a:ln>
              <a:solidFill>
                <a:srgbClr val="FFFFFF"/>
              </a:solidFill>
              <a:effectLst/>
              <a:uLnTx/>
              <a:uFillTx/>
            </a:endParaRPr>
          </a:p>
          <a:p>
            <a:pPr marR="0" lvl="0" indent="0" algn="l" defTabSz="609600" rtl="0" eaLnBrk="1" fontAlgn="auto" latinLnBrk="0" hangingPunct="1">
              <a:lnSpc>
                <a:spcPts val="2660"/>
              </a:lnSpc>
              <a:spcBef>
                <a:spcPts val="0"/>
              </a:spcBef>
              <a:spcAft>
                <a:spcPts val="0"/>
              </a:spcAft>
              <a:buClrTx/>
              <a:buSzTx/>
              <a:buFont typeface="+mj-lt"/>
              <a:buNone/>
              <a:defRPr/>
            </a:pPr>
            <a:r>
              <a:rPr lang="en-US" sz="2000" b="1" i="1" dirty="0">
                <a:solidFill>
                  <a:srgbClr val="FFFF00"/>
                </a:solidFill>
              </a:rPr>
              <a:t>Good Practice for Assessing Socio-economic and Organizational Costs and </a:t>
            </a:r>
            <a:r>
              <a:rPr lang="en-US" sz="2000" b="1" i="1" dirty="0">
                <a:solidFill>
                  <a:srgbClr val="FFFF00"/>
                </a:solidFill>
              </a:rPr>
              <a:t>Benefits for Integrated Urban Services</a:t>
            </a:r>
            <a:endParaRPr kumimoji="0" lang="en-US" sz="2000" b="1" i="1" u="none" strike="noStrike" kern="1200" cap="none" spc="0" normalizeH="0" baseline="0" noProof="0" dirty="0">
              <a:ln>
                <a:noFill/>
              </a:ln>
              <a:solidFill>
                <a:srgbClr val="FFFF00"/>
              </a:solidFill>
              <a:effectLst/>
              <a:uLnTx/>
              <a:uFillTx/>
            </a:endParaRPr>
          </a:p>
        </p:txBody>
      </p:sp>
      <p:sp>
        <p:nvSpPr>
          <p:cNvPr id="7" name="TextBox 7"/>
          <p:cNvSpPr txBox="1"/>
          <p:nvPr/>
        </p:nvSpPr>
        <p:spPr>
          <a:xfrm>
            <a:off x="523299" y="480350"/>
            <a:ext cx="9689275" cy="777240"/>
          </a:xfrm>
          <a:prstGeom prst="rect">
            <a:avLst/>
          </a:prstGeom>
        </p:spPr>
        <p:txBody>
          <a:bodyPr lIns="0" tIns="0" rIns="0" bIns="0" rtlCol="0" anchor="t">
            <a:spAutoFit/>
          </a:bodyPr>
          <a:lstStyle/>
          <a:p>
            <a:pPr marL="0" marR="0" lvl="0" indent="0" algn="l" defTabSz="609600" rtl="0" eaLnBrk="1" fontAlgn="auto" latinLnBrk="0" hangingPunct="1">
              <a:lnSpc>
                <a:spcPts val="6065"/>
              </a:lnSpc>
              <a:spcBef>
                <a:spcPct val="0"/>
              </a:spcBef>
              <a:spcAft>
                <a:spcPts val="0"/>
              </a:spcAft>
              <a:buClrTx/>
              <a:buSzTx/>
              <a:buFontTx/>
              <a:buNone/>
              <a:defRPr/>
            </a:pPr>
            <a:r>
              <a:rPr kumimoji="0" lang="en-US" sz="4400" b="0" i="0" u="none" strike="noStrike" kern="1200" cap="none" spc="140" normalizeH="0" baseline="0" noProof="0" dirty="0">
                <a:ln>
                  <a:noFill/>
                </a:ln>
                <a:solidFill>
                  <a:srgbClr val="FFFFFF"/>
                </a:solidFill>
                <a:effectLst/>
                <a:uLnTx/>
                <a:uFillTx/>
                <a:latin typeface="+mj-lt"/>
                <a:ea typeface="+mn-ea"/>
                <a:cs typeface="+mn-cs"/>
              </a:rPr>
              <a:t>4.10 Integrated Urban Services</a:t>
            </a:r>
            <a:endParaRPr kumimoji="0" lang="en-US" sz="4400" b="0" i="0" u="none" strike="noStrike" kern="1200" cap="none" spc="140" normalizeH="0" baseline="0" noProof="0" dirty="0">
              <a:ln>
                <a:noFill/>
              </a:ln>
              <a:solidFill>
                <a:srgbClr val="FFFFFF"/>
              </a:solidFill>
              <a:effectLst/>
              <a:uLnTx/>
              <a:uFillTx/>
              <a:latin typeface="+mj-lt"/>
              <a:ea typeface="+mn-ea"/>
              <a:cs typeface="+mn-cs"/>
            </a:endParaRPr>
          </a:p>
        </p:txBody>
      </p:sp>
      <p:sp>
        <p:nvSpPr>
          <p:cNvPr id="8" name="Freeform 8"/>
          <p:cNvSpPr/>
          <p:nvPr/>
        </p:nvSpPr>
        <p:spPr>
          <a:xfrm>
            <a:off x="10045773" y="0"/>
            <a:ext cx="2146227" cy="1833124"/>
          </a:xfrm>
          <a:custGeom>
            <a:avLst/>
            <a:gdLst/>
            <a:ahLst/>
            <a:cxnLst/>
            <a:rect l="l" t="t" r="r" b="b"/>
            <a:pathLst>
              <a:path w="3219341" h="2749686">
                <a:moveTo>
                  <a:pt x="0" y="0"/>
                </a:moveTo>
                <a:lnTo>
                  <a:pt x="3219341" y="0"/>
                </a:lnTo>
                <a:lnTo>
                  <a:pt x="3219341" y="2749686"/>
                </a:lnTo>
                <a:lnTo>
                  <a:pt x="0" y="2749686"/>
                </a:lnTo>
                <a:lnTo>
                  <a:pt x="0" y="0"/>
                </a:lnTo>
                <a:close/>
              </a:path>
            </a:pathLst>
          </a:custGeom>
          <a:blipFill>
            <a:blip r:embed="rId1"/>
            <a:stretch>
              <a:fillRect/>
            </a:stretch>
          </a:blipFill>
        </p:spPr>
      </p:sp>
      <p:pic>
        <p:nvPicPr>
          <p:cNvPr id="14" name="Picture 13" descr="A picture containing graphical user interface&#10;&#10;Description automatically generated"/>
          <p:cNvPicPr>
            <a:picLocks noChangeAspect="1"/>
          </p:cNvPicPr>
          <p:nvPr/>
        </p:nvPicPr>
        <p:blipFill>
          <a:blip r:embed="rId2"/>
          <a:stretch>
            <a:fillRect/>
          </a:stretch>
        </p:blipFill>
        <p:spPr>
          <a:xfrm>
            <a:off x="9746615" y="1960245"/>
            <a:ext cx="2197735" cy="2891155"/>
          </a:xfrm>
          <a:prstGeom prst="rect">
            <a:avLst/>
          </a:prstGeom>
          <a:effectLst>
            <a:outerShdw blurRad="50800" dist="38100" dir="18900000" algn="bl" rotWithShape="0">
              <a:prstClr val="black">
                <a:alpha val="40000"/>
              </a:prstClr>
            </a:outerShdw>
          </a:effectLst>
        </p:spPr>
      </p:pic>
      <p:pic>
        <p:nvPicPr>
          <p:cNvPr id="13" name="Picture 12" descr="Graphical user interface&#10;&#10;Description automatically generated"/>
          <p:cNvPicPr>
            <a:picLocks noChangeAspect="1"/>
          </p:cNvPicPr>
          <p:nvPr/>
        </p:nvPicPr>
        <p:blipFill>
          <a:blip r:embed="rId3"/>
          <a:stretch>
            <a:fillRect/>
          </a:stretch>
        </p:blipFill>
        <p:spPr>
          <a:xfrm>
            <a:off x="7479665" y="1960245"/>
            <a:ext cx="2150110" cy="2911475"/>
          </a:xfrm>
          <a:prstGeom prst="rect">
            <a:avLst/>
          </a:prstGeom>
          <a:effectLst>
            <a:outerShdw blurRad="50800" dist="38100" dir="18900000" algn="bl" rotWithShape="0">
              <a:prstClr val="black">
                <a:alpha val="40000"/>
              </a:prstClr>
            </a:outerShdw>
          </a:effectLst>
        </p:spPr>
      </p:pic>
      <p:sp>
        <p:nvSpPr>
          <p:cNvPr id="4" name="文本框 3"/>
          <p:cNvSpPr txBox="1"/>
          <p:nvPr/>
        </p:nvSpPr>
        <p:spPr>
          <a:xfrm>
            <a:off x="8041640" y="4868545"/>
            <a:ext cx="3693160" cy="337185"/>
          </a:xfrm>
          <a:prstGeom prst="rect">
            <a:avLst/>
          </a:prstGeom>
          <a:noFill/>
        </p:spPr>
        <p:txBody>
          <a:bodyPr wrap="square" rtlCol="0">
            <a:spAutoFit/>
          </a:bodyPr>
          <a:p>
            <a:r>
              <a:rPr lang="en-US" altLang="zh-CN" sz="1600">
                <a:solidFill>
                  <a:schemeClr val="bg1"/>
                </a:solidFill>
              </a:rPr>
              <a:t>Volume I		           Volume II</a:t>
            </a:r>
            <a:endParaRPr lang="en-US" altLang="zh-CN" sz="16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166C"/>
        </a:solidFill>
        <a:effectLst/>
      </p:bgPr>
    </p:bg>
    <p:spTree>
      <p:nvGrpSpPr>
        <p:cNvPr id="1" name=""/>
        <p:cNvGrpSpPr/>
        <p:nvPr/>
      </p:nvGrpSpPr>
      <p:grpSpPr>
        <a:xfrm>
          <a:off x="0" y="0"/>
          <a:ext cx="0" cy="0"/>
          <a:chOff x="0" y="0"/>
          <a:chExt cx="0" cy="0"/>
        </a:xfrm>
      </p:grpSpPr>
      <p:sp>
        <p:nvSpPr>
          <p:cNvPr id="2" name="Freeform 2"/>
          <p:cNvSpPr/>
          <p:nvPr/>
        </p:nvSpPr>
        <p:spPr>
          <a:xfrm>
            <a:off x="10045773" y="5062933"/>
            <a:ext cx="2146227" cy="1833124"/>
          </a:xfrm>
          <a:custGeom>
            <a:avLst/>
            <a:gdLst/>
            <a:ahLst/>
            <a:cxnLst/>
            <a:rect l="l" t="t" r="r" b="b"/>
            <a:pathLst>
              <a:path w="3219341" h="2749686">
                <a:moveTo>
                  <a:pt x="0" y="0"/>
                </a:moveTo>
                <a:lnTo>
                  <a:pt x="3219341" y="0"/>
                </a:lnTo>
                <a:lnTo>
                  <a:pt x="3219341" y="2749686"/>
                </a:lnTo>
                <a:lnTo>
                  <a:pt x="0" y="2749686"/>
                </a:lnTo>
                <a:lnTo>
                  <a:pt x="0" y="0"/>
                </a:lnTo>
                <a:close/>
              </a:path>
            </a:pathLst>
          </a:custGeom>
          <a:blipFill>
            <a:blip r:embed="rId1"/>
            <a:stretch>
              <a:fillRect/>
            </a:stretch>
          </a:blipFill>
        </p:spPr>
      </p:sp>
      <p:sp>
        <p:nvSpPr>
          <p:cNvPr id="6" name="TextBox 6"/>
          <p:cNvSpPr txBox="1"/>
          <p:nvPr/>
        </p:nvSpPr>
        <p:spPr>
          <a:xfrm>
            <a:off x="463112" y="1879345"/>
            <a:ext cx="4775045" cy="3099310"/>
          </a:xfrm>
          <a:prstGeom prst="rect">
            <a:avLst/>
          </a:prstGeom>
        </p:spPr>
        <p:txBody>
          <a:bodyPr wrap="square" lIns="0" tIns="0" rIns="0" bIns="0" rtlCol="0" anchor="t">
            <a:spAutoFit/>
          </a:bodyPr>
          <a:lstStyle/>
          <a:p>
            <a:pPr marL="0" marR="0" lvl="0" indent="0" algn="l" defTabSz="609600" rtl="0" eaLnBrk="1" fontAlgn="auto" latinLnBrk="0" hangingPunct="1">
              <a:lnSpc>
                <a:spcPts val="2660"/>
              </a:lnSpc>
              <a:spcBef>
                <a:spcPts val="0"/>
              </a:spcBef>
              <a:spcAft>
                <a:spcPts val="0"/>
              </a:spcAft>
              <a:buClrTx/>
              <a:buSzTx/>
              <a:buFontTx/>
              <a:buNone/>
              <a:defRPr/>
            </a:pPr>
            <a:endParaRPr kumimoji="0" lang="en-US" sz="2000" b="0" i="0" u="none" strike="noStrike" kern="1200" cap="none" spc="0" normalizeH="0" baseline="0" noProof="0" dirty="0">
              <a:ln>
                <a:noFill/>
              </a:ln>
              <a:solidFill>
                <a:srgbClr val="FFFFFF"/>
              </a:solidFill>
              <a:effectLst/>
              <a:uLnTx/>
              <a:uFillTx/>
            </a:endParaRPr>
          </a:p>
          <a:p>
            <a:pPr marR="0" lvl="0" algn="l" defTabSz="609600" rtl="0" eaLnBrk="1" fontAlgn="auto" latinLnBrk="0" hangingPunct="1">
              <a:lnSpc>
                <a:spcPts val="2660"/>
              </a:lnSpc>
              <a:spcBef>
                <a:spcPts val="0"/>
              </a:spcBef>
              <a:spcAft>
                <a:spcPts val="0"/>
              </a:spcAft>
              <a:buClrTx/>
              <a:buSzTx/>
              <a:defRPr/>
            </a:pPr>
            <a:r>
              <a:rPr lang="en-US" sz="2000" dirty="0">
                <a:solidFill>
                  <a:srgbClr val="FFFFFF"/>
                </a:solidFill>
              </a:rPr>
              <a:t>Contents</a:t>
            </a:r>
            <a:endParaRPr lang="en-US" sz="2000" dirty="0">
              <a:solidFill>
                <a:srgbClr val="FFFFFF"/>
              </a:solidFill>
            </a:endParaRPr>
          </a:p>
          <a:p>
            <a:pPr marL="0" marR="0" lvl="0" indent="0" algn="l" defTabSz="609600" rtl="0" eaLnBrk="1" fontAlgn="auto" latinLnBrk="0" hangingPunct="1">
              <a:lnSpc>
                <a:spcPts val="2660"/>
              </a:lnSpc>
              <a:spcBef>
                <a:spcPts val="0"/>
              </a:spcBef>
              <a:spcAft>
                <a:spcPts val="0"/>
              </a:spcAft>
              <a:buClrTx/>
              <a:buSzTx/>
              <a:buFontTx/>
              <a:buNone/>
              <a:defRPr/>
            </a:pPr>
            <a:endParaRPr kumimoji="0" lang="en-US" sz="2000" b="0" i="0" u="none" strike="noStrike" kern="1200" cap="none" spc="0" normalizeH="0" baseline="0" noProof="0" dirty="0">
              <a:ln>
                <a:noFill/>
              </a:ln>
              <a:solidFill>
                <a:srgbClr val="FFFFFF"/>
              </a:solidFill>
              <a:effectLst/>
              <a:uLnTx/>
              <a:uFillTx/>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kumimoji="0" lang="en-US" sz="2000" b="0" i="0" u="none" strike="noStrike" kern="1200" cap="none" spc="0" normalizeH="0" baseline="0" noProof="0" dirty="0">
                <a:ln>
                  <a:noFill/>
                </a:ln>
                <a:solidFill>
                  <a:srgbClr val="FFFFFF"/>
                </a:solidFill>
                <a:effectLst/>
                <a:uLnTx/>
                <a:uFillTx/>
              </a:rPr>
              <a:t>Introduction</a:t>
            </a:r>
            <a:endParaRPr kumimoji="0" lang="en-US" sz="2000" b="0" i="0" u="none" strike="noStrike" kern="1200" cap="none" spc="0" normalizeH="0" baseline="0" noProof="0" dirty="0">
              <a:ln>
                <a:noFill/>
              </a:ln>
              <a:solidFill>
                <a:srgbClr val="FFFFFF"/>
              </a:solidFill>
              <a:effectLst/>
              <a:uLnTx/>
              <a:uFillTx/>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lang="en-US" sz="2000" dirty="0">
                <a:solidFill>
                  <a:srgbClr val="FFFFFF"/>
                </a:solidFill>
              </a:rPr>
              <a:t>Assessing user needs</a:t>
            </a:r>
            <a:endParaRPr lang="en-US" sz="2000" dirty="0">
              <a:solidFill>
                <a:srgbClr val="FFFFFF"/>
              </a:solidFill>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kumimoji="0" lang="en-US" sz="2000" b="0" i="0" u="none" strike="noStrike" kern="1200" cap="none" spc="0" normalizeH="0" baseline="0" noProof="0" dirty="0">
                <a:ln>
                  <a:noFill/>
                </a:ln>
                <a:solidFill>
                  <a:srgbClr val="FFFFFF"/>
                </a:solidFill>
                <a:effectLst/>
                <a:uLnTx/>
                <a:uFillTx/>
              </a:rPr>
              <a:t>Scientific infrastructure</a:t>
            </a:r>
            <a:endParaRPr kumimoji="0" lang="en-US" sz="2000" b="0" i="0" u="none" strike="noStrike" kern="1200" cap="none" spc="0" normalizeH="0" baseline="0" noProof="0" dirty="0">
              <a:ln>
                <a:noFill/>
              </a:ln>
              <a:solidFill>
                <a:srgbClr val="FFFFFF"/>
              </a:solidFill>
              <a:effectLst/>
              <a:uLnTx/>
              <a:uFillTx/>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lang="en-US" sz="2000" dirty="0">
                <a:solidFill>
                  <a:srgbClr val="FFFFFF"/>
                </a:solidFill>
              </a:rPr>
              <a:t>Evaluation: Assessments and impacts</a:t>
            </a:r>
            <a:endParaRPr lang="en-US" sz="2000" dirty="0">
              <a:solidFill>
                <a:srgbClr val="FFFFFF"/>
              </a:solidFill>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kumimoji="0" lang="en-US" sz="2000" b="0" i="0" u="none" strike="noStrike" kern="1200" cap="none" spc="0" normalizeH="0" baseline="0" noProof="0" dirty="0">
                <a:ln>
                  <a:noFill/>
                </a:ln>
                <a:solidFill>
                  <a:srgbClr val="FFFFFF"/>
                </a:solidFill>
                <a:effectLst/>
                <a:uLnTx/>
                <a:uFillTx/>
              </a:rPr>
              <a:t>R&amp;D and capacity building</a:t>
            </a:r>
            <a:endParaRPr kumimoji="0" lang="en-US" sz="2000" b="0" i="0" u="none" strike="noStrike" kern="1200" cap="none" spc="0" normalizeH="0" baseline="0" noProof="0" dirty="0">
              <a:ln>
                <a:noFill/>
              </a:ln>
              <a:solidFill>
                <a:srgbClr val="FFFFFF"/>
              </a:solidFill>
              <a:effectLst/>
              <a:uLnTx/>
              <a:uFillTx/>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lang="en-US" sz="2000" dirty="0">
                <a:solidFill>
                  <a:srgbClr val="FFFFFF"/>
                </a:solidFill>
              </a:rPr>
              <a:t>Recommendations</a:t>
            </a:r>
            <a:endParaRPr kumimoji="0" lang="en-US" sz="2000" b="0" i="0" u="none" strike="noStrike" kern="1200" cap="none" spc="0" normalizeH="0" baseline="0" noProof="0" dirty="0">
              <a:ln>
                <a:noFill/>
              </a:ln>
              <a:solidFill>
                <a:srgbClr val="FFFFFF"/>
              </a:solidFill>
              <a:effectLst/>
              <a:uLnTx/>
              <a:uFillTx/>
            </a:endParaRPr>
          </a:p>
        </p:txBody>
      </p:sp>
      <p:sp>
        <p:nvSpPr>
          <p:cNvPr id="7" name="TextBox 7"/>
          <p:cNvSpPr txBox="1"/>
          <p:nvPr/>
        </p:nvSpPr>
        <p:spPr>
          <a:xfrm>
            <a:off x="523299" y="480350"/>
            <a:ext cx="9689275" cy="777240"/>
          </a:xfrm>
          <a:prstGeom prst="rect">
            <a:avLst/>
          </a:prstGeom>
        </p:spPr>
        <p:txBody>
          <a:bodyPr lIns="0" tIns="0" rIns="0" bIns="0" rtlCol="0" anchor="t">
            <a:spAutoFit/>
          </a:bodyPr>
          <a:lstStyle/>
          <a:p>
            <a:pPr defTabSz="609600">
              <a:lnSpc>
                <a:spcPts val="6065"/>
              </a:lnSpc>
              <a:spcBef>
                <a:spcPct val="0"/>
              </a:spcBef>
            </a:pPr>
            <a:r>
              <a:rPr kumimoji="0" lang="en-US" sz="4400" b="0" i="0" u="none" strike="noStrike" kern="1200" cap="none" spc="140" normalizeH="0" baseline="0" noProof="0" dirty="0">
                <a:ln>
                  <a:noFill/>
                </a:ln>
                <a:solidFill>
                  <a:srgbClr val="FFFFFF"/>
                </a:solidFill>
                <a:effectLst/>
                <a:uLnTx/>
                <a:uFillTx/>
                <a:latin typeface="+mj-lt"/>
                <a:ea typeface="+mn-ea"/>
                <a:cs typeface="+mn-cs"/>
              </a:rPr>
              <a:t>4.10(1)</a:t>
            </a:r>
            <a:r>
              <a:rPr kumimoji="0" lang="en-US" sz="4400" b="0" i="0" u="none" strike="noStrike" kern="1200" cap="none" spc="0" normalizeH="0" baseline="0" noProof="0" dirty="0">
                <a:ln>
                  <a:noFill/>
                </a:ln>
                <a:solidFill>
                  <a:srgbClr val="FFFFFF"/>
                </a:solidFill>
                <a:effectLst/>
                <a:uLnTx/>
                <a:uFillTx/>
                <a:latin typeface="+mj-lt"/>
                <a:ea typeface="+mn-ea"/>
                <a:cs typeface="+mn-cs"/>
              </a:rPr>
              <a:t> Implementation of IUS</a:t>
            </a:r>
            <a:endParaRPr kumimoji="0" lang="en-US" sz="4400" b="0" i="0" u="none" strike="noStrike" kern="1200" cap="none" spc="0" normalizeH="0" baseline="0" noProof="0" dirty="0">
              <a:ln>
                <a:noFill/>
              </a:ln>
              <a:solidFill>
                <a:srgbClr val="FFFFFF"/>
              </a:solidFill>
              <a:effectLst/>
              <a:uLnTx/>
              <a:uFillTx/>
              <a:latin typeface="+mj-lt"/>
              <a:ea typeface="+mn-ea"/>
              <a:cs typeface="+mn-cs"/>
            </a:endParaRPr>
          </a:p>
        </p:txBody>
      </p:sp>
      <p:sp>
        <p:nvSpPr>
          <p:cNvPr id="8" name="Freeform 8"/>
          <p:cNvSpPr/>
          <p:nvPr/>
        </p:nvSpPr>
        <p:spPr>
          <a:xfrm>
            <a:off x="10045773" y="0"/>
            <a:ext cx="2146227" cy="1833124"/>
          </a:xfrm>
          <a:custGeom>
            <a:avLst/>
            <a:gdLst/>
            <a:ahLst/>
            <a:cxnLst/>
            <a:rect l="l" t="t" r="r" b="b"/>
            <a:pathLst>
              <a:path w="3219341" h="2749686">
                <a:moveTo>
                  <a:pt x="0" y="0"/>
                </a:moveTo>
                <a:lnTo>
                  <a:pt x="3219341" y="0"/>
                </a:lnTo>
                <a:lnTo>
                  <a:pt x="3219341" y="2749686"/>
                </a:lnTo>
                <a:lnTo>
                  <a:pt x="0" y="2749686"/>
                </a:lnTo>
                <a:lnTo>
                  <a:pt x="0" y="0"/>
                </a:lnTo>
                <a:close/>
              </a:path>
            </a:pathLst>
          </a:custGeom>
          <a:blipFill>
            <a:blip r:embed="rId1"/>
            <a:stretch>
              <a:fillRect/>
            </a:stretch>
          </a:blipFill>
        </p:spPr>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9360" y="2352675"/>
            <a:ext cx="3700780" cy="3014345"/>
          </a:xfrm>
          <a:prstGeom prst="rect">
            <a:avLst/>
          </a:prstGeom>
          <a:noFill/>
        </p:spPr>
      </p:pic>
      <p:pic>
        <p:nvPicPr>
          <p:cNvPr id="9" name="Picture 8" descr="Diagram, text&#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7625" y="4148455"/>
            <a:ext cx="2955290" cy="1894840"/>
          </a:xfrm>
          <a:prstGeom prst="rect">
            <a:avLst/>
          </a:prstGeom>
          <a:noFill/>
        </p:spPr>
      </p:pic>
      <p:pic>
        <p:nvPicPr>
          <p:cNvPr id="10" name="Picture 9" descr="Chart, bar char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7625" y="1948180"/>
            <a:ext cx="2962275" cy="21672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6166C"/>
        </a:solidFill>
        <a:effectLst/>
      </p:bgPr>
    </p:bg>
    <p:spTree>
      <p:nvGrpSpPr>
        <p:cNvPr id="1" name=""/>
        <p:cNvGrpSpPr/>
        <p:nvPr/>
      </p:nvGrpSpPr>
      <p:grpSpPr>
        <a:xfrm>
          <a:off x="0" y="0"/>
          <a:ext cx="0" cy="0"/>
          <a:chOff x="0" y="0"/>
          <a:chExt cx="0" cy="0"/>
        </a:xfrm>
      </p:grpSpPr>
      <p:sp>
        <p:nvSpPr>
          <p:cNvPr id="2" name="Freeform 2"/>
          <p:cNvSpPr/>
          <p:nvPr/>
        </p:nvSpPr>
        <p:spPr>
          <a:xfrm>
            <a:off x="10045773" y="5062933"/>
            <a:ext cx="2146227" cy="1833124"/>
          </a:xfrm>
          <a:custGeom>
            <a:avLst/>
            <a:gdLst/>
            <a:ahLst/>
            <a:cxnLst/>
            <a:rect l="l" t="t" r="r" b="b"/>
            <a:pathLst>
              <a:path w="3219341" h="2749686">
                <a:moveTo>
                  <a:pt x="0" y="0"/>
                </a:moveTo>
                <a:lnTo>
                  <a:pt x="3219341" y="0"/>
                </a:lnTo>
                <a:lnTo>
                  <a:pt x="3219341" y="2749686"/>
                </a:lnTo>
                <a:lnTo>
                  <a:pt x="0" y="2749686"/>
                </a:lnTo>
                <a:lnTo>
                  <a:pt x="0" y="0"/>
                </a:lnTo>
                <a:close/>
              </a:path>
            </a:pathLst>
          </a:custGeom>
          <a:blipFill>
            <a:blip r:embed="rId1"/>
            <a:stretch>
              <a:fillRect/>
            </a:stretch>
          </a:blipFill>
        </p:spPr>
      </p:sp>
      <p:sp>
        <p:nvSpPr>
          <p:cNvPr id="6" name="TextBox 6"/>
          <p:cNvSpPr txBox="1"/>
          <p:nvPr/>
        </p:nvSpPr>
        <p:spPr>
          <a:xfrm>
            <a:off x="462915" y="1879600"/>
            <a:ext cx="10899140" cy="3411220"/>
          </a:xfrm>
          <a:prstGeom prst="rect">
            <a:avLst/>
          </a:prstGeom>
        </p:spPr>
        <p:txBody>
          <a:bodyPr wrap="square" lIns="0" tIns="0" rIns="0" bIns="0" rtlCol="0" anchor="t">
            <a:spAutoFit/>
          </a:bodyPr>
          <a:lstStyle/>
          <a:p>
            <a:pPr marL="0" marR="0" lvl="0" indent="0" algn="l" defTabSz="609600" rtl="0" eaLnBrk="1" fontAlgn="auto" latinLnBrk="0" hangingPunct="1">
              <a:lnSpc>
                <a:spcPts val="2660"/>
              </a:lnSpc>
              <a:spcBef>
                <a:spcPts val="0"/>
              </a:spcBef>
              <a:spcAft>
                <a:spcPts val="0"/>
              </a:spcAft>
              <a:buClrTx/>
              <a:buSzTx/>
              <a:buFontTx/>
              <a:buNone/>
              <a:defRPr/>
            </a:pPr>
            <a:r>
              <a:rPr lang="en-US" sz="2000" b="1" dirty="0">
                <a:solidFill>
                  <a:srgbClr val="FFFFFF"/>
                </a:solidFill>
              </a:rPr>
              <a:t>Recommendations</a:t>
            </a:r>
            <a:endParaRPr lang="en-US" sz="2000" b="1" dirty="0">
              <a:solidFill>
                <a:srgbClr val="FFFFFF"/>
              </a:solidFill>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kumimoji="0" lang="en-US" sz="2000" b="0" i="0" u="none" strike="noStrike" kern="1200" cap="none" spc="0" normalizeH="0" baseline="0" noProof="0" dirty="0">
                <a:ln>
                  <a:noFill/>
                </a:ln>
                <a:solidFill>
                  <a:srgbClr val="FFFFFF"/>
                </a:solidFill>
                <a:effectLst/>
                <a:uLnTx/>
                <a:uFillTx/>
              </a:rPr>
              <a:t>WMO Members and Cities have distinct roles to play but must co-operate in some fundamental areas to allow mutual sharing of data, design and evaluate applications, create warning and delivery systems.</a:t>
            </a:r>
            <a:endParaRPr kumimoji="0" lang="en-US" sz="2000" b="0" i="0" u="none" strike="noStrike" kern="1200" cap="none" spc="0" normalizeH="0" baseline="0" noProof="0" dirty="0">
              <a:ln>
                <a:noFill/>
              </a:ln>
              <a:solidFill>
                <a:srgbClr val="FFFFFF"/>
              </a:solidFill>
              <a:effectLst/>
              <a:uLnTx/>
              <a:uFillTx/>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kumimoji="0" lang="en-US" sz="2000" b="0" i="0" u="none" strike="noStrike" kern="1200" cap="none" spc="0" normalizeH="0" baseline="0" noProof="0" dirty="0">
                <a:ln>
                  <a:noFill/>
                </a:ln>
                <a:solidFill>
                  <a:srgbClr val="FFFFFF"/>
                </a:solidFill>
                <a:effectLst/>
                <a:uLnTx/>
                <a:uFillTx/>
              </a:rPr>
              <a:t>The WMO Member and the City together need to have a geospatial data-sharing platform for the exchange of information.</a:t>
            </a:r>
            <a:endParaRPr kumimoji="0" lang="en-US" sz="2000" b="0" i="0" u="none" strike="noStrike" kern="1200" cap="none" spc="0" normalizeH="0" baseline="0" noProof="0" dirty="0">
              <a:ln>
                <a:noFill/>
              </a:ln>
              <a:solidFill>
                <a:srgbClr val="FFFFFF"/>
              </a:solidFill>
              <a:effectLst/>
              <a:uLnTx/>
              <a:uFillTx/>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kumimoji="0" lang="en-US" sz="2000" b="0" i="0" u="none" strike="noStrike" kern="1200" cap="none" spc="0" normalizeH="0" baseline="0" noProof="0" dirty="0">
                <a:ln>
                  <a:noFill/>
                </a:ln>
                <a:solidFill>
                  <a:srgbClr val="FFFFFF"/>
                </a:solidFill>
                <a:effectLst/>
                <a:uLnTx/>
                <a:uFillTx/>
              </a:rPr>
              <a:t>The primary role of the WMO Member should be to provide the environmental knowledge needed to suppot risk management and reduction in cities and to support is day-to-day operations.</a:t>
            </a:r>
            <a:endParaRPr kumimoji="0" lang="en-US" sz="2000" b="0" i="0" u="none" strike="noStrike" kern="1200" cap="none" spc="0" normalizeH="0" baseline="0" noProof="0" dirty="0">
              <a:ln>
                <a:noFill/>
              </a:ln>
              <a:solidFill>
                <a:srgbClr val="FFFFFF"/>
              </a:solidFill>
              <a:effectLst/>
              <a:uLnTx/>
              <a:uFillTx/>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kumimoji="0" lang="en-US" sz="2000" b="0" i="0" u="none" strike="noStrike" kern="1200" cap="none" spc="0" normalizeH="0" baseline="0" noProof="0" dirty="0">
                <a:ln>
                  <a:noFill/>
                </a:ln>
                <a:solidFill>
                  <a:srgbClr val="FFFFFF"/>
                </a:solidFill>
                <a:effectLst/>
                <a:uLnTx/>
                <a:uFillTx/>
              </a:rPr>
              <a:t>The city is primarily responsible for making use of this knowledge. It is best placed to establish a network of urban stakeholders that can help co-produce IUS.</a:t>
            </a:r>
            <a:endParaRPr kumimoji="0" lang="en-US" sz="2000" b="0" i="0" u="none" strike="noStrike" kern="1200" cap="none" spc="0" normalizeH="0" baseline="0" noProof="0" dirty="0">
              <a:ln>
                <a:noFill/>
              </a:ln>
              <a:solidFill>
                <a:srgbClr val="FFFFFF"/>
              </a:solidFill>
              <a:effectLst/>
              <a:uLnTx/>
              <a:uFillTx/>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endParaRPr kumimoji="0" lang="en-US" sz="2000" b="0" i="0" u="none" strike="noStrike" kern="1200" cap="none" spc="0" normalizeH="0" baseline="0" noProof="0" dirty="0">
              <a:ln>
                <a:noFill/>
              </a:ln>
              <a:solidFill>
                <a:srgbClr val="FFFFFF"/>
              </a:solidFill>
              <a:effectLst/>
              <a:uLnTx/>
              <a:uFillTx/>
            </a:endParaRPr>
          </a:p>
        </p:txBody>
      </p:sp>
      <p:sp>
        <p:nvSpPr>
          <p:cNvPr id="7" name="TextBox 7"/>
          <p:cNvSpPr txBox="1"/>
          <p:nvPr/>
        </p:nvSpPr>
        <p:spPr>
          <a:xfrm>
            <a:off x="523299" y="480350"/>
            <a:ext cx="9689275" cy="777240"/>
          </a:xfrm>
          <a:prstGeom prst="rect">
            <a:avLst/>
          </a:prstGeom>
        </p:spPr>
        <p:txBody>
          <a:bodyPr lIns="0" tIns="0" rIns="0" bIns="0" rtlCol="0" anchor="t">
            <a:spAutoFit/>
          </a:bodyPr>
          <a:lstStyle/>
          <a:p>
            <a:pPr defTabSz="609600">
              <a:lnSpc>
                <a:spcPts val="6065"/>
              </a:lnSpc>
              <a:spcBef>
                <a:spcPct val="0"/>
              </a:spcBef>
            </a:pPr>
            <a:r>
              <a:rPr kumimoji="0" lang="en-US" sz="4400" b="0" i="0" u="none" strike="noStrike" kern="1200" cap="none" spc="140" normalizeH="0" baseline="0" noProof="0" dirty="0">
                <a:ln>
                  <a:noFill/>
                </a:ln>
                <a:solidFill>
                  <a:srgbClr val="FFFFFF"/>
                </a:solidFill>
                <a:effectLst/>
                <a:uLnTx/>
                <a:uFillTx/>
                <a:latin typeface="+mj-lt"/>
                <a:ea typeface="+mn-ea"/>
                <a:cs typeface="+mn-cs"/>
              </a:rPr>
              <a:t>4.10(1)</a:t>
            </a:r>
            <a:r>
              <a:rPr kumimoji="0" lang="en-US" sz="4400" b="0" i="0" u="none" strike="noStrike" kern="1200" cap="none" spc="0" normalizeH="0" baseline="0" noProof="0" dirty="0">
                <a:ln>
                  <a:noFill/>
                </a:ln>
                <a:solidFill>
                  <a:srgbClr val="FFFFFF"/>
                </a:solidFill>
                <a:effectLst/>
                <a:uLnTx/>
                <a:uFillTx/>
                <a:latin typeface="+mj-lt"/>
                <a:ea typeface="+mn-ea"/>
                <a:cs typeface="+mn-cs"/>
              </a:rPr>
              <a:t> Implementation of IUS</a:t>
            </a:r>
            <a:endParaRPr kumimoji="0" lang="en-US" sz="4400" b="0" i="0" u="none" strike="noStrike" kern="1200" cap="none" spc="0" normalizeH="0" baseline="0" noProof="0" dirty="0">
              <a:ln>
                <a:noFill/>
              </a:ln>
              <a:solidFill>
                <a:srgbClr val="FFFFFF"/>
              </a:solidFill>
              <a:effectLst/>
              <a:uLnTx/>
              <a:uFillTx/>
              <a:latin typeface="+mj-lt"/>
              <a:ea typeface="+mn-ea"/>
              <a:cs typeface="+mn-cs"/>
            </a:endParaRPr>
          </a:p>
        </p:txBody>
      </p:sp>
      <p:sp>
        <p:nvSpPr>
          <p:cNvPr id="8" name="Freeform 8"/>
          <p:cNvSpPr/>
          <p:nvPr/>
        </p:nvSpPr>
        <p:spPr>
          <a:xfrm>
            <a:off x="10045773" y="0"/>
            <a:ext cx="2146227" cy="1833124"/>
          </a:xfrm>
          <a:custGeom>
            <a:avLst/>
            <a:gdLst/>
            <a:ahLst/>
            <a:cxnLst/>
            <a:rect l="l" t="t" r="r" b="b"/>
            <a:pathLst>
              <a:path w="3219341" h="2749686">
                <a:moveTo>
                  <a:pt x="0" y="0"/>
                </a:moveTo>
                <a:lnTo>
                  <a:pt x="3219341" y="0"/>
                </a:lnTo>
                <a:lnTo>
                  <a:pt x="3219341" y="2749686"/>
                </a:lnTo>
                <a:lnTo>
                  <a:pt x="0" y="2749686"/>
                </a:lnTo>
                <a:lnTo>
                  <a:pt x="0" y="0"/>
                </a:lnTo>
                <a:close/>
              </a:path>
            </a:pathLst>
          </a:custGeom>
          <a:blipFill>
            <a:blip r:embed="rId1"/>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6166C"/>
        </a:solidFill>
        <a:effectLst/>
      </p:bgPr>
    </p:bg>
    <p:spTree>
      <p:nvGrpSpPr>
        <p:cNvPr id="1" name=""/>
        <p:cNvGrpSpPr/>
        <p:nvPr/>
      </p:nvGrpSpPr>
      <p:grpSpPr>
        <a:xfrm>
          <a:off x="0" y="0"/>
          <a:ext cx="0" cy="0"/>
          <a:chOff x="0" y="0"/>
          <a:chExt cx="0" cy="0"/>
        </a:xfrm>
      </p:grpSpPr>
      <p:sp>
        <p:nvSpPr>
          <p:cNvPr id="2" name="Freeform 2"/>
          <p:cNvSpPr/>
          <p:nvPr/>
        </p:nvSpPr>
        <p:spPr>
          <a:xfrm>
            <a:off x="10045773" y="5062933"/>
            <a:ext cx="2146227" cy="1833124"/>
          </a:xfrm>
          <a:custGeom>
            <a:avLst/>
            <a:gdLst/>
            <a:ahLst/>
            <a:cxnLst/>
            <a:rect l="l" t="t" r="r" b="b"/>
            <a:pathLst>
              <a:path w="3219341" h="2749686">
                <a:moveTo>
                  <a:pt x="0" y="0"/>
                </a:moveTo>
                <a:lnTo>
                  <a:pt x="3219341" y="0"/>
                </a:lnTo>
                <a:lnTo>
                  <a:pt x="3219341" y="2749686"/>
                </a:lnTo>
                <a:lnTo>
                  <a:pt x="0" y="2749686"/>
                </a:lnTo>
                <a:lnTo>
                  <a:pt x="0" y="0"/>
                </a:lnTo>
                <a:close/>
              </a:path>
            </a:pathLst>
          </a:custGeom>
          <a:blipFill>
            <a:blip r:embed="rId1"/>
            <a:stretch>
              <a:fillRect/>
            </a:stretch>
          </a:blipFill>
        </p:spPr>
      </p:sp>
      <p:sp>
        <p:nvSpPr>
          <p:cNvPr id="6" name="TextBox 6"/>
          <p:cNvSpPr txBox="1"/>
          <p:nvPr/>
        </p:nvSpPr>
        <p:spPr>
          <a:xfrm>
            <a:off x="523299" y="2287671"/>
            <a:ext cx="4775045" cy="3752215"/>
          </a:xfrm>
          <a:prstGeom prst="rect">
            <a:avLst/>
          </a:prstGeom>
        </p:spPr>
        <p:txBody>
          <a:bodyPr wrap="square" lIns="0" tIns="0" rIns="0" bIns="0" rtlCol="0" anchor="t">
            <a:spAutoFit/>
          </a:bodyPr>
          <a:lstStyle/>
          <a:p>
            <a:pPr marL="0" marR="0" lvl="0" indent="0" algn="l" defTabSz="609600" rtl="0" eaLnBrk="1" fontAlgn="auto" latinLnBrk="0" hangingPunct="1">
              <a:lnSpc>
                <a:spcPts val="2660"/>
              </a:lnSpc>
              <a:spcBef>
                <a:spcPts val="0"/>
              </a:spcBef>
              <a:spcAft>
                <a:spcPts val="0"/>
              </a:spcAft>
              <a:buClrTx/>
              <a:buSzTx/>
              <a:buFontTx/>
              <a:buNone/>
              <a:defRPr/>
            </a:pPr>
            <a:endParaRPr kumimoji="0" lang="en-US" sz="1900" b="0" i="0" u="none" strike="noStrike" kern="1200" cap="none" spc="0" normalizeH="0" baseline="0" noProof="0" dirty="0">
              <a:ln>
                <a:noFill/>
              </a:ln>
              <a:solidFill>
                <a:srgbClr val="FFFFFF"/>
              </a:solidFill>
              <a:effectLst/>
              <a:uLnTx/>
              <a:uFillTx/>
              <a:ea typeface="+mn-ea"/>
              <a:cs typeface="+mn-lt"/>
            </a:endParaRPr>
          </a:p>
          <a:p>
            <a:pPr marL="0" marR="0" lvl="0" indent="0" algn="l" defTabSz="609600" rtl="0" eaLnBrk="1" fontAlgn="auto" latinLnBrk="0" hangingPunct="1">
              <a:lnSpc>
                <a:spcPts val="2660"/>
              </a:lnSpc>
              <a:spcBef>
                <a:spcPts val="0"/>
              </a:spcBef>
              <a:spcAft>
                <a:spcPts val="0"/>
              </a:spcAft>
              <a:buClrTx/>
              <a:buSzTx/>
              <a:buFontTx/>
              <a:buNone/>
              <a:defRPr/>
            </a:pPr>
            <a:r>
              <a:rPr kumimoji="0" lang="en-US" sz="1900" b="0" i="0" u="none" strike="noStrike" kern="1200" cap="none" spc="0" normalizeH="0" baseline="0" noProof="0" dirty="0">
                <a:ln>
                  <a:noFill/>
                </a:ln>
                <a:solidFill>
                  <a:srgbClr val="FFFFFF"/>
                </a:solidFill>
                <a:effectLst/>
                <a:uLnTx/>
                <a:uFillTx/>
                <a:ea typeface="+mn-ea"/>
                <a:cs typeface="+mn-lt"/>
              </a:rPr>
              <a:t>Contents</a:t>
            </a:r>
            <a:endParaRPr kumimoji="0" lang="en-US" sz="1900" b="0" i="0" u="none" strike="noStrike" kern="1200" cap="none" spc="0" normalizeH="0" baseline="0" noProof="0" dirty="0">
              <a:ln>
                <a:noFill/>
              </a:ln>
              <a:solidFill>
                <a:srgbClr val="FFFFFF"/>
              </a:solidFill>
              <a:effectLst/>
              <a:uLnTx/>
              <a:uFillTx/>
              <a:ea typeface="+mn-ea"/>
              <a:cs typeface="+mn-lt"/>
            </a:endParaRPr>
          </a:p>
          <a:p>
            <a:pPr marL="0" marR="0" lvl="0" indent="0" algn="l" defTabSz="609600" rtl="0" eaLnBrk="1" fontAlgn="auto" latinLnBrk="0" hangingPunct="1">
              <a:lnSpc>
                <a:spcPts val="2660"/>
              </a:lnSpc>
              <a:spcBef>
                <a:spcPts val="0"/>
              </a:spcBef>
              <a:spcAft>
                <a:spcPts val="0"/>
              </a:spcAft>
              <a:buClrTx/>
              <a:buSzTx/>
              <a:buFontTx/>
              <a:buNone/>
              <a:defRPr/>
            </a:pPr>
            <a:endParaRPr kumimoji="0" lang="en-US" sz="1900" b="0" i="0" u="none" strike="noStrike" kern="1200" cap="none" spc="0" normalizeH="0" baseline="0" noProof="0" dirty="0">
              <a:ln>
                <a:noFill/>
              </a:ln>
              <a:solidFill>
                <a:srgbClr val="FFFFFF"/>
              </a:solidFill>
              <a:effectLst/>
              <a:uLnTx/>
              <a:uFillTx/>
              <a:ea typeface="+mn-ea"/>
              <a:cs typeface="+mn-lt"/>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kumimoji="0" lang="en-US" sz="1900" b="0" i="0" u="none" strike="noStrike" kern="1200" cap="none" spc="0" normalizeH="0" baseline="0" noProof="0" dirty="0">
                <a:ln>
                  <a:noFill/>
                </a:ln>
                <a:solidFill>
                  <a:srgbClr val="FFFFFF"/>
                </a:solidFill>
                <a:effectLst/>
                <a:uLnTx/>
                <a:uFillTx/>
                <a:ea typeface="+mn-ea"/>
                <a:cs typeface="+mn-lt"/>
              </a:rPr>
              <a:t>Introduction</a:t>
            </a:r>
            <a:endParaRPr kumimoji="0" lang="en-US" sz="1900" b="0" i="0" u="none" strike="noStrike" kern="1200" cap="none" spc="0" normalizeH="0" baseline="0" noProof="0" dirty="0">
              <a:ln>
                <a:noFill/>
              </a:ln>
              <a:solidFill>
                <a:srgbClr val="FFFFFF"/>
              </a:solidFill>
              <a:effectLst/>
              <a:uLnTx/>
              <a:uFillTx/>
              <a:ea typeface="+mn-ea"/>
              <a:cs typeface="+mn-lt"/>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kumimoji="0" lang="en-US" sz="1900" b="0" i="0" u="none" strike="noStrike" kern="1200" cap="none" spc="0" normalizeH="0" baseline="0" noProof="0" dirty="0">
                <a:ln>
                  <a:noFill/>
                </a:ln>
                <a:solidFill>
                  <a:srgbClr val="FFFFFF"/>
                </a:solidFill>
                <a:effectLst/>
                <a:uLnTx/>
                <a:uFillTx/>
                <a:ea typeface="+mn-ea"/>
                <a:cs typeface="+mn-lt"/>
              </a:rPr>
              <a:t>Economic and regulatory factors</a:t>
            </a:r>
            <a:endParaRPr kumimoji="0" lang="en-US" sz="1900" b="0" i="0" u="none" strike="noStrike" kern="1200" cap="none" spc="0" normalizeH="0" baseline="0" noProof="0" dirty="0">
              <a:ln>
                <a:noFill/>
              </a:ln>
              <a:solidFill>
                <a:srgbClr val="FFFFFF"/>
              </a:solidFill>
              <a:effectLst/>
              <a:uLnTx/>
              <a:uFillTx/>
              <a:ea typeface="+mn-ea"/>
              <a:cs typeface="+mn-lt"/>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lang="en-US" sz="1900" dirty="0">
                <a:solidFill>
                  <a:srgbClr val="FFFFFF"/>
                </a:solidFill>
                <a:cs typeface="+mn-lt"/>
              </a:rPr>
              <a:t>Inventory of user communities and their demand profile</a:t>
            </a:r>
            <a:endParaRPr lang="en-US" sz="1900" dirty="0">
              <a:solidFill>
                <a:srgbClr val="FFFFFF"/>
              </a:solidFill>
              <a:cs typeface="+mn-lt"/>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kumimoji="0" lang="en-US" sz="1900" b="0" i="0" u="none" strike="noStrike" kern="1200" cap="none" spc="0" normalizeH="0" baseline="0" noProof="0" dirty="0">
                <a:ln>
                  <a:noFill/>
                </a:ln>
                <a:solidFill>
                  <a:srgbClr val="FFFFFF"/>
                </a:solidFill>
                <a:effectLst/>
                <a:uLnTx/>
                <a:uFillTx/>
                <a:ea typeface="+mn-ea"/>
                <a:cs typeface="+mn-lt"/>
              </a:rPr>
              <a:t>Options to </a:t>
            </a:r>
            <a:r>
              <a:rPr kumimoji="0" lang="en-US" sz="1900" b="0" i="0" u="none" strike="noStrike" kern="1200" cap="none" spc="0" normalizeH="0" baseline="0" noProof="0" dirty="0" err="1">
                <a:ln>
                  <a:noFill/>
                </a:ln>
                <a:solidFill>
                  <a:srgbClr val="FFFFFF"/>
                </a:solidFill>
                <a:effectLst/>
                <a:uLnTx/>
                <a:uFillTx/>
                <a:ea typeface="+mn-ea"/>
                <a:cs typeface="+mn-lt"/>
              </a:rPr>
              <a:t>buil</a:t>
            </a:r>
            <a:r>
              <a:rPr lang="en-US" sz="1900" dirty="0">
                <a:solidFill>
                  <a:srgbClr val="FFFFFF"/>
                </a:solidFill>
                <a:cs typeface="+mn-lt"/>
              </a:rPr>
              <a:t>d an IUS ecosystem</a:t>
            </a:r>
            <a:endParaRPr lang="en-US" sz="1900" dirty="0">
              <a:solidFill>
                <a:srgbClr val="FFFFFF"/>
              </a:solidFill>
              <a:cs typeface="+mn-lt"/>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kumimoji="0" lang="en-US" sz="1900" b="0" i="0" u="none" strike="noStrike" kern="1200" cap="none" spc="0" normalizeH="0" baseline="0" noProof="0" dirty="0">
                <a:ln>
                  <a:noFill/>
                </a:ln>
                <a:solidFill>
                  <a:srgbClr val="FFFFFF"/>
                </a:solidFill>
                <a:effectLst/>
                <a:uLnTx/>
                <a:uFillTx/>
                <a:ea typeface="+mn-ea"/>
                <a:cs typeface="+mn-lt"/>
              </a:rPr>
              <a:t>Identifying benefit potentials of IUS</a:t>
            </a:r>
            <a:endParaRPr kumimoji="0" lang="en-US" sz="1900" b="0" i="0" u="none" strike="noStrike" kern="1200" cap="none" spc="0" normalizeH="0" baseline="0" noProof="0" dirty="0">
              <a:ln>
                <a:noFill/>
              </a:ln>
              <a:solidFill>
                <a:srgbClr val="FFFFFF"/>
              </a:solidFill>
              <a:effectLst/>
              <a:uLnTx/>
              <a:uFillTx/>
              <a:ea typeface="+mn-ea"/>
              <a:cs typeface="+mn-lt"/>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lang="en-US" sz="1900" dirty="0">
                <a:solidFill>
                  <a:srgbClr val="FFFFFF"/>
                </a:solidFill>
                <a:cs typeface="+mn-lt"/>
              </a:rPr>
              <a:t>Cost-Benefit to value IUS</a:t>
            </a:r>
            <a:endParaRPr lang="en-US" sz="1900" dirty="0">
              <a:solidFill>
                <a:srgbClr val="FFFFFF"/>
              </a:solidFill>
              <a:cs typeface="+mn-lt"/>
            </a:endParaRPr>
          </a:p>
          <a:p>
            <a:pPr marL="342900" marR="0" lvl="0" indent="-342900" algn="l" defTabSz="609600" rtl="0" eaLnBrk="1" fontAlgn="auto" latinLnBrk="0" hangingPunct="1">
              <a:lnSpc>
                <a:spcPts val="2660"/>
              </a:lnSpc>
              <a:spcBef>
                <a:spcPts val="0"/>
              </a:spcBef>
              <a:spcAft>
                <a:spcPts val="0"/>
              </a:spcAft>
              <a:buClrTx/>
              <a:buSzTx/>
              <a:buFont typeface="Arial" panose="020B0604020202020204" pitchFamily="34" charset="0"/>
              <a:buChar char="•"/>
              <a:defRPr/>
            </a:pPr>
            <a:r>
              <a:rPr kumimoji="0" lang="en-US" sz="1900" b="0" i="0" u="none" strike="noStrike" kern="1200" cap="none" spc="0" normalizeH="0" baseline="0" noProof="0" dirty="0">
                <a:ln>
                  <a:noFill/>
                </a:ln>
                <a:solidFill>
                  <a:srgbClr val="FFFFFF"/>
                </a:solidFill>
                <a:effectLst/>
                <a:uLnTx/>
                <a:uFillTx/>
                <a:ea typeface="+mn-ea"/>
                <a:cs typeface="+mn-lt"/>
              </a:rPr>
              <a:t>Key messages</a:t>
            </a:r>
            <a:endParaRPr kumimoji="0" lang="en-US" sz="1900" b="0" i="0" u="none" strike="noStrike" kern="1200" cap="none" spc="0" normalizeH="0" baseline="0" noProof="0" dirty="0">
              <a:ln>
                <a:noFill/>
              </a:ln>
              <a:solidFill>
                <a:srgbClr val="FFFFFF"/>
              </a:solidFill>
              <a:effectLst/>
              <a:uLnTx/>
              <a:uFillTx/>
              <a:ea typeface="+mn-ea"/>
              <a:cs typeface="+mn-lt"/>
            </a:endParaRPr>
          </a:p>
        </p:txBody>
      </p:sp>
      <p:sp>
        <p:nvSpPr>
          <p:cNvPr id="7" name="TextBox 7"/>
          <p:cNvSpPr txBox="1"/>
          <p:nvPr/>
        </p:nvSpPr>
        <p:spPr>
          <a:xfrm>
            <a:off x="523299" y="480350"/>
            <a:ext cx="9937122" cy="1353820"/>
          </a:xfrm>
          <a:prstGeom prst="rect">
            <a:avLst/>
          </a:prstGeom>
        </p:spPr>
        <p:txBody>
          <a:bodyPr wrap="square" lIns="0" tIns="0" rIns="0" bIns="0" rtlCol="0" anchor="t">
            <a:spAutoFit/>
          </a:bodyPr>
          <a:lstStyle/>
          <a:p>
            <a:pPr marR="0" lvl="0" indent="0" algn="l" defTabSz="609600" rtl="0" fontAlgn="auto">
              <a:lnSpc>
                <a:spcPct val="100000"/>
              </a:lnSpc>
              <a:spcBef>
                <a:spcPct val="0"/>
              </a:spcBef>
              <a:spcAft>
                <a:spcPts val="0"/>
              </a:spcAft>
              <a:buClrTx/>
              <a:buSzTx/>
              <a:buFontTx/>
              <a:buNone/>
              <a:defRPr/>
            </a:pPr>
            <a:r>
              <a:rPr kumimoji="0" lang="en-US" sz="4400" b="0" i="0" u="none" strike="noStrike" kern="1200" cap="none" spc="140" normalizeH="0" baseline="0" noProof="0" dirty="0">
                <a:ln>
                  <a:noFill/>
                </a:ln>
                <a:solidFill>
                  <a:srgbClr val="FFFFFF"/>
                </a:solidFill>
                <a:effectLst/>
                <a:uLnTx/>
                <a:uFillTx/>
                <a:ea typeface="+mn-ea"/>
                <a:cs typeface="+mn-lt"/>
              </a:rPr>
              <a:t>4.10(2)</a:t>
            </a:r>
            <a:r>
              <a:rPr kumimoji="0" lang="en-US" sz="4400" b="0" i="0" u="none" strike="noStrike" kern="1200" cap="none" spc="0" normalizeH="0" baseline="0" noProof="0" dirty="0">
                <a:ln>
                  <a:noFill/>
                </a:ln>
                <a:solidFill>
                  <a:srgbClr val="FFFFFF"/>
                </a:solidFill>
                <a:effectLst/>
                <a:uLnTx/>
                <a:uFillTx/>
                <a:ea typeface="+mn-ea"/>
                <a:cs typeface="+mn-lt"/>
              </a:rPr>
              <a:t> Assessing socio-economic and organizational costs &amp; benefits of IUS </a:t>
            </a:r>
            <a:endParaRPr kumimoji="0" lang="en-US" sz="4400" b="0" i="0" u="none" strike="noStrike" kern="1200" cap="none" spc="0" normalizeH="0" baseline="0" noProof="0" dirty="0">
              <a:ln>
                <a:noFill/>
              </a:ln>
              <a:solidFill>
                <a:srgbClr val="FFFFFF"/>
              </a:solidFill>
              <a:effectLst/>
              <a:uLnTx/>
              <a:uFillTx/>
              <a:ea typeface="+mn-ea"/>
              <a:cs typeface="+mn-lt"/>
            </a:endParaRPr>
          </a:p>
        </p:txBody>
      </p:sp>
      <p:sp>
        <p:nvSpPr>
          <p:cNvPr id="8" name="Freeform 8"/>
          <p:cNvSpPr/>
          <p:nvPr/>
        </p:nvSpPr>
        <p:spPr>
          <a:xfrm>
            <a:off x="10045773" y="0"/>
            <a:ext cx="2146227" cy="1833124"/>
          </a:xfrm>
          <a:custGeom>
            <a:avLst/>
            <a:gdLst/>
            <a:ahLst/>
            <a:cxnLst/>
            <a:rect l="l" t="t" r="r" b="b"/>
            <a:pathLst>
              <a:path w="3219341" h="2749686">
                <a:moveTo>
                  <a:pt x="0" y="0"/>
                </a:moveTo>
                <a:lnTo>
                  <a:pt x="3219341" y="0"/>
                </a:lnTo>
                <a:lnTo>
                  <a:pt x="3219341" y="2749686"/>
                </a:lnTo>
                <a:lnTo>
                  <a:pt x="0" y="2749686"/>
                </a:lnTo>
                <a:lnTo>
                  <a:pt x="0" y="0"/>
                </a:lnTo>
                <a:close/>
              </a:path>
            </a:pathLst>
          </a:custGeom>
          <a:blipFill>
            <a:blip r:embed="rId1"/>
            <a:stretch>
              <a:fillRect/>
            </a:stretch>
          </a:blipFill>
        </p:spPr>
      </p:sp>
      <p:grpSp>
        <p:nvGrpSpPr>
          <p:cNvPr id="14" name="Group 13"/>
          <p:cNvGrpSpPr/>
          <p:nvPr/>
        </p:nvGrpSpPr>
        <p:grpSpPr bwMode="auto">
          <a:xfrm>
            <a:off x="6837045" y="4174490"/>
            <a:ext cx="4918710" cy="2430145"/>
            <a:chOff x="1386" y="226"/>
            <a:chExt cx="8535" cy="4102"/>
          </a:xfrm>
        </p:grpSpPr>
        <p:pic>
          <p:nvPicPr>
            <p:cNvPr id="15" name="Picture 14" descr="Diagram, timeline  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4" y="233"/>
              <a:ext cx="8426" cy="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386" y="226"/>
              <a:ext cx="8535" cy="4102"/>
            </a:xfrm>
            <a:prstGeom prst="rect">
              <a:avLst/>
            </a:prstGeom>
            <a:noFill/>
            <a:ln w="9525">
              <a:solidFill>
                <a:srgbClr val="4471C4"/>
              </a:solidFill>
              <a:prstDash val="solid"/>
              <a:miter lim="800000"/>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pic>
        <p:nvPicPr>
          <p:cNvPr id="5" name="图片 4"/>
          <p:cNvPicPr>
            <a:picLocks noChangeAspect="1"/>
          </p:cNvPicPr>
          <p:nvPr/>
        </p:nvPicPr>
        <p:blipFill>
          <a:blip r:embed="rId3"/>
          <a:stretch>
            <a:fillRect/>
          </a:stretch>
        </p:blipFill>
        <p:spPr>
          <a:xfrm>
            <a:off x="6814185" y="2072640"/>
            <a:ext cx="4941570" cy="19208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6166C"/>
        </a:solidFill>
        <a:effectLst/>
      </p:bgPr>
    </p:bg>
    <p:spTree>
      <p:nvGrpSpPr>
        <p:cNvPr id="1" name=""/>
        <p:cNvGrpSpPr/>
        <p:nvPr/>
      </p:nvGrpSpPr>
      <p:grpSpPr>
        <a:xfrm>
          <a:off x="0" y="0"/>
          <a:ext cx="0" cy="0"/>
          <a:chOff x="0" y="0"/>
          <a:chExt cx="0" cy="0"/>
        </a:xfrm>
      </p:grpSpPr>
      <p:sp>
        <p:nvSpPr>
          <p:cNvPr id="2" name="Freeform 2"/>
          <p:cNvSpPr/>
          <p:nvPr/>
        </p:nvSpPr>
        <p:spPr>
          <a:xfrm>
            <a:off x="10045773" y="5062933"/>
            <a:ext cx="2146227" cy="1833124"/>
          </a:xfrm>
          <a:custGeom>
            <a:avLst/>
            <a:gdLst/>
            <a:ahLst/>
            <a:cxnLst/>
            <a:rect l="l" t="t" r="r" b="b"/>
            <a:pathLst>
              <a:path w="3219341" h="2749686">
                <a:moveTo>
                  <a:pt x="0" y="0"/>
                </a:moveTo>
                <a:lnTo>
                  <a:pt x="3219341" y="0"/>
                </a:lnTo>
                <a:lnTo>
                  <a:pt x="3219341" y="2749686"/>
                </a:lnTo>
                <a:lnTo>
                  <a:pt x="0" y="2749686"/>
                </a:lnTo>
                <a:lnTo>
                  <a:pt x="0" y="0"/>
                </a:lnTo>
                <a:close/>
              </a:path>
            </a:pathLst>
          </a:custGeom>
          <a:blipFill>
            <a:blip r:embed="rId1"/>
            <a:stretch>
              <a:fillRect/>
            </a:stretch>
          </a:blipFill>
        </p:spPr>
      </p:sp>
      <p:sp>
        <p:nvSpPr>
          <p:cNvPr id="6" name="TextBox 6"/>
          <p:cNvSpPr txBox="1"/>
          <p:nvPr/>
        </p:nvSpPr>
        <p:spPr>
          <a:xfrm>
            <a:off x="790501" y="2426210"/>
            <a:ext cx="10328385" cy="1705610"/>
          </a:xfrm>
          <a:prstGeom prst="rect">
            <a:avLst/>
          </a:prstGeom>
        </p:spPr>
        <p:txBody>
          <a:bodyPr wrap="square" lIns="0" tIns="0" rIns="0" bIns="0" rtlCol="0" anchor="t">
            <a:spAutoFit/>
          </a:bodyPr>
          <a:lstStyle/>
          <a:p>
            <a:pPr marR="0" lvl="0" algn="l" defTabSz="609600" rtl="0" eaLnBrk="1" fontAlgn="auto" latinLnBrk="0" hangingPunct="1">
              <a:lnSpc>
                <a:spcPts val="2660"/>
              </a:lnSpc>
              <a:spcBef>
                <a:spcPts val="0"/>
              </a:spcBef>
              <a:spcAft>
                <a:spcPts val="0"/>
              </a:spcAft>
              <a:buClrTx/>
              <a:buSzTx/>
              <a:defRPr/>
            </a:pPr>
            <a:r>
              <a:rPr kumimoji="0" lang="en-US" sz="2400" b="0" i="0" u="none" strike="noStrike" kern="1200" cap="none" spc="0" normalizeH="0" baseline="0" noProof="0" dirty="0">
                <a:ln>
                  <a:noFill/>
                </a:ln>
                <a:solidFill>
                  <a:srgbClr val="FFFFFF"/>
                </a:solidFill>
                <a:effectLst/>
                <a:uLnTx/>
                <a:uFillTx/>
                <a:ea typeface="+mn-ea"/>
                <a:cs typeface="+mn-lt"/>
              </a:rPr>
              <a:t>“To recommend to the Executive council to encourage Members to adopt the good practices for</a:t>
            </a:r>
            <a:r>
              <a:rPr kumimoji="0" lang="en-US" sz="1900" b="0" i="0" u="none" strike="noStrike" kern="1200" cap="none" spc="0" normalizeH="0" baseline="0" noProof="0" dirty="0">
                <a:ln>
                  <a:noFill/>
                </a:ln>
                <a:solidFill>
                  <a:srgbClr val="FFFFFF"/>
                </a:solidFill>
                <a:effectLst/>
                <a:uLnTx/>
                <a:uFillTx/>
                <a:ea typeface="+mn-ea"/>
                <a:cs typeface="+mn-lt"/>
              </a:rPr>
              <a:t> </a:t>
            </a:r>
            <a:endParaRPr kumimoji="0" lang="en-US" sz="1900" b="0" i="0" u="none" strike="noStrike" kern="1200" cap="none" spc="0" normalizeH="0" baseline="0" noProof="0" dirty="0">
              <a:ln>
                <a:noFill/>
              </a:ln>
              <a:solidFill>
                <a:srgbClr val="FFFFFF"/>
              </a:solidFill>
              <a:effectLst/>
              <a:uLnTx/>
              <a:uFillTx/>
              <a:ea typeface="+mn-ea"/>
              <a:cs typeface="+mn-lt"/>
            </a:endParaRPr>
          </a:p>
          <a:p>
            <a:pPr marR="0" lvl="0" algn="l" defTabSz="609600" rtl="0" eaLnBrk="1" fontAlgn="auto" latinLnBrk="0" hangingPunct="1">
              <a:lnSpc>
                <a:spcPts val="2660"/>
              </a:lnSpc>
              <a:spcBef>
                <a:spcPts val="0"/>
              </a:spcBef>
              <a:spcAft>
                <a:spcPts val="0"/>
              </a:spcAft>
              <a:buClrTx/>
              <a:buSzTx/>
              <a:defRPr/>
            </a:pPr>
            <a:endParaRPr kumimoji="0" lang="en-US" sz="1900" b="0" i="0" u="none" strike="noStrike" kern="1200" cap="none" spc="0" normalizeH="0" baseline="0" noProof="0" dirty="0">
              <a:ln>
                <a:noFill/>
              </a:ln>
              <a:solidFill>
                <a:srgbClr val="FFFFFF"/>
              </a:solidFill>
              <a:effectLst/>
              <a:uLnTx/>
              <a:uFillTx/>
              <a:ea typeface="+mn-ea"/>
              <a:cs typeface="+mn-lt"/>
            </a:endParaRPr>
          </a:p>
          <a:p>
            <a:pPr marL="457200" marR="0" lvl="0" indent="-457200" algn="l" defTabSz="609600" rtl="0" eaLnBrk="1" fontAlgn="auto" latinLnBrk="0" hangingPunct="1">
              <a:lnSpc>
                <a:spcPts val="2660"/>
              </a:lnSpc>
              <a:spcBef>
                <a:spcPts val="0"/>
              </a:spcBef>
              <a:spcAft>
                <a:spcPts val="0"/>
              </a:spcAft>
              <a:buClrTx/>
              <a:buSzTx/>
              <a:buAutoNum type="arabicParenBoth"/>
              <a:defRPr/>
            </a:pPr>
            <a:r>
              <a:rPr kumimoji="0" lang="en-US" sz="2400" b="0" i="0" u="none" strike="noStrike" kern="1200" cap="none" spc="0" normalizeH="0" baseline="0" noProof="0" dirty="0">
                <a:ln>
                  <a:noFill/>
                </a:ln>
                <a:solidFill>
                  <a:srgbClr val="FFFFFF"/>
                </a:solidFill>
                <a:effectLst/>
                <a:uLnTx/>
                <a:uFillTx/>
                <a:ea typeface="+mn-ea"/>
                <a:cs typeface="+mn-lt"/>
              </a:rPr>
              <a:t>Implementation of Integrated Urban Services (IUS) and </a:t>
            </a:r>
            <a:endParaRPr kumimoji="0" lang="en-US" sz="2400" b="0" i="0" u="none" strike="noStrike" kern="1200" cap="none" spc="0" normalizeH="0" baseline="0" noProof="0" dirty="0">
              <a:ln>
                <a:noFill/>
              </a:ln>
              <a:solidFill>
                <a:srgbClr val="FFFFFF"/>
              </a:solidFill>
              <a:effectLst/>
              <a:uLnTx/>
              <a:uFillTx/>
              <a:ea typeface="+mn-ea"/>
              <a:cs typeface="+mn-lt"/>
            </a:endParaRPr>
          </a:p>
          <a:p>
            <a:pPr marR="0" lvl="0" algn="l" defTabSz="609600" rtl="0" eaLnBrk="1" fontAlgn="auto" latinLnBrk="0" hangingPunct="1">
              <a:lnSpc>
                <a:spcPts val="2660"/>
              </a:lnSpc>
              <a:spcBef>
                <a:spcPts val="0"/>
              </a:spcBef>
              <a:spcAft>
                <a:spcPts val="0"/>
              </a:spcAft>
              <a:buClrTx/>
              <a:buSzTx/>
              <a:defRPr/>
            </a:pPr>
            <a:r>
              <a:rPr kumimoji="0" lang="en-US" sz="2400" b="0" i="0" u="none" strike="noStrike" kern="1200" cap="none" spc="0" normalizeH="0" baseline="0" noProof="0" dirty="0">
                <a:ln>
                  <a:noFill/>
                </a:ln>
                <a:solidFill>
                  <a:srgbClr val="FFFFFF"/>
                </a:solidFill>
                <a:effectLst/>
                <a:uLnTx/>
                <a:uFillTx/>
                <a:ea typeface="+mn-ea"/>
                <a:cs typeface="+mn-lt"/>
              </a:rPr>
              <a:t>(2) </a:t>
            </a:r>
            <a:r>
              <a:rPr lang="en-US" sz="2400" dirty="0">
                <a:solidFill>
                  <a:srgbClr val="FFFFFF"/>
                </a:solidFill>
                <a:cs typeface="+mn-lt"/>
              </a:rPr>
              <a:t>Assessing socio-economic and organizational costs and benefits for IUS”</a:t>
            </a:r>
            <a:endParaRPr kumimoji="0" lang="en-US" sz="2400" b="0" i="0" u="none" strike="noStrike" kern="1200" cap="none" spc="0" normalizeH="0" baseline="0" noProof="0" dirty="0">
              <a:ln>
                <a:noFill/>
              </a:ln>
              <a:solidFill>
                <a:srgbClr val="FFFFFF"/>
              </a:solidFill>
              <a:effectLst/>
              <a:uLnTx/>
              <a:uFillTx/>
              <a:ea typeface="+mn-ea"/>
              <a:cs typeface="+mn-lt"/>
            </a:endParaRPr>
          </a:p>
        </p:txBody>
      </p:sp>
      <p:sp>
        <p:nvSpPr>
          <p:cNvPr id="7" name="TextBox 7"/>
          <p:cNvSpPr txBox="1"/>
          <p:nvPr/>
        </p:nvSpPr>
        <p:spPr>
          <a:xfrm>
            <a:off x="523299" y="480350"/>
            <a:ext cx="9689275" cy="777240"/>
          </a:xfrm>
          <a:prstGeom prst="rect">
            <a:avLst/>
          </a:prstGeom>
        </p:spPr>
        <p:txBody>
          <a:bodyPr lIns="0" tIns="0" rIns="0" bIns="0" rtlCol="0" anchor="t">
            <a:spAutoFit/>
          </a:bodyPr>
          <a:lstStyle/>
          <a:p>
            <a:pPr marL="0" marR="0" lvl="0" indent="0" algn="l" defTabSz="609600" rtl="0" eaLnBrk="1" fontAlgn="auto" latinLnBrk="0" hangingPunct="1">
              <a:lnSpc>
                <a:spcPts val="6065"/>
              </a:lnSpc>
              <a:spcBef>
                <a:spcPct val="0"/>
              </a:spcBef>
              <a:spcAft>
                <a:spcPts val="0"/>
              </a:spcAft>
              <a:buClrTx/>
              <a:buSzTx/>
              <a:buFontTx/>
              <a:buNone/>
              <a:defRPr/>
            </a:pPr>
            <a:r>
              <a:rPr kumimoji="0" lang="en-US" sz="4400" b="0" i="0" u="none" strike="noStrike" kern="1200" cap="none" spc="140" normalizeH="0" baseline="0" noProof="0" dirty="0">
                <a:ln>
                  <a:noFill/>
                </a:ln>
                <a:solidFill>
                  <a:srgbClr val="FFFFFF"/>
                </a:solidFill>
                <a:effectLst/>
                <a:uLnTx/>
                <a:uFillTx/>
                <a:ea typeface="+mn-ea"/>
                <a:cs typeface="+mn-lt"/>
              </a:rPr>
              <a:t>Decisions 4.10(1)</a:t>
            </a:r>
            <a:r>
              <a:rPr kumimoji="0" lang="en-US" sz="4400" b="0" i="0" u="none" strike="noStrike" kern="1200" cap="none" spc="0" normalizeH="0" baseline="0" noProof="0" dirty="0">
                <a:ln>
                  <a:noFill/>
                </a:ln>
                <a:solidFill>
                  <a:srgbClr val="FFFFFF"/>
                </a:solidFill>
                <a:effectLst/>
                <a:uLnTx/>
                <a:uFillTx/>
                <a:ea typeface="+mn-ea"/>
                <a:cs typeface="+mn-lt"/>
              </a:rPr>
              <a:t> and 4.10(2)</a:t>
            </a:r>
            <a:endParaRPr kumimoji="0" lang="en-US" sz="4400" b="0" i="0" u="none" strike="noStrike" kern="1200" cap="none" spc="140" normalizeH="0" baseline="0" noProof="0" dirty="0">
              <a:ln>
                <a:noFill/>
              </a:ln>
              <a:solidFill>
                <a:srgbClr val="4AB6D6"/>
              </a:solidFill>
              <a:effectLst/>
              <a:uLnTx/>
              <a:uFillTx/>
              <a:ea typeface="+mn-ea"/>
              <a:cs typeface="+mn-lt"/>
            </a:endParaRPr>
          </a:p>
        </p:txBody>
      </p:sp>
      <p:sp>
        <p:nvSpPr>
          <p:cNvPr id="8" name="Freeform 8"/>
          <p:cNvSpPr/>
          <p:nvPr/>
        </p:nvSpPr>
        <p:spPr>
          <a:xfrm>
            <a:off x="10045773" y="0"/>
            <a:ext cx="2146227" cy="1833124"/>
          </a:xfrm>
          <a:custGeom>
            <a:avLst/>
            <a:gdLst/>
            <a:ahLst/>
            <a:cxnLst/>
            <a:rect l="l" t="t" r="r" b="b"/>
            <a:pathLst>
              <a:path w="3219341" h="2749686">
                <a:moveTo>
                  <a:pt x="0" y="0"/>
                </a:moveTo>
                <a:lnTo>
                  <a:pt x="3219341" y="0"/>
                </a:lnTo>
                <a:lnTo>
                  <a:pt x="3219341" y="2749686"/>
                </a:lnTo>
                <a:lnTo>
                  <a:pt x="0" y="2749686"/>
                </a:lnTo>
                <a:lnTo>
                  <a:pt x="0" y="0"/>
                </a:lnTo>
                <a:close/>
              </a:path>
            </a:pathLst>
          </a:custGeom>
          <a:blipFill>
            <a:blip r:embed="rId1"/>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1489"/>
            <a:ext cx="7584149" cy="6858000"/>
            <a:chOff x="0" y="0"/>
            <a:chExt cx="15168297" cy="13716000"/>
          </a:xfrm>
        </p:grpSpPr>
        <p:pic>
          <p:nvPicPr>
            <p:cNvPr id="3" name="Picture 3"/>
            <p:cNvPicPr>
              <a:picLocks noChangeAspect="1"/>
            </p:cNvPicPr>
            <p:nvPr/>
          </p:nvPicPr>
          <p:blipFill>
            <a:blip r:embed="rId1"/>
            <a:srcRect l="5764" r="5764"/>
            <a:stretch>
              <a:fillRect/>
            </a:stretch>
          </p:blipFill>
          <p:spPr>
            <a:xfrm>
              <a:off x="0" y="0"/>
              <a:ext cx="15168297" cy="13716000"/>
            </a:xfrm>
            <a:prstGeom prst="rect">
              <a:avLst/>
            </a:prstGeom>
          </p:spPr>
        </p:pic>
      </p:grpSp>
      <p:grpSp>
        <p:nvGrpSpPr>
          <p:cNvPr id="4" name="Group 4"/>
          <p:cNvGrpSpPr/>
          <p:nvPr/>
        </p:nvGrpSpPr>
        <p:grpSpPr>
          <a:xfrm rot="5400000">
            <a:off x="3263978" y="-3722260"/>
            <a:ext cx="599773" cy="7127727"/>
            <a:chOff x="0" y="0"/>
            <a:chExt cx="1199546" cy="14255455"/>
          </a:xfrm>
        </p:grpSpPr>
        <p:grpSp>
          <p:nvGrpSpPr>
            <p:cNvPr id="5" name="Group 5"/>
            <p:cNvGrpSpPr/>
            <p:nvPr/>
          </p:nvGrpSpPr>
          <p:grpSpPr>
            <a:xfrm>
              <a:off x="0" y="0"/>
              <a:ext cx="1199546" cy="4578960"/>
              <a:chOff x="0" y="0"/>
              <a:chExt cx="141952" cy="541867"/>
            </a:xfrm>
          </p:grpSpPr>
          <p:sp>
            <p:nvSpPr>
              <p:cNvPr id="6" name="Freeform 6"/>
              <p:cNvSpPr/>
              <p:nvPr/>
            </p:nvSpPr>
            <p:spPr>
              <a:xfrm>
                <a:off x="0" y="0"/>
                <a:ext cx="141952" cy="541867"/>
              </a:xfrm>
              <a:custGeom>
                <a:avLst/>
                <a:gdLst/>
                <a:ahLst/>
                <a:cxnLst/>
                <a:rect l="l" t="t" r="r" b="b"/>
                <a:pathLst>
                  <a:path w="141952" h="541867">
                    <a:moveTo>
                      <a:pt x="0" y="0"/>
                    </a:moveTo>
                    <a:lnTo>
                      <a:pt x="141952" y="0"/>
                    </a:lnTo>
                    <a:lnTo>
                      <a:pt x="141952" y="541867"/>
                    </a:lnTo>
                    <a:lnTo>
                      <a:pt x="0" y="541867"/>
                    </a:lnTo>
                    <a:close/>
                  </a:path>
                </a:pathLst>
              </a:custGeom>
              <a:solidFill>
                <a:srgbClr val="529DD4"/>
              </a:solidFill>
            </p:spPr>
          </p:sp>
          <p:sp>
            <p:nvSpPr>
              <p:cNvPr id="7" name="TextBox 7"/>
              <p:cNvSpPr txBox="1"/>
              <p:nvPr/>
            </p:nvSpPr>
            <p:spPr>
              <a:xfrm>
                <a:off x="0" y="-104775"/>
                <a:ext cx="141952" cy="646642"/>
              </a:xfrm>
              <a:prstGeom prst="rect">
                <a:avLst/>
              </a:prstGeom>
            </p:spPr>
            <p:txBody>
              <a:bodyPr lIns="33867" tIns="33867" rIns="33867" bIns="33867" rtlCol="0" anchor="ctr"/>
              <a:lstStyle/>
              <a:p>
                <a:pPr marL="0" marR="0" lvl="0" indent="0" algn="ctr" defTabSz="914400" rtl="0" eaLnBrk="1" fontAlgn="auto" latinLnBrk="0" hangingPunct="1">
                  <a:lnSpc>
                    <a:spcPts val="3270"/>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8"/>
            <p:cNvGrpSpPr/>
            <p:nvPr/>
          </p:nvGrpSpPr>
          <p:grpSpPr>
            <a:xfrm>
              <a:off x="0" y="2102844"/>
              <a:ext cx="1199546" cy="4578960"/>
              <a:chOff x="0" y="0"/>
              <a:chExt cx="141952" cy="541867"/>
            </a:xfrm>
          </p:grpSpPr>
          <p:sp>
            <p:nvSpPr>
              <p:cNvPr id="9" name="Freeform 9"/>
              <p:cNvSpPr/>
              <p:nvPr/>
            </p:nvSpPr>
            <p:spPr>
              <a:xfrm>
                <a:off x="0" y="0"/>
                <a:ext cx="141952" cy="541867"/>
              </a:xfrm>
              <a:custGeom>
                <a:avLst/>
                <a:gdLst/>
                <a:ahLst/>
                <a:cxnLst/>
                <a:rect l="l" t="t" r="r" b="b"/>
                <a:pathLst>
                  <a:path w="141952" h="541867">
                    <a:moveTo>
                      <a:pt x="0" y="0"/>
                    </a:moveTo>
                    <a:lnTo>
                      <a:pt x="141952" y="0"/>
                    </a:lnTo>
                    <a:lnTo>
                      <a:pt x="141952" y="541867"/>
                    </a:lnTo>
                    <a:lnTo>
                      <a:pt x="0" y="541867"/>
                    </a:lnTo>
                    <a:close/>
                  </a:path>
                </a:pathLst>
              </a:custGeom>
              <a:solidFill>
                <a:srgbClr val="70BF54"/>
              </a:solidFill>
            </p:spPr>
          </p:sp>
          <p:sp>
            <p:nvSpPr>
              <p:cNvPr id="10" name="TextBox 10"/>
              <p:cNvSpPr txBox="1"/>
              <p:nvPr/>
            </p:nvSpPr>
            <p:spPr>
              <a:xfrm>
                <a:off x="0" y="-104775"/>
                <a:ext cx="141952" cy="646642"/>
              </a:xfrm>
              <a:prstGeom prst="rect">
                <a:avLst/>
              </a:prstGeom>
            </p:spPr>
            <p:txBody>
              <a:bodyPr lIns="33867" tIns="33867" rIns="33867" bIns="33867" rtlCol="0" anchor="ctr"/>
              <a:lstStyle/>
              <a:p>
                <a:pPr marL="0" marR="0" lvl="0" indent="0" algn="ctr" defTabSz="914400" rtl="0" eaLnBrk="1" fontAlgn="auto" latinLnBrk="0" hangingPunct="1">
                  <a:lnSpc>
                    <a:spcPts val="3270"/>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1"/>
            <p:cNvGrpSpPr/>
            <p:nvPr/>
          </p:nvGrpSpPr>
          <p:grpSpPr>
            <a:xfrm>
              <a:off x="0" y="4392324"/>
              <a:ext cx="1199546" cy="4578960"/>
              <a:chOff x="0" y="0"/>
              <a:chExt cx="141952" cy="541867"/>
            </a:xfrm>
          </p:grpSpPr>
          <p:sp>
            <p:nvSpPr>
              <p:cNvPr id="12" name="Freeform 12"/>
              <p:cNvSpPr/>
              <p:nvPr/>
            </p:nvSpPr>
            <p:spPr>
              <a:xfrm>
                <a:off x="0" y="0"/>
                <a:ext cx="141952" cy="541867"/>
              </a:xfrm>
              <a:custGeom>
                <a:avLst/>
                <a:gdLst/>
                <a:ahLst/>
                <a:cxnLst/>
                <a:rect l="l" t="t" r="r" b="b"/>
                <a:pathLst>
                  <a:path w="141952" h="541867">
                    <a:moveTo>
                      <a:pt x="0" y="0"/>
                    </a:moveTo>
                    <a:lnTo>
                      <a:pt x="141952" y="0"/>
                    </a:lnTo>
                    <a:lnTo>
                      <a:pt x="141952" y="541867"/>
                    </a:lnTo>
                    <a:lnTo>
                      <a:pt x="0" y="541867"/>
                    </a:lnTo>
                    <a:close/>
                  </a:path>
                </a:pathLst>
              </a:custGeom>
              <a:solidFill>
                <a:srgbClr val="F5A641"/>
              </a:solidFill>
            </p:spPr>
          </p:sp>
          <p:sp>
            <p:nvSpPr>
              <p:cNvPr id="13" name="TextBox 13"/>
              <p:cNvSpPr txBox="1"/>
              <p:nvPr/>
            </p:nvSpPr>
            <p:spPr>
              <a:xfrm>
                <a:off x="0" y="-104775"/>
                <a:ext cx="141952" cy="646642"/>
              </a:xfrm>
              <a:prstGeom prst="rect">
                <a:avLst/>
              </a:prstGeom>
            </p:spPr>
            <p:txBody>
              <a:bodyPr lIns="33867" tIns="33867" rIns="33867" bIns="33867" rtlCol="0" anchor="ctr"/>
              <a:lstStyle/>
              <a:p>
                <a:pPr marL="0" marR="0" lvl="0" indent="0" algn="ctr" defTabSz="914400" rtl="0" eaLnBrk="1" fontAlgn="auto" latinLnBrk="0" hangingPunct="1">
                  <a:lnSpc>
                    <a:spcPts val="3270"/>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 name="Group 14"/>
            <p:cNvGrpSpPr/>
            <p:nvPr/>
          </p:nvGrpSpPr>
          <p:grpSpPr>
            <a:xfrm>
              <a:off x="0" y="6681804"/>
              <a:ext cx="1199546" cy="7573650"/>
              <a:chOff x="0" y="0"/>
              <a:chExt cx="141952" cy="896253"/>
            </a:xfrm>
          </p:grpSpPr>
          <p:sp>
            <p:nvSpPr>
              <p:cNvPr id="15" name="Freeform 15"/>
              <p:cNvSpPr/>
              <p:nvPr/>
            </p:nvSpPr>
            <p:spPr>
              <a:xfrm>
                <a:off x="0" y="0"/>
                <a:ext cx="141952" cy="896253"/>
              </a:xfrm>
              <a:custGeom>
                <a:avLst/>
                <a:gdLst/>
                <a:ahLst/>
                <a:cxnLst/>
                <a:rect l="l" t="t" r="r" b="b"/>
                <a:pathLst>
                  <a:path w="141952" h="896253">
                    <a:moveTo>
                      <a:pt x="0" y="0"/>
                    </a:moveTo>
                    <a:lnTo>
                      <a:pt x="141952" y="0"/>
                    </a:lnTo>
                    <a:lnTo>
                      <a:pt x="141952" y="896253"/>
                    </a:lnTo>
                    <a:lnTo>
                      <a:pt x="0" y="896253"/>
                    </a:lnTo>
                    <a:close/>
                  </a:path>
                </a:pathLst>
              </a:custGeom>
              <a:solidFill>
                <a:srgbClr val="155BAA"/>
              </a:solidFill>
            </p:spPr>
          </p:sp>
          <p:sp>
            <p:nvSpPr>
              <p:cNvPr id="16" name="TextBox 16"/>
              <p:cNvSpPr txBox="1"/>
              <p:nvPr/>
            </p:nvSpPr>
            <p:spPr>
              <a:xfrm>
                <a:off x="0" y="-104775"/>
                <a:ext cx="141952" cy="1001028"/>
              </a:xfrm>
              <a:prstGeom prst="rect">
                <a:avLst/>
              </a:prstGeom>
            </p:spPr>
            <p:txBody>
              <a:bodyPr lIns="33867" tIns="33867" rIns="33867" bIns="33867" rtlCol="0" anchor="ctr"/>
              <a:lstStyle/>
              <a:p>
                <a:pPr marL="0" marR="0" lvl="0" indent="0" algn="ctr" defTabSz="914400" rtl="0" eaLnBrk="1" fontAlgn="auto" latinLnBrk="0" hangingPunct="1">
                  <a:lnSpc>
                    <a:spcPts val="3270"/>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7" name="Group 17"/>
          <p:cNvGrpSpPr/>
          <p:nvPr/>
        </p:nvGrpSpPr>
        <p:grpSpPr>
          <a:xfrm>
            <a:off x="7584149" y="0"/>
            <a:ext cx="4835633" cy="9500428"/>
            <a:chOff x="0" y="0"/>
            <a:chExt cx="1910373" cy="3753256"/>
          </a:xfrm>
        </p:grpSpPr>
        <p:sp>
          <p:nvSpPr>
            <p:cNvPr id="18" name="Freeform 18"/>
            <p:cNvSpPr/>
            <p:nvPr/>
          </p:nvSpPr>
          <p:spPr>
            <a:xfrm>
              <a:off x="0" y="0"/>
              <a:ext cx="1910373" cy="3753256"/>
            </a:xfrm>
            <a:custGeom>
              <a:avLst/>
              <a:gdLst/>
              <a:ahLst/>
              <a:cxnLst/>
              <a:rect l="l" t="t" r="r" b="b"/>
              <a:pathLst>
                <a:path w="1910373" h="3753256">
                  <a:moveTo>
                    <a:pt x="0" y="0"/>
                  </a:moveTo>
                  <a:lnTo>
                    <a:pt x="1910373" y="0"/>
                  </a:lnTo>
                  <a:lnTo>
                    <a:pt x="1910373" y="3753256"/>
                  </a:lnTo>
                  <a:lnTo>
                    <a:pt x="0" y="3753256"/>
                  </a:lnTo>
                  <a:close/>
                </a:path>
              </a:pathLst>
            </a:custGeom>
            <a:solidFill>
              <a:srgbClr val="61635A"/>
            </a:solidFill>
            <a:ln cap="sq">
              <a:noFill/>
              <a:prstDash val="solid"/>
              <a:miter/>
            </a:ln>
          </p:spPr>
        </p:sp>
        <p:sp>
          <p:nvSpPr>
            <p:cNvPr id="19" name="TextBox 19"/>
            <p:cNvSpPr txBox="1"/>
            <p:nvPr/>
          </p:nvSpPr>
          <p:spPr>
            <a:xfrm>
              <a:off x="0" y="-57150"/>
              <a:ext cx="1910373" cy="3810406"/>
            </a:xfrm>
            <a:prstGeom prst="rect">
              <a:avLst/>
            </a:prstGeom>
          </p:spPr>
          <p:txBody>
            <a:bodyPr lIns="33867" tIns="33867" rIns="33867" bIns="33867" rtlCol="0" anchor="ctr"/>
            <a:lstStyle/>
            <a:p>
              <a:pPr marL="0" marR="0" lvl="0" indent="0" algn="ctr" defTabSz="914400" rtl="0" eaLnBrk="1" fontAlgn="auto" latinLnBrk="0" hangingPunct="1">
                <a:lnSpc>
                  <a:spcPts val="1960"/>
                </a:lnSpc>
                <a:spcBef>
                  <a:spcPct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 name="Freeform 20"/>
          <p:cNvSpPr/>
          <p:nvPr/>
        </p:nvSpPr>
        <p:spPr>
          <a:xfrm>
            <a:off x="7737746" y="141489"/>
            <a:ext cx="1919506" cy="1639479"/>
          </a:xfrm>
          <a:custGeom>
            <a:avLst/>
            <a:gdLst/>
            <a:ahLst/>
            <a:cxnLst/>
            <a:rect l="l" t="t" r="r" b="b"/>
            <a:pathLst>
              <a:path w="2879259" h="2459218">
                <a:moveTo>
                  <a:pt x="0" y="0"/>
                </a:moveTo>
                <a:lnTo>
                  <a:pt x="2879260" y="0"/>
                </a:lnTo>
                <a:lnTo>
                  <a:pt x="2879260" y="2459218"/>
                </a:lnTo>
                <a:lnTo>
                  <a:pt x="0" y="2459218"/>
                </a:lnTo>
                <a:lnTo>
                  <a:pt x="0" y="0"/>
                </a:lnTo>
                <a:close/>
              </a:path>
            </a:pathLst>
          </a:custGeom>
          <a:blipFill>
            <a:blip r:embed="rId2"/>
            <a:stretch>
              <a:fillRect/>
            </a:stretch>
          </a:blipFill>
        </p:spPr>
      </p:sp>
      <p:sp>
        <p:nvSpPr>
          <p:cNvPr id="21" name="TextBox 21"/>
          <p:cNvSpPr txBox="1"/>
          <p:nvPr/>
        </p:nvSpPr>
        <p:spPr>
          <a:xfrm>
            <a:off x="8324932" y="2578959"/>
            <a:ext cx="3251550" cy="3669723"/>
          </a:xfrm>
          <a:prstGeom prst="rect">
            <a:avLst/>
          </a:prstGeom>
        </p:spPr>
        <p:txBody>
          <a:bodyPr lIns="0" tIns="0" rIns="0" bIns="0" rtlCol="0" anchor="t">
            <a:spAutoFit/>
          </a:bodyPr>
          <a:lstStyle/>
          <a:p>
            <a:pPr marL="0" marR="0" lvl="0" indent="0" algn="just" defTabSz="914400" rtl="0" eaLnBrk="1" fontAlgn="auto" latinLnBrk="0" hangingPunct="1">
              <a:lnSpc>
                <a:spcPts val="4755"/>
              </a:lnSpc>
              <a:spcBef>
                <a:spcPts val="0"/>
              </a:spcBef>
              <a:spcAft>
                <a:spcPts val="0"/>
              </a:spcAft>
              <a:buClrTx/>
              <a:buSzTx/>
              <a:buFontTx/>
              <a:buNone/>
              <a:defRPr/>
            </a:pPr>
            <a:r>
              <a:rPr kumimoji="0" lang="en-US" sz="3965" b="0" i="0" u="none" strike="noStrike" kern="1200" cap="none" spc="-154" normalizeH="0" baseline="0" noProof="0">
                <a:ln>
                  <a:noFill/>
                </a:ln>
                <a:solidFill>
                  <a:srgbClr val="FFFFFF"/>
                </a:solidFill>
                <a:effectLst/>
                <a:uLnTx/>
                <a:uFillTx/>
                <a:latin typeface="Calibri" panose="020F0502020204030204"/>
                <a:ea typeface="+mn-ea"/>
                <a:cs typeface="Poppins"/>
              </a:rPr>
              <a:t>شكراً</a:t>
            </a:r>
            <a:endParaRPr kumimoji="0" lang="en-US" sz="3965" b="0" i="0" u="none" strike="noStrike" kern="1200" cap="none" spc="-154" normalizeH="0" baseline="0" noProof="0">
              <a:ln>
                <a:noFill/>
              </a:ln>
              <a:solidFill>
                <a:srgbClr val="FFFFFF"/>
              </a:solidFill>
              <a:effectLst/>
              <a:uLnTx/>
              <a:uFillTx/>
              <a:latin typeface="Calibri" panose="020F0502020204030204"/>
              <a:ea typeface="+mn-ea"/>
              <a:cs typeface="Poppins"/>
            </a:endParaRPr>
          </a:p>
          <a:p>
            <a:pPr marL="0" marR="0" lvl="0" indent="0" algn="just" defTabSz="914400" rtl="0" eaLnBrk="1" fontAlgn="auto" latinLnBrk="0" hangingPunct="1">
              <a:lnSpc>
                <a:spcPts val="4755"/>
              </a:lnSpc>
              <a:spcBef>
                <a:spcPts val="0"/>
              </a:spcBef>
              <a:spcAft>
                <a:spcPts val="0"/>
              </a:spcAft>
              <a:buClrTx/>
              <a:buSzTx/>
              <a:buFontTx/>
              <a:buNone/>
              <a:defRPr/>
            </a:pPr>
            <a:r>
              <a:rPr kumimoji="0" lang="en-US" sz="3965" b="0" i="0" u="none" strike="noStrike" kern="1200" cap="none" spc="-157" normalizeH="0" baseline="0" noProof="0">
                <a:ln>
                  <a:noFill/>
                </a:ln>
                <a:solidFill>
                  <a:srgbClr val="FFFFFF"/>
                </a:solidFill>
                <a:effectLst/>
                <a:uLnTx/>
                <a:uFillTx/>
                <a:latin typeface="Poppins"/>
                <a:ea typeface="+mn-ea"/>
                <a:cs typeface="+mn-cs"/>
              </a:rPr>
              <a:t> Thank you</a:t>
            </a:r>
            <a:endParaRPr kumimoji="0" lang="en-US" sz="3965" b="0" i="0" u="none" strike="noStrike" kern="1200" cap="none" spc="-157" normalizeH="0" baseline="0" noProof="0">
              <a:ln>
                <a:noFill/>
              </a:ln>
              <a:solidFill>
                <a:srgbClr val="FFFFFF"/>
              </a:solidFill>
              <a:effectLst/>
              <a:uLnTx/>
              <a:uFillTx/>
              <a:latin typeface="Poppins"/>
              <a:ea typeface="+mn-ea"/>
              <a:cs typeface="+mn-cs"/>
            </a:endParaRPr>
          </a:p>
          <a:p>
            <a:pPr marL="0" marR="0" lvl="0" indent="0" algn="just" defTabSz="914400" rtl="0" eaLnBrk="1" fontAlgn="auto" latinLnBrk="0" hangingPunct="1">
              <a:lnSpc>
                <a:spcPts val="4755"/>
              </a:lnSpc>
              <a:spcBef>
                <a:spcPts val="0"/>
              </a:spcBef>
              <a:spcAft>
                <a:spcPts val="0"/>
              </a:spcAft>
              <a:buClrTx/>
              <a:buSzTx/>
              <a:buFontTx/>
              <a:buNone/>
              <a:defRPr/>
            </a:pPr>
            <a:r>
              <a:rPr kumimoji="0" lang="en-US" sz="3965" b="0" i="0" u="none" strike="noStrike" kern="1200" cap="none" spc="-157" normalizeH="0" baseline="0" noProof="0">
                <a:ln>
                  <a:noFill/>
                </a:ln>
                <a:solidFill>
                  <a:srgbClr val="FFFFFF"/>
                </a:solidFill>
                <a:effectLst/>
                <a:uLnTx/>
                <a:uFillTx/>
                <a:latin typeface="Poppins"/>
                <a:ea typeface="+mn-ea"/>
                <a:cs typeface="+mn-cs"/>
              </a:rPr>
              <a:t> Gracias</a:t>
            </a:r>
            <a:endParaRPr kumimoji="0" lang="en-US" sz="3965" b="0" i="0" u="none" strike="noStrike" kern="1200" cap="none" spc="-157" normalizeH="0" baseline="0" noProof="0">
              <a:ln>
                <a:noFill/>
              </a:ln>
              <a:solidFill>
                <a:srgbClr val="FFFFFF"/>
              </a:solidFill>
              <a:effectLst/>
              <a:uLnTx/>
              <a:uFillTx/>
              <a:latin typeface="Poppins"/>
              <a:ea typeface="+mn-ea"/>
              <a:cs typeface="+mn-cs"/>
            </a:endParaRPr>
          </a:p>
          <a:p>
            <a:pPr marL="0" marR="0" lvl="0" indent="0" algn="just" defTabSz="914400" rtl="0" eaLnBrk="1" fontAlgn="auto" latinLnBrk="0" hangingPunct="1">
              <a:lnSpc>
                <a:spcPts val="4755"/>
              </a:lnSpc>
              <a:spcBef>
                <a:spcPts val="0"/>
              </a:spcBef>
              <a:spcAft>
                <a:spcPts val="0"/>
              </a:spcAft>
              <a:buClrTx/>
              <a:buSzTx/>
              <a:buFontTx/>
              <a:buNone/>
              <a:defRPr/>
            </a:pPr>
            <a:r>
              <a:rPr kumimoji="0" lang="en-US" sz="3965" b="0" i="0" u="none" strike="noStrike" kern="1200" cap="none" spc="-157" normalizeH="0" baseline="0" noProof="0">
                <a:ln>
                  <a:noFill/>
                </a:ln>
                <a:solidFill>
                  <a:srgbClr val="FFFFFF"/>
                </a:solidFill>
                <a:effectLst/>
                <a:uLnTx/>
                <a:uFillTx/>
                <a:latin typeface="Poppins"/>
                <a:ea typeface="+mn-ea"/>
                <a:cs typeface="+mn-cs"/>
              </a:rPr>
              <a:t> Merci</a:t>
            </a:r>
            <a:endParaRPr kumimoji="0" lang="en-US" sz="3965" b="0" i="0" u="none" strike="noStrike" kern="1200" cap="none" spc="-157" normalizeH="0" baseline="0" noProof="0">
              <a:ln>
                <a:noFill/>
              </a:ln>
              <a:solidFill>
                <a:srgbClr val="FFFFFF"/>
              </a:solidFill>
              <a:effectLst/>
              <a:uLnTx/>
              <a:uFillTx/>
              <a:latin typeface="Poppins"/>
              <a:ea typeface="+mn-ea"/>
              <a:cs typeface="+mn-cs"/>
            </a:endParaRPr>
          </a:p>
          <a:p>
            <a:pPr marL="0" marR="0" lvl="0" indent="0" algn="just" defTabSz="914400" rtl="0" eaLnBrk="1" fontAlgn="auto" latinLnBrk="0" hangingPunct="1">
              <a:lnSpc>
                <a:spcPts val="4755"/>
              </a:lnSpc>
              <a:spcBef>
                <a:spcPts val="0"/>
              </a:spcBef>
              <a:spcAft>
                <a:spcPts val="0"/>
              </a:spcAft>
              <a:buClrTx/>
              <a:buSzTx/>
              <a:buFontTx/>
              <a:buNone/>
              <a:defRPr/>
            </a:pPr>
            <a:r>
              <a:rPr kumimoji="0" lang="en-US" sz="3965" b="0" i="0" u="none" strike="noStrike" kern="1200" cap="none" spc="-157" normalizeH="0" baseline="0" noProof="0">
                <a:ln>
                  <a:noFill/>
                </a:ln>
                <a:solidFill>
                  <a:srgbClr val="FFFFFF"/>
                </a:solidFill>
                <a:effectLst/>
                <a:uLnTx/>
                <a:uFillTx/>
                <a:latin typeface="Poppins"/>
                <a:ea typeface="+mn-ea"/>
                <a:cs typeface="+mn-cs"/>
              </a:rPr>
              <a:t> Спасибо</a:t>
            </a:r>
            <a:endParaRPr kumimoji="0" lang="en-US" sz="3965" b="0" i="0" u="none" strike="noStrike" kern="1200" cap="none" spc="-157" normalizeH="0" baseline="0" noProof="0">
              <a:ln>
                <a:noFill/>
              </a:ln>
              <a:solidFill>
                <a:srgbClr val="FFFFFF"/>
              </a:solidFill>
              <a:effectLst/>
              <a:uLnTx/>
              <a:uFillTx/>
              <a:latin typeface="Poppins"/>
              <a:ea typeface="+mn-ea"/>
              <a:cs typeface="+mn-cs"/>
            </a:endParaRPr>
          </a:p>
          <a:p>
            <a:pPr marL="0" marR="0" lvl="0" indent="0" algn="just" defTabSz="914400" rtl="0" eaLnBrk="1" fontAlgn="auto" latinLnBrk="0" hangingPunct="1">
              <a:lnSpc>
                <a:spcPts val="4755"/>
              </a:lnSpc>
              <a:spcBef>
                <a:spcPts val="0"/>
              </a:spcBef>
              <a:spcAft>
                <a:spcPts val="0"/>
              </a:spcAft>
              <a:buClrTx/>
              <a:buSzTx/>
              <a:buFontTx/>
              <a:buNone/>
              <a:defRPr/>
            </a:pPr>
            <a:r>
              <a:rPr kumimoji="0" lang="en-US" sz="3965" b="0" i="0" u="none" strike="noStrike" kern="1200" cap="none" spc="-157" normalizeH="0" baseline="0" noProof="0">
                <a:ln>
                  <a:noFill/>
                </a:ln>
                <a:solidFill>
                  <a:srgbClr val="FFFFFF"/>
                </a:solidFill>
                <a:effectLst/>
                <a:uLnTx/>
                <a:uFillTx/>
                <a:latin typeface="Poppins"/>
                <a:ea typeface="+mn-ea"/>
                <a:cs typeface="+mn-cs"/>
              </a:rPr>
              <a:t> 谢谢</a:t>
            </a:r>
            <a:endParaRPr kumimoji="0" lang="en-US" sz="3965" b="0" i="0" u="none" strike="noStrike" kern="1200" cap="none" spc="-157" normalizeH="0" baseline="0" noProof="0">
              <a:ln>
                <a:noFill/>
              </a:ln>
              <a:solidFill>
                <a:srgbClr val="FFFFFF"/>
              </a:solidFill>
              <a:effectLst/>
              <a:uLnTx/>
              <a:uFillTx/>
              <a:latin typeface="Poppins"/>
              <a:ea typeface="+mn-ea"/>
              <a:cs typeface="+mn-cs"/>
            </a:endParaRPr>
          </a:p>
        </p:txBody>
      </p:sp>
    </p:spTree>
  </p:cSld>
  <p:clrMapOvr>
    <a:masterClrMapping/>
  </p:clrMapOvr>
</p:sld>
</file>

<file path=ppt/tags/tag4.xml><?xml version="1.0" encoding="utf-8"?>
<p:tagLst xmlns:p="http://schemas.openxmlformats.org/presentationml/2006/main">
  <p:tag name="COMMONDATA" val="eyJoZGlkIjoiMzA3ZTE5MjYyNmZlMDdjZjYwMDQyNGQ4MGQ5OTZjOTkifQ=="/>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2B6456A8ECA5478896490611FCD5A0" ma:contentTypeVersion="" ma:contentTypeDescription="Create a new document." ma:contentTypeScope="" ma:versionID="39e2410040cc3e3ff87c08ed4a408319">
  <xsd:schema xmlns:xsd="http://www.w3.org/2001/XMLSchema" xmlns:xs="http://www.w3.org/2001/XMLSchema" xmlns:p="http://schemas.microsoft.com/office/2006/metadata/properties" xmlns:ns2="c5a2086f-1306-468c-afe6-705dad0a8429" targetNamespace="http://schemas.microsoft.com/office/2006/metadata/properties" ma:root="true" ma:fieldsID="356c0ab3d7a6df5767ae752bcc1371e4" ns2:_="">
    <xsd:import namespace="c5a2086f-1306-468c-afe6-705dad0a842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a2086f-1306-468c-afe6-705dad0a84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5a2086f-1306-468c-afe6-705dad0a8429">
      <UserInfo>
        <DisplayName>Cristina Levinski</DisplayName>
        <AccountId>233865</AccountId>
        <AccountType/>
      </UserInfo>
      <UserInfo>
        <DisplayName>Taoyong Peng</DisplayName>
        <AccountId>59363</AccountId>
        <AccountType/>
      </UserInfo>
      <UserInfo>
        <DisplayName>Vicente VASQUEZ GRANDA</DisplayName>
        <AccountId>229897</AccountId>
        <AccountType/>
      </UserInfo>
    </SharedWithUsers>
  </documentManagement>
</p:properties>
</file>

<file path=customXml/itemProps1.xml><?xml version="1.0" encoding="utf-8"?>
<ds:datastoreItem xmlns:ds="http://schemas.openxmlformats.org/officeDocument/2006/customXml" ds:itemID="{7911ECB6-C92F-408A-BC5D-235B1E2BE65B}"/>
</file>

<file path=customXml/itemProps2.xml><?xml version="1.0" encoding="utf-8"?>
<ds:datastoreItem xmlns:ds="http://schemas.openxmlformats.org/officeDocument/2006/customXml" ds:itemID="{1058CCDD-9780-499D-8E62-A5163A752674}">
  <ds:schemaRefs/>
</ds:datastoreItem>
</file>

<file path=customXml/itemProps3.xml><?xml version="1.0" encoding="utf-8"?>
<ds:datastoreItem xmlns:ds="http://schemas.openxmlformats.org/officeDocument/2006/customXml" ds:itemID="{16E66906-1D0C-4B95-8A94-82EEF28EC97C}">
  <ds:schemaRefs/>
</ds:datastoreItem>
</file>

<file path=docProps/app.xml><?xml version="1.0" encoding="utf-8"?>
<Properties xmlns="http://schemas.openxmlformats.org/officeDocument/2006/extended-properties" xmlns:vt="http://schemas.openxmlformats.org/officeDocument/2006/docPropsVTypes">
  <TotalTime>0</TotalTime>
  <Words>2122</Words>
  <Application>WPS 演示</Application>
  <PresentationFormat>宽屏</PresentationFormat>
  <Paragraphs>72</Paragraphs>
  <Slides>7</Slides>
  <Notes>4</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7</vt:i4>
      </vt:variant>
    </vt:vector>
  </HeadingPairs>
  <TitlesOfParts>
    <vt:vector size="25" baseType="lpstr">
      <vt:lpstr>Arial</vt:lpstr>
      <vt:lpstr>宋体</vt:lpstr>
      <vt:lpstr>Wingdings</vt:lpstr>
      <vt:lpstr>Verdana</vt:lpstr>
      <vt:lpstr>Montserrat-Regular</vt:lpstr>
      <vt:lpstr>Segoe Print</vt:lpstr>
      <vt:lpstr>Arial</vt:lpstr>
      <vt:lpstr>Verdana</vt:lpstr>
      <vt:lpstr>Calibri</vt:lpstr>
      <vt:lpstr>DM Sans</vt:lpstr>
      <vt:lpstr>Poppins</vt:lpstr>
      <vt:lpstr>微软雅黑</vt:lpstr>
      <vt:lpstr>Arial Unicode MS</vt:lpstr>
      <vt:lpstr>Calibri Light</vt:lpstr>
      <vt:lpstr>等线</vt:lpstr>
      <vt:lpstr>Calibri</vt:lpstr>
      <vt:lpstr>2_Office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Vicente VASQUEZ GRANDA</dc:creator>
  <cp:lastModifiedBy>WPS_1702966054</cp:lastModifiedBy>
  <cp:revision>26</cp:revision>
  <dcterms:created xsi:type="dcterms:W3CDTF">2024-02-13T19:27:00Z</dcterms:created>
  <dcterms:modified xsi:type="dcterms:W3CDTF">2024-03-02T14:39:57Z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0x0101000C2B6456A8ECA5478896490611FCD5A0</vt:lpwstr>
  </property>
  <property fmtid="{D5CDD505-2E9C-101B-9397-08002B2CF9AE}" pid="3" name="MediaServiceImageTags">
    <vt:lpwstr/>
  </property>
  <property fmtid="{D5CDD505-2E9C-101B-9397-08002B2CF9AE}" pid="4" name="ICV">
    <vt:lpwstr>66B059335B374C7A951F3C25C09CDD0B_12</vt:lpwstr>
  </property>
  <property fmtid="{D5CDD505-2E9C-101B-9397-08002B2CF9AE}" pid="5" name="KSOProductBuildVer">
    <vt:lpwstr>2052-12.1.0.16388</vt:lpwstr>
  </property>
</Properties>
</file>