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67" r:id="rId5"/>
  </p:sldMasterIdLst>
  <p:notesMasterIdLst>
    <p:notesMasterId r:id="rId49"/>
  </p:notesMasterIdLst>
  <p:handoutMasterIdLst>
    <p:handoutMasterId r:id="rId50"/>
  </p:handoutMasterIdLst>
  <p:sldIdLst>
    <p:sldId id="256" r:id="rId6"/>
    <p:sldId id="305" r:id="rId7"/>
    <p:sldId id="412" r:id="rId8"/>
    <p:sldId id="637" r:id="rId9"/>
    <p:sldId id="622" r:id="rId10"/>
    <p:sldId id="640" r:id="rId11"/>
    <p:sldId id="627" r:id="rId12"/>
    <p:sldId id="641" r:id="rId13"/>
    <p:sldId id="629" r:id="rId14"/>
    <p:sldId id="630" r:id="rId15"/>
    <p:sldId id="631" r:id="rId16"/>
    <p:sldId id="594" r:id="rId17"/>
    <p:sldId id="271" r:id="rId18"/>
    <p:sldId id="406" r:id="rId19"/>
    <p:sldId id="410" r:id="rId20"/>
    <p:sldId id="590" r:id="rId21"/>
    <p:sldId id="404" r:id="rId22"/>
    <p:sldId id="292" r:id="rId23"/>
    <p:sldId id="591" r:id="rId24"/>
    <p:sldId id="593" r:id="rId25"/>
    <p:sldId id="595" r:id="rId26"/>
    <p:sldId id="413" r:id="rId27"/>
    <p:sldId id="411" r:id="rId28"/>
    <p:sldId id="414" r:id="rId29"/>
    <p:sldId id="598" r:id="rId30"/>
    <p:sldId id="642" r:id="rId31"/>
    <p:sldId id="605" r:id="rId32"/>
    <p:sldId id="415" r:id="rId33"/>
    <p:sldId id="597" r:id="rId34"/>
    <p:sldId id="599" r:id="rId35"/>
    <p:sldId id="643" r:id="rId36"/>
    <p:sldId id="606" r:id="rId37"/>
    <p:sldId id="632" r:id="rId38"/>
    <p:sldId id="607" r:id="rId39"/>
    <p:sldId id="604" r:id="rId40"/>
    <p:sldId id="589" r:id="rId41"/>
    <p:sldId id="602" r:id="rId42"/>
    <p:sldId id="280" r:id="rId43"/>
    <p:sldId id="405" r:id="rId44"/>
    <p:sldId id="395" r:id="rId45"/>
    <p:sldId id="408" r:id="rId46"/>
    <p:sldId id="634" r:id="rId47"/>
    <p:sldId id="63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ection>
        <p14:section name="Design, Morph, Annotate, Work Together, Tell Me" id="{B9B51309-D148-4332-87C2-07BE32FBCA3B}">
          <p14:sldIdLst>
            <p14:sldId id="256"/>
            <p14:sldId id="305"/>
            <p14:sldId id="412"/>
            <p14:sldId id="637"/>
            <p14:sldId id="622"/>
            <p14:sldId id="640"/>
            <p14:sldId id="627"/>
            <p14:sldId id="641"/>
            <p14:sldId id="629"/>
            <p14:sldId id="630"/>
            <p14:sldId id="631"/>
            <p14:sldId id="594"/>
            <p14:sldId id="271"/>
            <p14:sldId id="406"/>
            <p14:sldId id="410"/>
            <p14:sldId id="590"/>
            <p14:sldId id="404"/>
            <p14:sldId id="292"/>
            <p14:sldId id="591"/>
            <p14:sldId id="593"/>
            <p14:sldId id="595"/>
            <p14:sldId id="413"/>
            <p14:sldId id="411"/>
            <p14:sldId id="414"/>
            <p14:sldId id="598"/>
            <p14:sldId id="642"/>
            <p14:sldId id="605"/>
            <p14:sldId id="415"/>
            <p14:sldId id="597"/>
            <p14:sldId id="599"/>
            <p14:sldId id="643"/>
            <p14:sldId id="606"/>
            <p14:sldId id="632"/>
            <p14:sldId id="607"/>
            <p14:sldId id="604"/>
            <p14:sldId id="589"/>
            <p14:sldId id="602"/>
            <p14:sldId id="280"/>
            <p14:sldId id="405"/>
            <p14:sldId id="395"/>
            <p14:sldId id="408"/>
            <p14:sldId id="634"/>
            <p14:sldId id="6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EC286-F21D-4692-A992-9581F568D856}" v="4" dt="2023-02-22T19:04:03.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241" autoAdjust="0"/>
  </p:normalViewPr>
  <p:slideViewPr>
    <p:cSldViewPr snapToGrid="0">
      <p:cViewPr varScale="1">
        <p:scale>
          <a:sx n="64" d="100"/>
          <a:sy n="64" d="100"/>
        </p:scale>
        <p:origin x="604"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BCFD8-899E-4EEF-8EED-C7D858497EB1}" type="doc">
      <dgm:prSet loTypeId="urn:microsoft.com/office/officeart/2005/8/layout/process1" loCatId="process" qsTypeId="urn:microsoft.com/office/officeart/2005/8/quickstyle/simple1" qsCatId="simple" csTypeId="urn:microsoft.com/office/officeart/2005/8/colors/accent2_2" csCatId="accent2" phldr="1"/>
      <dgm:spPr/>
    </dgm:pt>
    <dgm:pt modelId="{5C9514ED-8040-4CAB-9996-FB9DA50365CF}">
      <dgm:prSet phldrT="[Text]"/>
      <dgm:spPr/>
      <dgm:t>
        <a:bodyPr/>
        <a:lstStyle/>
        <a:p>
          <a:r>
            <a:rPr lang="en-US" dirty="0"/>
            <a:t>Strategic Plan 2024-2027</a:t>
          </a:r>
        </a:p>
      </dgm:t>
    </dgm:pt>
    <dgm:pt modelId="{EEB8D41B-2D38-4FF6-9B60-7267735045BB}" type="parTrans" cxnId="{381B238E-2A39-4222-82BA-E56AED3A6D6B}">
      <dgm:prSet/>
      <dgm:spPr/>
      <dgm:t>
        <a:bodyPr/>
        <a:lstStyle/>
        <a:p>
          <a:endParaRPr lang="en-US"/>
        </a:p>
      </dgm:t>
    </dgm:pt>
    <dgm:pt modelId="{1333ECF0-A6F6-4657-81A6-4F244B167C17}" type="sibTrans" cxnId="{381B238E-2A39-4222-82BA-E56AED3A6D6B}">
      <dgm:prSet/>
      <dgm:spPr/>
      <dgm:t>
        <a:bodyPr/>
        <a:lstStyle/>
        <a:p>
          <a:endParaRPr lang="en-US"/>
        </a:p>
      </dgm:t>
    </dgm:pt>
    <dgm:pt modelId="{E27ED50E-CAFB-4F4A-A068-2EC62388407C}">
      <dgm:prSet phldrT="[Text]"/>
      <dgm:spPr/>
      <dgm:t>
        <a:bodyPr/>
        <a:lstStyle/>
        <a:p>
          <a:r>
            <a:rPr lang="en-US" dirty="0"/>
            <a:t>Operating Plan 2024-2027</a:t>
          </a:r>
        </a:p>
      </dgm:t>
    </dgm:pt>
    <dgm:pt modelId="{A201F202-D2A7-40E3-A88A-A29258304349}" type="parTrans" cxnId="{FDF72CD0-454B-45D1-A49E-8942FDE20102}">
      <dgm:prSet/>
      <dgm:spPr/>
      <dgm:t>
        <a:bodyPr/>
        <a:lstStyle/>
        <a:p>
          <a:endParaRPr lang="en-US"/>
        </a:p>
      </dgm:t>
    </dgm:pt>
    <dgm:pt modelId="{DB86375D-2E02-430F-B7F3-2C58A13DD1BE}" type="sibTrans" cxnId="{FDF72CD0-454B-45D1-A49E-8942FDE20102}">
      <dgm:prSet/>
      <dgm:spPr/>
      <dgm:t>
        <a:bodyPr/>
        <a:lstStyle/>
        <a:p>
          <a:endParaRPr lang="en-US"/>
        </a:p>
      </dgm:t>
    </dgm:pt>
    <dgm:pt modelId="{11A123C9-E977-4382-A868-72B81470686F}">
      <dgm:prSet phldrT="[Text]"/>
      <dgm:spPr/>
      <dgm:t>
        <a:bodyPr/>
        <a:lstStyle/>
        <a:p>
          <a:r>
            <a:rPr lang="en-US" dirty="0"/>
            <a:t>Maximum Expenditures</a:t>
          </a:r>
        </a:p>
      </dgm:t>
    </dgm:pt>
    <dgm:pt modelId="{4325D5FB-C5FE-460A-BCCA-EAFB28EFCC3C}" type="parTrans" cxnId="{713D560E-366B-4842-BC3A-872B57D32C17}">
      <dgm:prSet/>
      <dgm:spPr/>
      <dgm:t>
        <a:bodyPr/>
        <a:lstStyle/>
        <a:p>
          <a:endParaRPr lang="en-US"/>
        </a:p>
      </dgm:t>
    </dgm:pt>
    <dgm:pt modelId="{DFE68FD1-A5BD-43E7-81A7-290577022273}" type="sibTrans" cxnId="{713D560E-366B-4842-BC3A-872B57D32C17}">
      <dgm:prSet/>
      <dgm:spPr/>
      <dgm:t>
        <a:bodyPr/>
        <a:lstStyle/>
        <a:p>
          <a:endParaRPr lang="en-US"/>
        </a:p>
      </dgm:t>
    </dgm:pt>
    <dgm:pt modelId="{C14A9470-D396-4A5E-B826-6A57037A45CF}" type="pres">
      <dgm:prSet presAssocID="{4ECBCFD8-899E-4EEF-8EED-C7D858497EB1}" presName="Name0" presStyleCnt="0">
        <dgm:presLayoutVars>
          <dgm:dir/>
          <dgm:resizeHandles val="exact"/>
        </dgm:presLayoutVars>
      </dgm:prSet>
      <dgm:spPr/>
    </dgm:pt>
    <dgm:pt modelId="{7072B37B-E89D-43D9-97BC-D181B2BD3A08}" type="pres">
      <dgm:prSet presAssocID="{5C9514ED-8040-4CAB-9996-FB9DA50365CF}" presName="node" presStyleLbl="node1" presStyleIdx="0" presStyleCnt="3">
        <dgm:presLayoutVars>
          <dgm:bulletEnabled val="1"/>
        </dgm:presLayoutVars>
      </dgm:prSet>
      <dgm:spPr/>
    </dgm:pt>
    <dgm:pt modelId="{5A605B9A-6A2B-4006-899C-1784D9752904}" type="pres">
      <dgm:prSet presAssocID="{1333ECF0-A6F6-4657-81A6-4F244B167C17}" presName="sibTrans" presStyleLbl="sibTrans2D1" presStyleIdx="0" presStyleCnt="2"/>
      <dgm:spPr/>
    </dgm:pt>
    <dgm:pt modelId="{BF6C0D18-314B-4532-908D-34CC234DC8EB}" type="pres">
      <dgm:prSet presAssocID="{1333ECF0-A6F6-4657-81A6-4F244B167C17}" presName="connectorText" presStyleLbl="sibTrans2D1" presStyleIdx="0" presStyleCnt="2"/>
      <dgm:spPr/>
    </dgm:pt>
    <dgm:pt modelId="{49E9B5AD-2F81-4451-9145-236A6ECC4774}" type="pres">
      <dgm:prSet presAssocID="{E27ED50E-CAFB-4F4A-A068-2EC62388407C}" presName="node" presStyleLbl="node1" presStyleIdx="1" presStyleCnt="3">
        <dgm:presLayoutVars>
          <dgm:bulletEnabled val="1"/>
        </dgm:presLayoutVars>
      </dgm:prSet>
      <dgm:spPr/>
    </dgm:pt>
    <dgm:pt modelId="{61338DEA-862C-455D-B104-23BC78375CBE}" type="pres">
      <dgm:prSet presAssocID="{DB86375D-2E02-430F-B7F3-2C58A13DD1BE}" presName="sibTrans" presStyleLbl="sibTrans2D1" presStyleIdx="1" presStyleCnt="2"/>
      <dgm:spPr/>
    </dgm:pt>
    <dgm:pt modelId="{7A5DA3FA-2553-4502-8CEA-0E7D61E9B378}" type="pres">
      <dgm:prSet presAssocID="{DB86375D-2E02-430F-B7F3-2C58A13DD1BE}" presName="connectorText" presStyleLbl="sibTrans2D1" presStyleIdx="1" presStyleCnt="2"/>
      <dgm:spPr/>
    </dgm:pt>
    <dgm:pt modelId="{4B85F7D9-CC85-4DE9-8802-5F1877F65BC5}" type="pres">
      <dgm:prSet presAssocID="{11A123C9-E977-4382-A868-72B81470686F}" presName="node" presStyleLbl="node1" presStyleIdx="2" presStyleCnt="3">
        <dgm:presLayoutVars>
          <dgm:bulletEnabled val="1"/>
        </dgm:presLayoutVars>
      </dgm:prSet>
      <dgm:spPr/>
    </dgm:pt>
  </dgm:ptLst>
  <dgm:cxnLst>
    <dgm:cxn modelId="{713D560E-366B-4842-BC3A-872B57D32C17}" srcId="{4ECBCFD8-899E-4EEF-8EED-C7D858497EB1}" destId="{11A123C9-E977-4382-A868-72B81470686F}" srcOrd="2" destOrd="0" parTransId="{4325D5FB-C5FE-460A-BCCA-EAFB28EFCC3C}" sibTransId="{DFE68FD1-A5BD-43E7-81A7-290577022273}"/>
    <dgm:cxn modelId="{65F06027-5339-4692-BB2B-561794E390AF}" type="presOf" srcId="{1333ECF0-A6F6-4657-81A6-4F244B167C17}" destId="{BF6C0D18-314B-4532-908D-34CC234DC8EB}" srcOrd="1" destOrd="0" presId="urn:microsoft.com/office/officeart/2005/8/layout/process1"/>
    <dgm:cxn modelId="{27348140-60B8-4295-908C-7EEC4A95928D}" type="presOf" srcId="{5C9514ED-8040-4CAB-9996-FB9DA50365CF}" destId="{7072B37B-E89D-43D9-97BC-D181B2BD3A08}" srcOrd="0" destOrd="0" presId="urn:microsoft.com/office/officeart/2005/8/layout/process1"/>
    <dgm:cxn modelId="{8FC0EE50-88BD-461A-8EEE-D0BC36C8A60B}" type="presOf" srcId="{1333ECF0-A6F6-4657-81A6-4F244B167C17}" destId="{5A605B9A-6A2B-4006-899C-1784D9752904}" srcOrd="0" destOrd="0" presId="urn:microsoft.com/office/officeart/2005/8/layout/process1"/>
    <dgm:cxn modelId="{7264D572-4766-4522-B64C-B987CF4B63CC}" type="presOf" srcId="{E27ED50E-CAFB-4F4A-A068-2EC62388407C}" destId="{49E9B5AD-2F81-4451-9145-236A6ECC4774}" srcOrd="0" destOrd="0" presId="urn:microsoft.com/office/officeart/2005/8/layout/process1"/>
    <dgm:cxn modelId="{B7B7E678-9185-4077-8F6F-0979D5B79691}" type="presOf" srcId="{4ECBCFD8-899E-4EEF-8EED-C7D858497EB1}" destId="{C14A9470-D396-4A5E-B826-6A57037A45CF}" srcOrd="0" destOrd="0" presId="urn:microsoft.com/office/officeart/2005/8/layout/process1"/>
    <dgm:cxn modelId="{381B238E-2A39-4222-82BA-E56AED3A6D6B}" srcId="{4ECBCFD8-899E-4EEF-8EED-C7D858497EB1}" destId="{5C9514ED-8040-4CAB-9996-FB9DA50365CF}" srcOrd="0" destOrd="0" parTransId="{EEB8D41B-2D38-4FF6-9B60-7267735045BB}" sibTransId="{1333ECF0-A6F6-4657-81A6-4F244B167C17}"/>
    <dgm:cxn modelId="{FDF72CD0-454B-45D1-A49E-8942FDE20102}" srcId="{4ECBCFD8-899E-4EEF-8EED-C7D858497EB1}" destId="{E27ED50E-CAFB-4F4A-A068-2EC62388407C}" srcOrd="1" destOrd="0" parTransId="{A201F202-D2A7-40E3-A88A-A29258304349}" sibTransId="{DB86375D-2E02-430F-B7F3-2C58A13DD1BE}"/>
    <dgm:cxn modelId="{2EB5B5E4-E1D8-4A2A-9501-240021ABDF83}" type="presOf" srcId="{DB86375D-2E02-430F-B7F3-2C58A13DD1BE}" destId="{61338DEA-862C-455D-B104-23BC78375CBE}" srcOrd="0" destOrd="0" presId="urn:microsoft.com/office/officeart/2005/8/layout/process1"/>
    <dgm:cxn modelId="{0B14DFE6-C72E-4B17-9F69-9400BF78633A}" type="presOf" srcId="{DB86375D-2E02-430F-B7F3-2C58A13DD1BE}" destId="{7A5DA3FA-2553-4502-8CEA-0E7D61E9B378}" srcOrd="1" destOrd="0" presId="urn:microsoft.com/office/officeart/2005/8/layout/process1"/>
    <dgm:cxn modelId="{9A0CC2FB-39D8-44A1-A232-38CC148C614E}" type="presOf" srcId="{11A123C9-E977-4382-A868-72B81470686F}" destId="{4B85F7D9-CC85-4DE9-8802-5F1877F65BC5}" srcOrd="0" destOrd="0" presId="urn:microsoft.com/office/officeart/2005/8/layout/process1"/>
    <dgm:cxn modelId="{F83C5523-A992-4DFA-B0AE-8E645046A8AD}" type="presParOf" srcId="{C14A9470-D396-4A5E-B826-6A57037A45CF}" destId="{7072B37B-E89D-43D9-97BC-D181B2BD3A08}" srcOrd="0" destOrd="0" presId="urn:microsoft.com/office/officeart/2005/8/layout/process1"/>
    <dgm:cxn modelId="{5ED6110D-444D-4210-B3AB-85450A7B5E4C}" type="presParOf" srcId="{C14A9470-D396-4A5E-B826-6A57037A45CF}" destId="{5A605B9A-6A2B-4006-899C-1784D9752904}" srcOrd="1" destOrd="0" presId="urn:microsoft.com/office/officeart/2005/8/layout/process1"/>
    <dgm:cxn modelId="{407C3912-93D0-47B9-B3C1-0C0A9F12E1B1}" type="presParOf" srcId="{5A605B9A-6A2B-4006-899C-1784D9752904}" destId="{BF6C0D18-314B-4532-908D-34CC234DC8EB}" srcOrd="0" destOrd="0" presId="urn:microsoft.com/office/officeart/2005/8/layout/process1"/>
    <dgm:cxn modelId="{A5C547F1-DEDA-4413-B065-41692BB9FAD2}" type="presParOf" srcId="{C14A9470-D396-4A5E-B826-6A57037A45CF}" destId="{49E9B5AD-2F81-4451-9145-236A6ECC4774}" srcOrd="2" destOrd="0" presId="urn:microsoft.com/office/officeart/2005/8/layout/process1"/>
    <dgm:cxn modelId="{26A563A3-F8CE-44BA-B4FF-2E44FBC57729}" type="presParOf" srcId="{C14A9470-D396-4A5E-B826-6A57037A45CF}" destId="{61338DEA-862C-455D-B104-23BC78375CBE}" srcOrd="3" destOrd="0" presId="urn:microsoft.com/office/officeart/2005/8/layout/process1"/>
    <dgm:cxn modelId="{7E51A059-3DEB-41B7-89ED-ACE3581B9D71}" type="presParOf" srcId="{61338DEA-862C-455D-B104-23BC78375CBE}" destId="{7A5DA3FA-2553-4502-8CEA-0E7D61E9B378}" srcOrd="0" destOrd="0" presId="urn:microsoft.com/office/officeart/2005/8/layout/process1"/>
    <dgm:cxn modelId="{A3CF49C9-3C32-4F06-85CF-EE56131FC6F8}" type="presParOf" srcId="{C14A9470-D396-4A5E-B826-6A57037A45CF}" destId="{4B85F7D9-CC85-4DE9-8802-5F1877F65BC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2B37B-E89D-43D9-97BC-D181B2BD3A08}">
      <dsp:nvSpPr>
        <dsp:cNvPr id="0" name=""/>
        <dsp:cNvSpPr/>
      </dsp:nvSpPr>
      <dsp:spPr>
        <a:xfrm>
          <a:off x="7143" y="104859"/>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Strategic Plan 2024-2027</a:t>
          </a:r>
        </a:p>
      </dsp:txBody>
      <dsp:txXfrm>
        <a:off x="44665" y="142381"/>
        <a:ext cx="2060143" cy="1206068"/>
      </dsp:txXfrm>
    </dsp:sp>
    <dsp:sp modelId="{5A605B9A-6A2B-4006-899C-1784D9752904}">
      <dsp:nvSpPr>
        <dsp:cNvPr id="0" name=""/>
        <dsp:cNvSpPr/>
      </dsp:nvSpPr>
      <dsp:spPr>
        <a:xfrm>
          <a:off x="2355850" y="480652"/>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55850" y="586557"/>
        <a:ext cx="316861" cy="317716"/>
      </dsp:txXfrm>
    </dsp:sp>
    <dsp:sp modelId="{49E9B5AD-2F81-4451-9145-236A6ECC4774}">
      <dsp:nvSpPr>
        <dsp:cNvPr id="0" name=""/>
        <dsp:cNvSpPr/>
      </dsp:nvSpPr>
      <dsp:spPr>
        <a:xfrm>
          <a:off x="2996406" y="104859"/>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Operating Plan 2024-2027</a:t>
          </a:r>
        </a:p>
      </dsp:txBody>
      <dsp:txXfrm>
        <a:off x="3033928" y="142381"/>
        <a:ext cx="2060143" cy="1206068"/>
      </dsp:txXfrm>
    </dsp:sp>
    <dsp:sp modelId="{61338DEA-862C-455D-B104-23BC78375CBE}">
      <dsp:nvSpPr>
        <dsp:cNvPr id="0" name=""/>
        <dsp:cNvSpPr/>
      </dsp:nvSpPr>
      <dsp:spPr>
        <a:xfrm>
          <a:off x="5345112" y="480652"/>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45112" y="586557"/>
        <a:ext cx="316861" cy="317716"/>
      </dsp:txXfrm>
    </dsp:sp>
    <dsp:sp modelId="{4B85F7D9-CC85-4DE9-8802-5F1877F65BC5}">
      <dsp:nvSpPr>
        <dsp:cNvPr id="0" name=""/>
        <dsp:cNvSpPr/>
      </dsp:nvSpPr>
      <dsp:spPr>
        <a:xfrm>
          <a:off x="5985668" y="104859"/>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Maximum Expenditures</a:t>
          </a:r>
        </a:p>
      </dsp:txBody>
      <dsp:txXfrm>
        <a:off x="6023190" y="142381"/>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2/22/2023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2/22/2023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16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28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19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96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82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33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21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73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81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26E5-5809-44AE-9DF9-14C4724D70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8DA4B8-226D-4FCE-9DF1-48270A5C3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DBB3F3-3E98-423B-8FF9-06DA730888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9C31C4-7D03-47B8-BCD6-5074F03CF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6343A0-DFE6-4653-809D-546DE401A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0B10FD-D961-4089-ABBB-8EF99CC5A55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62B31665-C994-4FBD-B7A1-EA1B0AAABD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0E514D-C3B8-4DAE-B2DB-CA921BD510A0}"/>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67947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44FA-B62F-49A9-8CA5-26A9A4AF8D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F313FD-E5C9-4830-98D8-2A6F9749DE7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BB14312-26D1-4359-94AD-9F36830E80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11BC28-20B3-4AD0-87D1-EE9C64FAAE65}"/>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1788666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A1AC9-F8F7-442E-8027-ACF830D72B6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FFD82686-7E8E-4B15-AAC7-7C6C30EB58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FC5C2B-96D9-46E2-84CB-AE79F50DADE5}"/>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110583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3FDC-15DB-4CAD-B929-2D6B0024D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D9E098-8920-4F1F-B836-136BCF8D4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AD833D-015C-4E2D-96C8-91C8CCB36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5ABC3-90A0-4CA1-99DB-A0B1E8A5979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A013821-BF6B-41EA-828A-324865BB41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4E0207-8CC7-4C07-8B26-B7AD00A3AA3C}"/>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70070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F7A6-7B16-4629-A833-F9A13932E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8E2389-6F2A-46A7-BBCE-0B4FD1A0B1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2013E4-CF07-47A8-B4C0-FE1EB6C7C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01C93-4018-427F-990B-885E59A9255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AC742CA-2255-4185-92B2-2F567F04D8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7563E6-4B36-4AB5-89CF-0DE5B9B91A32}"/>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7322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27AF-BD7D-4D11-8F86-92F15DA08F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77AC10-29A6-4BE2-8649-5C53646B5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957033-418C-4C6D-A8C1-C7DF290BA65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E74EA58-6FF9-45C0-BC65-47D3BF097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7E494C-FA85-46D0-BAA2-FFCCD07B9655}"/>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2724565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E282C-764B-446C-9268-41E3E9768C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83C099-4CA8-4B7B-A042-8A2D55CAE0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3FBFC0-7127-4C6C-A01D-89B7E6CC13B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F10E46A-BF75-4044-A058-DC9CD502A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62F78E-F142-4CAE-A2BC-6DAABA18CCA8}"/>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86170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0895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317A-EE51-4F62-8A2D-4B73BD5FB0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02DBF7-DABC-4D74-9DEB-4EC412009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A00BF-2393-4121-BB3E-7FAFC2DBDA1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6033304-E9EC-4479-9E1B-9388B17D8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6AAA6-C74B-49B6-B866-B50F841FA6C8}"/>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51960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D13A-3A79-4A28-9C2F-6F289F87B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D2CE29-AEEB-43E0-B1A7-87031C879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A182AA-0396-42D1-835A-B02CC126A33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0D08B93-1715-4120-B69D-AEB70758C8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217FA-EB91-44A8-8427-BE015B6FEE93}"/>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29017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317A-EE51-4F62-8A2D-4B73BD5FB0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02DBF7-DABC-4D74-9DEB-4EC412009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A00BF-2393-4121-BB3E-7FAFC2DBDA1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6033304-E9EC-4479-9E1B-9388B17D8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6AAA6-C74B-49B6-B866-B50F841FA6C8}"/>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88604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B55B-B0CF-47F3-ACAE-4E89C1270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BE8EC9-520B-4C65-9CA7-FA143E123C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9F803D-99A4-4698-8A9B-938B333379D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0F62D0-3709-4F51-B057-F8D0A45C10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084A87-F553-4674-8510-1DBA332BF9D2}"/>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02058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1E78-FB0D-4870-A01B-B874F39F9B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C3FBE7-59DE-4CD2-B41D-E90ADB258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B4041F-5DE1-46CC-9AA3-A463086C9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DEACE5-D27B-4E04-B90B-E99D668A152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93CEBA5C-C330-4C0D-9A09-25A6C66C95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8C2104-A642-4AAF-9B52-F698C09CA324}"/>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470524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A3F78-916D-4122-898E-E0E6018FF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4BF53E-4811-44A0-8980-BC528503F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4981B5-57C0-4276-903C-A2169A3E4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E8F0141-0FA1-43F2-A150-10B8BB25B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B72459-0C69-4254-A684-05F571988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6D8DB-6457-4B9B-9958-7C11975F88BF}" type="slidenum">
              <a:rPr lang="en-GB" smtClean="0"/>
              <a:t>‹#›</a:t>
            </a:fld>
            <a:endParaRPr lang="en-GB"/>
          </a:p>
        </p:txBody>
      </p:sp>
    </p:spTree>
    <p:extLst>
      <p:ext uri="{BB962C8B-B14F-4D97-AF65-F5344CB8AC3E}">
        <p14:creationId xmlns:p14="http://schemas.microsoft.com/office/powerpoint/2010/main" val="18198111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7.png"/><Relationship Id="rId7" Type="http://schemas.openxmlformats.org/officeDocument/2006/relationships/diagramQuickStyle" Target="../diagrams/quickStyle1.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8.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etings.wmo.int/EC-76/_layouts/15/WopiFrame.aspx?sourcedoc=/EC-76/English/1.%20DRAFTS%20FOR%20DISCUSSION/EC-76-d05-MAXIMUM-EXPENDITURES-2024-2027-draft1_en.docx&amp;action=defaul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wmo.int/en/planning-and-monitoring/monitoring-and-evaluatio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public.wmo.int/en/about-us/vision-and-mission/wmo-performance-assessment-report-2020-202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4.xml"/><Relationship Id="rId16"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1164324"/>
            <a:ext cx="11197047" cy="2387600"/>
          </a:xfrm>
        </p:spPr>
        <p:txBody>
          <a:bodyPr anchor="ctr" anchorCtr="0">
            <a:normAutofit/>
          </a:bodyPr>
          <a:lstStyle/>
          <a:p>
            <a:r>
              <a:rPr lang="en-US" sz="4800" dirty="0">
                <a:solidFill>
                  <a:schemeClr val="bg1"/>
                </a:solidFill>
              </a:rPr>
              <a:t>Maximum Expenditures for the nineteenth Financial Period (2024-2027)</a:t>
            </a:r>
          </a:p>
        </p:txBody>
      </p:sp>
      <p:sp>
        <p:nvSpPr>
          <p:cNvPr id="3" name="Subtitle 2"/>
          <p:cNvSpPr>
            <a:spLocks noGrp="1"/>
          </p:cNvSpPr>
          <p:nvPr>
            <p:ph type="subTitle" idx="4294967295"/>
          </p:nvPr>
        </p:nvSpPr>
        <p:spPr>
          <a:xfrm>
            <a:off x="533399" y="3429000"/>
            <a:ext cx="9582736" cy="2831591"/>
          </a:xfrm>
        </p:spPr>
        <p:txBody>
          <a:bodyPr>
            <a:normAutofit/>
          </a:bodyPr>
          <a:lstStyle/>
          <a:p>
            <a:pPr marL="0" indent="0">
              <a:buNone/>
            </a:pPr>
            <a:r>
              <a:rPr lang="en-US" sz="2400">
                <a:solidFill>
                  <a:schemeClr val="bg1"/>
                </a:solidFill>
                <a:latin typeface="+mj-lt"/>
              </a:rPr>
              <a:t>FINAC-42</a:t>
            </a:r>
            <a:endParaRPr lang="en-US" sz="2400" dirty="0">
              <a:solidFill>
                <a:schemeClr val="bg1"/>
              </a:solidFill>
              <a:latin typeface="+mj-lt"/>
            </a:endParaRPr>
          </a:p>
          <a:p>
            <a:pPr marL="0" indent="0">
              <a:buNone/>
            </a:pPr>
            <a:r>
              <a:rPr lang="en-US" sz="2400" dirty="0">
                <a:solidFill>
                  <a:schemeClr val="bg1"/>
                </a:solidFill>
                <a:latin typeface="+mj-lt"/>
              </a:rPr>
              <a:t>EC-76/Doc. 5 and EC-76/INF. 5</a:t>
            </a:r>
          </a:p>
          <a:p>
            <a:pPr marL="0" indent="0">
              <a:buNone/>
            </a:pPr>
            <a:r>
              <a:rPr lang="en-US" sz="2000" dirty="0">
                <a:solidFill>
                  <a:schemeClr val="bg1"/>
                </a:solidFill>
                <a:latin typeface="+mj-lt"/>
              </a:rPr>
              <a:t>23 February 2023</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37906" y="94103"/>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WMO Operating Plan 2024-2027</a:t>
            </a:r>
          </a:p>
        </p:txBody>
      </p:sp>
      <p:pic>
        <p:nvPicPr>
          <p:cNvPr id="2" name="Picture 1">
            <a:extLst>
              <a:ext uri="{FF2B5EF4-FFF2-40B4-BE49-F238E27FC236}">
                <a16:creationId xmlns:a16="http://schemas.microsoft.com/office/drawing/2014/main" id="{84CC1127-FE1C-428E-BB2E-29EAAB2D07C2}"/>
              </a:ext>
            </a:extLst>
          </p:cNvPr>
          <p:cNvPicPr>
            <a:picLocks noChangeAspect="1"/>
          </p:cNvPicPr>
          <p:nvPr/>
        </p:nvPicPr>
        <p:blipFill>
          <a:blip r:embed="rId3"/>
          <a:stretch>
            <a:fillRect/>
          </a:stretch>
        </p:blipFill>
        <p:spPr>
          <a:xfrm>
            <a:off x="7582" y="1877429"/>
            <a:ext cx="11082008" cy="4895567"/>
          </a:xfrm>
          <a:prstGeom prst="rect">
            <a:avLst/>
          </a:prstGeom>
        </p:spPr>
      </p:pic>
      <p:sp>
        <p:nvSpPr>
          <p:cNvPr id="8" name="Oval 7">
            <a:extLst>
              <a:ext uri="{FF2B5EF4-FFF2-40B4-BE49-F238E27FC236}">
                <a16:creationId xmlns:a16="http://schemas.microsoft.com/office/drawing/2014/main" id="{C8618F29-4541-4C54-9C8A-4E3E7CEB0556}"/>
              </a:ext>
            </a:extLst>
          </p:cNvPr>
          <p:cNvSpPr/>
          <p:nvPr/>
        </p:nvSpPr>
        <p:spPr>
          <a:xfrm>
            <a:off x="6487427" y="3182505"/>
            <a:ext cx="4918510" cy="367098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AC9D667-8614-4D03-B4D4-9660DB80E857}"/>
              </a:ext>
            </a:extLst>
          </p:cNvPr>
          <p:cNvSpPr/>
          <p:nvPr/>
        </p:nvSpPr>
        <p:spPr>
          <a:xfrm>
            <a:off x="7582" y="548687"/>
            <a:ext cx="12192000" cy="11909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C0E5E502-8EB7-4C6C-9403-F733FF6C15E3}"/>
              </a:ext>
            </a:extLst>
          </p:cNvPr>
          <p:cNvSpPr txBox="1">
            <a:spLocks/>
          </p:cNvSpPr>
          <p:nvPr/>
        </p:nvSpPr>
        <p:spPr>
          <a:xfrm>
            <a:off x="237906" y="94103"/>
            <a:ext cx="11946512" cy="1855776"/>
          </a:xfrm>
          <a:prstGeom prst="rect">
            <a:avLst/>
          </a:prstGeom>
        </p:spPr>
        <p:txBody>
          <a:bodyPr vert="horz" lIns="121871" tIns="60935" rIns="121871" bIns="60935"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Identifies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governance bodies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expected to contribute to implementation</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lvl="1">
              <a:spcAft>
                <a:spcPts val="600"/>
              </a:spcAft>
              <a:buFont typeface="Wingdings" panose="05000000000000000000" pitchFamily="2" charset="2"/>
              <a:buChar char="Ø"/>
              <a:defRPr/>
            </a:pPr>
            <a:r>
              <a:rPr kumimoji="0" lang="en-GB" sz="1600" b="0" i="0" u="none" strike="noStrike" kern="1200" cap="none" spc="0" normalizeH="0" baseline="0" noProof="0" dirty="0">
                <a:ln>
                  <a:noFill/>
                </a:ln>
                <a:effectLst/>
                <a:uLnTx/>
                <a:uFillTx/>
                <a:latin typeface="Verdana"/>
                <a:ea typeface="Verdana"/>
              </a:rPr>
              <a:t>Integrated planning</a:t>
            </a:r>
            <a:r>
              <a:rPr lang="en-GB" sz="1600" dirty="0">
                <a:latin typeface="Verdana"/>
                <a:ea typeface="Verdana"/>
              </a:rPr>
              <a:t> </a:t>
            </a:r>
          </a:p>
          <a:p>
            <a:pPr marL="742950" marR="0" lvl="1" indent="-285750" algn="l" defTabSz="457200">
              <a:lnSpc>
                <a:spcPct val="100000"/>
              </a:lnSpc>
              <a:spcBef>
                <a:spcPct val="20000"/>
              </a:spcBef>
              <a:spcAft>
                <a:spcPts val="600"/>
              </a:spcAft>
              <a:buClrTx/>
              <a:buSzTx/>
              <a:buFont typeface="Wingdings" panose="05000000000000000000" pitchFamily="2" charset="2"/>
              <a:buChar char="Ø"/>
              <a:tabLst/>
              <a:defRPr/>
            </a:pPr>
            <a:r>
              <a:rPr lang="en-GB" sz="1600" dirty="0">
                <a:latin typeface="Verdana"/>
                <a:ea typeface="Verdana"/>
              </a:rPr>
              <a:t>Use</a:t>
            </a:r>
            <a:r>
              <a:rPr kumimoji="0" lang="en-GB" sz="1600" b="0" i="0" u="none" strike="noStrike" kern="1200" cap="none" spc="0" normalizeH="0" baseline="0" noProof="0" dirty="0">
                <a:ln>
                  <a:noFill/>
                </a:ln>
                <a:effectLst/>
                <a:uLnTx/>
                <a:uFillTx/>
                <a:latin typeface="Verdana"/>
                <a:ea typeface="Verdana"/>
              </a:rPr>
              <a:t> as a basis for TC/RB/RA work programmes</a:t>
            </a:r>
            <a:endParaRPr lang="en-GB" dirty="0"/>
          </a:p>
        </p:txBody>
      </p:sp>
      <p:sp>
        <p:nvSpPr>
          <p:cNvPr id="3" name="Slide Number Placeholder 2">
            <a:extLst>
              <a:ext uri="{FF2B5EF4-FFF2-40B4-BE49-F238E27FC236}">
                <a16:creationId xmlns:a16="http://schemas.microsoft.com/office/drawing/2014/main" id="{A5152766-DE55-4DD1-2C19-7338DADE4E82}"/>
              </a:ext>
            </a:extLst>
          </p:cNvPr>
          <p:cNvSpPr>
            <a:spLocks noGrp="1"/>
          </p:cNvSpPr>
          <p:nvPr>
            <p:ph type="sldNum" sz="quarter" idx="12"/>
          </p:nvPr>
        </p:nvSpPr>
        <p:spPr/>
        <p:txBody>
          <a:bodyPr/>
          <a:lstStyle/>
          <a:p>
            <a:fld id="{F966D8DB-6457-4B9B-9958-7C11975F88BF}" type="slidenum">
              <a:rPr lang="en-GB" smtClean="0"/>
              <a:t>10</a:t>
            </a:fld>
            <a:endParaRPr lang="en-GB"/>
          </a:p>
        </p:txBody>
      </p:sp>
    </p:spTree>
    <p:extLst>
      <p:ext uri="{BB962C8B-B14F-4D97-AF65-F5344CB8AC3E}">
        <p14:creationId xmlns:p14="http://schemas.microsoft.com/office/powerpoint/2010/main" val="219936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8414-56E1-40D0-AF88-B8BBC4BB3843}"/>
              </a:ext>
            </a:extLst>
          </p:cNvPr>
          <p:cNvSpPr/>
          <p:nvPr/>
        </p:nvSpPr>
        <p:spPr>
          <a:xfrm>
            <a:off x="7582" y="678015"/>
            <a:ext cx="12192000" cy="11909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237906" y="94103"/>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risk management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into planning</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planning</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as a basis for TC/RB/RA work programmes</a:t>
            </a: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WMO Operating Plan 2024-27</a:t>
            </a:r>
          </a:p>
        </p:txBody>
      </p:sp>
      <p:pic>
        <p:nvPicPr>
          <p:cNvPr id="2" name="Picture 1">
            <a:extLst>
              <a:ext uri="{FF2B5EF4-FFF2-40B4-BE49-F238E27FC236}">
                <a16:creationId xmlns:a16="http://schemas.microsoft.com/office/drawing/2014/main" id="{DC178403-A2E4-4AE8-A3F9-17AC8CC719D2}"/>
              </a:ext>
            </a:extLst>
          </p:cNvPr>
          <p:cNvPicPr>
            <a:picLocks noChangeAspect="1"/>
          </p:cNvPicPr>
          <p:nvPr/>
        </p:nvPicPr>
        <p:blipFill>
          <a:blip r:embed="rId3"/>
          <a:stretch>
            <a:fillRect/>
          </a:stretch>
        </p:blipFill>
        <p:spPr>
          <a:xfrm>
            <a:off x="7582" y="2359936"/>
            <a:ext cx="12192000" cy="3628997"/>
          </a:xfrm>
          <a:prstGeom prst="rect">
            <a:avLst/>
          </a:prstGeom>
        </p:spPr>
      </p:pic>
      <p:sp>
        <p:nvSpPr>
          <p:cNvPr id="8" name="Oval 7">
            <a:extLst>
              <a:ext uri="{FF2B5EF4-FFF2-40B4-BE49-F238E27FC236}">
                <a16:creationId xmlns:a16="http://schemas.microsoft.com/office/drawing/2014/main" id="{F9C5C545-162A-492A-9763-F2E692CF0EAE}"/>
              </a:ext>
            </a:extLst>
          </p:cNvPr>
          <p:cNvSpPr/>
          <p:nvPr/>
        </p:nvSpPr>
        <p:spPr>
          <a:xfrm>
            <a:off x="365142" y="2245612"/>
            <a:ext cx="2097790" cy="42531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1432587-D958-4946-B738-A86B181DCF77}"/>
              </a:ext>
            </a:extLst>
          </p:cNvPr>
          <p:cNvSpPr/>
          <p:nvPr/>
        </p:nvSpPr>
        <p:spPr>
          <a:xfrm>
            <a:off x="390306" y="4219526"/>
            <a:ext cx="2097790" cy="42531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5ADB06F-27C6-47F7-982B-AD67C9FF4880}"/>
              </a:ext>
            </a:extLst>
          </p:cNvPr>
          <p:cNvSpPr/>
          <p:nvPr/>
        </p:nvSpPr>
        <p:spPr>
          <a:xfrm>
            <a:off x="-7582" y="697012"/>
            <a:ext cx="12192000" cy="11909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262A9C2F-7D9F-42D1-9593-214F59D12C34}"/>
              </a:ext>
            </a:extLst>
          </p:cNvPr>
          <p:cNvSpPr txBox="1">
            <a:spLocks/>
          </p:cNvSpPr>
          <p:nvPr/>
        </p:nvSpPr>
        <p:spPr>
          <a:xfrm>
            <a:off x="222742" y="718269"/>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risk management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into planning</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Risks identified and assessed at SO level + mitigation measures defined</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Opportunities identified + proposed actions formulated</a:t>
            </a:r>
          </a:p>
        </p:txBody>
      </p:sp>
      <p:sp>
        <p:nvSpPr>
          <p:cNvPr id="4" name="Slide Number Placeholder 3">
            <a:extLst>
              <a:ext uri="{FF2B5EF4-FFF2-40B4-BE49-F238E27FC236}">
                <a16:creationId xmlns:a16="http://schemas.microsoft.com/office/drawing/2014/main" id="{3A3F8B62-29F7-968F-D1A0-3AD2BEBCE06B}"/>
              </a:ext>
            </a:extLst>
          </p:cNvPr>
          <p:cNvSpPr>
            <a:spLocks noGrp="1"/>
          </p:cNvSpPr>
          <p:nvPr>
            <p:ph type="sldNum" sz="quarter" idx="12"/>
          </p:nvPr>
        </p:nvSpPr>
        <p:spPr/>
        <p:txBody>
          <a:bodyPr/>
          <a:lstStyle/>
          <a:p>
            <a:fld id="{F966D8DB-6457-4B9B-9958-7C11975F88BF}" type="slidenum">
              <a:rPr lang="en-GB" smtClean="0"/>
              <a:t>11</a:t>
            </a:fld>
            <a:endParaRPr lang="en-GB"/>
          </a:p>
        </p:txBody>
      </p:sp>
    </p:spTree>
    <p:extLst>
      <p:ext uri="{BB962C8B-B14F-4D97-AF65-F5344CB8AC3E}">
        <p14:creationId xmlns:p14="http://schemas.microsoft.com/office/powerpoint/2010/main" val="245833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8414-56E1-40D0-AF88-B8BBC4BB3843}"/>
              </a:ext>
            </a:extLst>
          </p:cNvPr>
          <p:cNvSpPr/>
          <p:nvPr/>
        </p:nvSpPr>
        <p:spPr>
          <a:xfrm>
            <a:off x="7582" y="678015"/>
            <a:ext cx="12192000" cy="11909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237906" y="94103"/>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risk management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into planning</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planning</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as a basis for TC/RB/RA work programmes</a:t>
            </a: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WMO Operating Plan 2024-27</a:t>
            </a:r>
          </a:p>
        </p:txBody>
      </p:sp>
      <p:sp>
        <p:nvSpPr>
          <p:cNvPr id="15" name="Rectangle 14">
            <a:extLst>
              <a:ext uri="{FF2B5EF4-FFF2-40B4-BE49-F238E27FC236}">
                <a16:creationId xmlns:a16="http://schemas.microsoft.com/office/drawing/2014/main" id="{75ADB06F-27C6-47F7-982B-AD67C9FF4880}"/>
              </a:ext>
            </a:extLst>
          </p:cNvPr>
          <p:cNvSpPr/>
          <p:nvPr/>
        </p:nvSpPr>
        <p:spPr>
          <a:xfrm>
            <a:off x="-7582" y="697012"/>
            <a:ext cx="12192000" cy="154923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262A9C2F-7D9F-42D1-9593-214F59D12C34}"/>
              </a:ext>
            </a:extLst>
          </p:cNvPr>
          <p:cNvSpPr txBox="1">
            <a:spLocks/>
          </p:cNvSpPr>
          <p:nvPr/>
        </p:nvSpPr>
        <p:spPr>
          <a:xfrm>
            <a:off x="222742" y="718269"/>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For the first time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outputs and milestones defined for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Secretariat’s support to</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Policy-making organs (Part VI)</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Language services (Part VII) </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Administration (indirect apportioned costs)</a:t>
            </a:r>
            <a:endPar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4" name="Picture 3">
            <a:extLst>
              <a:ext uri="{FF2B5EF4-FFF2-40B4-BE49-F238E27FC236}">
                <a16:creationId xmlns:a16="http://schemas.microsoft.com/office/drawing/2014/main" id="{ED27164C-98BB-4F9D-8889-052B2FDAB629}"/>
              </a:ext>
            </a:extLst>
          </p:cNvPr>
          <p:cNvPicPr>
            <a:picLocks noChangeAspect="1"/>
          </p:cNvPicPr>
          <p:nvPr/>
        </p:nvPicPr>
        <p:blipFill>
          <a:blip r:embed="rId3"/>
          <a:stretch>
            <a:fillRect/>
          </a:stretch>
        </p:blipFill>
        <p:spPr>
          <a:xfrm>
            <a:off x="1120591" y="2430035"/>
            <a:ext cx="9100930" cy="4303440"/>
          </a:xfrm>
          <a:prstGeom prst="rect">
            <a:avLst/>
          </a:prstGeom>
        </p:spPr>
      </p:pic>
      <p:sp>
        <p:nvSpPr>
          <p:cNvPr id="10" name="Oval 9">
            <a:extLst>
              <a:ext uri="{FF2B5EF4-FFF2-40B4-BE49-F238E27FC236}">
                <a16:creationId xmlns:a16="http://schemas.microsoft.com/office/drawing/2014/main" id="{D1432587-D958-4946-B738-A86B181DCF77}"/>
              </a:ext>
            </a:extLst>
          </p:cNvPr>
          <p:cNvSpPr/>
          <p:nvPr/>
        </p:nvSpPr>
        <p:spPr>
          <a:xfrm>
            <a:off x="7494104" y="6311348"/>
            <a:ext cx="2812773" cy="54665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E54F123-76A6-64BB-31F2-28A7B5D26E60}"/>
              </a:ext>
            </a:extLst>
          </p:cNvPr>
          <p:cNvSpPr>
            <a:spLocks noGrp="1"/>
          </p:cNvSpPr>
          <p:nvPr>
            <p:ph type="sldNum" sz="quarter" idx="12"/>
          </p:nvPr>
        </p:nvSpPr>
        <p:spPr/>
        <p:txBody>
          <a:bodyPr/>
          <a:lstStyle/>
          <a:p>
            <a:fld id="{F966D8DB-6457-4B9B-9958-7C11975F88BF}" type="slidenum">
              <a:rPr lang="en-GB" smtClean="0"/>
              <a:t>12</a:t>
            </a:fld>
            <a:endParaRPr lang="en-GB"/>
          </a:p>
        </p:txBody>
      </p:sp>
    </p:spTree>
    <p:extLst>
      <p:ext uri="{BB962C8B-B14F-4D97-AF65-F5344CB8AC3E}">
        <p14:creationId xmlns:p14="http://schemas.microsoft.com/office/powerpoint/2010/main" val="2624639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3B45AB-1B9B-830C-0ABE-4114A1D03FCB}"/>
              </a:ext>
            </a:extLst>
          </p:cNvPr>
          <p:cNvPicPr>
            <a:picLocks noChangeAspect="1"/>
          </p:cNvPicPr>
          <p:nvPr/>
        </p:nvPicPr>
        <p:blipFill>
          <a:blip r:embed="rId2"/>
          <a:stretch>
            <a:fillRect/>
          </a:stretch>
        </p:blipFill>
        <p:spPr>
          <a:xfrm>
            <a:off x="604110" y="1577128"/>
            <a:ext cx="2979715" cy="4181533"/>
          </a:xfrm>
          <a:prstGeom prst="rect">
            <a:avLst/>
          </a:prstGeom>
        </p:spPr>
      </p:pic>
      <p:pic>
        <p:nvPicPr>
          <p:cNvPr id="6" name="Picture 5">
            <a:extLst>
              <a:ext uri="{FF2B5EF4-FFF2-40B4-BE49-F238E27FC236}">
                <a16:creationId xmlns:a16="http://schemas.microsoft.com/office/drawing/2014/main" id="{7701E2F2-3C6B-33BB-371D-67DE16372189}"/>
              </a:ext>
            </a:extLst>
          </p:cNvPr>
          <p:cNvPicPr>
            <a:picLocks noChangeAspect="1"/>
          </p:cNvPicPr>
          <p:nvPr/>
        </p:nvPicPr>
        <p:blipFill>
          <a:blip r:embed="rId3"/>
          <a:stretch>
            <a:fillRect/>
          </a:stretch>
        </p:blipFill>
        <p:spPr>
          <a:xfrm>
            <a:off x="4611109" y="1565644"/>
            <a:ext cx="2969782" cy="4181533"/>
          </a:xfrm>
          <a:prstGeom prst="rect">
            <a:avLst/>
          </a:prstGeom>
        </p:spPr>
      </p:pic>
      <p:pic>
        <p:nvPicPr>
          <p:cNvPr id="5" name="Picture 4">
            <a:extLst>
              <a:ext uri="{FF2B5EF4-FFF2-40B4-BE49-F238E27FC236}">
                <a16:creationId xmlns:a16="http://schemas.microsoft.com/office/drawing/2014/main" id="{F52ED052-97C5-EF3A-1352-0651AB11B77A}"/>
              </a:ext>
            </a:extLst>
          </p:cNvPr>
          <p:cNvPicPr>
            <a:picLocks noChangeAspect="1"/>
          </p:cNvPicPr>
          <p:nvPr/>
        </p:nvPicPr>
        <p:blipFill>
          <a:blip r:embed="rId4"/>
          <a:stretch>
            <a:fillRect/>
          </a:stretch>
        </p:blipFill>
        <p:spPr>
          <a:xfrm>
            <a:off x="8666694" y="1577128"/>
            <a:ext cx="2962649" cy="4170049"/>
          </a:xfrm>
          <a:prstGeom prst="rect">
            <a:avLst/>
          </a:prstGeom>
        </p:spPr>
      </p:pic>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Alignment with the Strategic and Operating Plan</a:t>
            </a: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p:txBody>
      </p:sp>
      <p:sp>
        <p:nvSpPr>
          <p:cNvPr id="2" name="Content Placeholder 17">
            <a:extLst>
              <a:ext uri="{FF2B5EF4-FFF2-40B4-BE49-F238E27FC236}">
                <a16:creationId xmlns:a16="http://schemas.microsoft.com/office/drawing/2014/main" id="{E9BCE2AC-4A8F-19C6-BFCF-65AE81A06844}"/>
              </a:ext>
            </a:extLst>
          </p:cNvPr>
          <p:cNvSpPr txBox="1">
            <a:spLocks/>
          </p:cNvSpPr>
          <p:nvPr/>
        </p:nvSpPr>
        <p:spPr>
          <a:xfrm>
            <a:off x="694009" y="16771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endParaRPr lang="en-US" sz="18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3" name="Diagram 2">
            <a:extLst>
              <a:ext uri="{FF2B5EF4-FFF2-40B4-BE49-F238E27FC236}">
                <a16:creationId xmlns:a16="http://schemas.microsoft.com/office/drawing/2014/main" id="{F1DD9E2D-C72F-B4C7-02A4-55CD6AE4AB02}"/>
              </a:ext>
            </a:extLst>
          </p:cNvPr>
          <p:cNvGraphicFramePr/>
          <p:nvPr>
            <p:extLst>
              <p:ext uri="{D42A27DB-BD31-4B8C-83A1-F6EECF244321}">
                <p14:modId xmlns:p14="http://schemas.microsoft.com/office/powerpoint/2010/main" val="663614728"/>
              </p:ext>
            </p:extLst>
          </p:nvPr>
        </p:nvGraphicFramePr>
        <p:xfrm>
          <a:off x="2032000" y="4949505"/>
          <a:ext cx="8128000" cy="14908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F0FA57E7-7626-A1BC-3A73-4A953DD80CE0}"/>
              </a:ext>
            </a:extLst>
          </p:cNvPr>
          <p:cNvSpPr>
            <a:spLocks noGrp="1"/>
          </p:cNvSpPr>
          <p:nvPr>
            <p:ph type="sldNum" sz="quarter" idx="4"/>
          </p:nvPr>
        </p:nvSpPr>
        <p:spPr/>
        <p:txBody>
          <a:bodyPr/>
          <a:lstStyle/>
          <a:p>
            <a:fld id="{9860EDB8-5305-433F-BE41-D7A86D811DB3}" type="slidenum">
              <a:rPr lang="en-US" smtClean="0"/>
              <a:pPr/>
              <a:t>13</a:t>
            </a:fld>
            <a:endParaRPr lang="en-US" dirty="0"/>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EC-75 Decision 11</a:t>
            </a: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3" name="Picture 2">
            <a:extLst>
              <a:ext uri="{FF2B5EF4-FFF2-40B4-BE49-F238E27FC236}">
                <a16:creationId xmlns:a16="http://schemas.microsoft.com/office/drawing/2014/main" id="{1B4582C6-5C5F-63E5-5CFC-E3BA90C48826}"/>
              </a:ext>
            </a:extLst>
          </p:cNvPr>
          <p:cNvPicPr>
            <a:picLocks noChangeAspect="1"/>
          </p:cNvPicPr>
          <p:nvPr/>
        </p:nvPicPr>
        <p:blipFill>
          <a:blip r:embed="rId2"/>
          <a:stretch>
            <a:fillRect/>
          </a:stretch>
        </p:blipFill>
        <p:spPr>
          <a:xfrm>
            <a:off x="1072272" y="2131330"/>
            <a:ext cx="10047457" cy="2595340"/>
          </a:xfrm>
          <a:prstGeom prst="rect">
            <a:avLst/>
          </a:prstGeom>
        </p:spPr>
      </p:pic>
      <p:sp>
        <p:nvSpPr>
          <p:cNvPr id="2" name="Slide Number Placeholder 1">
            <a:extLst>
              <a:ext uri="{FF2B5EF4-FFF2-40B4-BE49-F238E27FC236}">
                <a16:creationId xmlns:a16="http://schemas.microsoft.com/office/drawing/2014/main" id="{62EDCC06-F545-7EF2-2850-FA0B1E0968E0}"/>
              </a:ext>
            </a:extLst>
          </p:cNvPr>
          <p:cNvSpPr>
            <a:spLocks noGrp="1"/>
          </p:cNvSpPr>
          <p:nvPr>
            <p:ph type="sldNum" sz="quarter" idx="4"/>
          </p:nvPr>
        </p:nvSpPr>
        <p:spPr/>
        <p:txBody>
          <a:bodyPr/>
          <a:lstStyle/>
          <a:p>
            <a:fld id="{9860EDB8-5305-433F-BE41-D7A86D811DB3}" type="slidenum">
              <a:rPr lang="en-US" smtClean="0"/>
              <a:pPr/>
              <a:t>14</a:t>
            </a:fld>
            <a:endParaRPr lang="en-US" dirty="0"/>
          </a:p>
        </p:txBody>
      </p:sp>
    </p:spTree>
    <p:extLst>
      <p:ext uri="{BB962C8B-B14F-4D97-AF65-F5344CB8AC3E}">
        <p14:creationId xmlns:p14="http://schemas.microsoft.com/office/powerpoint/2010/main" val="254679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a:cs typeface="Segoe UI"/>
              </a:rPr>
              <a:t>Maximum Expenditure Scenarios</a:t>
            </a:r>
            <a:endParaRPr lang="en-US" dirty="0">
              <a:latin typeface="Segoe UI" panose="020B0502040204020203" pitchFamily="34" charset="0"/>
              <a:cs typeface="Segoe UI" panose="020B0502040204020203" pitchFamily="34" charset="0"/>
            </a:endParaRP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800" u="sng" dirty="0">
                <a:latin typeface="Segoe UI" panose="020B0502040204020203" pitchFamily="34" charset="0"/>
                <a:cs typeface="Segoe UI" panose="020B0502040204020203" pitchFamily="34" charset="0"/>
              </a:rPr>
              <a:t>Background:</a:t>
            </a:r>
          </a:p>
          <a:p>
            <a:pPr marL="0" indent="0">
              <a:lnSpc>
                <a:spcPct val="100000"/>
              </a:lnSpc>
              <a:spcBef>
                <a:spcPts val="1200"/>
              </a:spcBef>
              <a:spcAft>
                <a:spcPts val="0"/>
              </a:spcAft>
              <a:buNone/>
              <a:defRPr/>
            </a:pPr>
            <a:r>
              <a:rPr lang="en-US" sz="2800" dirty="0">
                <a:latin typeface="Segoe UI"/>
                <a:cs typeface="Segoe UI"/>
              </a:rPr>
              <a:t>In line with Decision 11 (EC-75), the Secretary-General prepared two maximum expenditures scenarios. </a:t>
            </a:r>
          </a:p>
          <a:p>
            <a:pPr marL="542925" lvl="1" indent="-531495">
              <a:lnSpc>
                <a:spcPct val="100000"/>
              </a:lnSpc>
              <a:spcBef>
                <a:spcPts val="1200"/>
              </a:spcBef>
              <a:spcAft>
                <a:spcPts val="0"/>
              </a:spcAft>
              <a:buFont typeface="Wingdings,Sans-Serif"/>
              <a:buChar char="Ø"/>
              <a:defRPr/>
            </a:pPr>
            <a:r>
              <a:rPr lang="en-US" sz="2600" dirty="0">
                <a:latin typeface="Segoe UI"/>
                <a:cs typeface="Segoe UI"/>
              </a:rPr>
              <a:t>Secretary-General’s Proposal – Moderate Growth</a:t>
            </a:r>
            <a:endParaRPr lang="en-US" sz="2600" dirty="0">
              <a:ea typeface="+mn-lt"/>
              <a:cs typeface="+mn-lt"/>
            </a:endParaRPr>
          </a:p>
          <a:p>
            <a:pPr marL="542925" lvl="1" indent="-531495">
              <a:lnSpc>
                <a:spcPct val="100000"/>
              </a:lnSpc>
              <a:spcBef>
                <a:spcPts val="1200"/>
              </a:spcBef>
              <a:spcAft>
                <a:spcPts val="0"/>
              </a:spcAft>
              <a:buFont typeface="Wingdings,Sans-Serif"/>
              <a:buChar char="Ø"/>
              <a:defRPr/>
            </a:pPr>
            <a:r>
              <a:rPr lang="en-US" sz="2600" dirty="0">
                <a:latin typeface="Segoe UI"/>
                <a:cs typeface="Segoe UI"/>
              </a:rPr>
              <a:t>Zero Nominal Growth (ZNG) Scenario</a:t>
            </a:r>
            <a:endParaRPr lang="en-US" dirty="0"/>
          </a:p>
          <a:p>
            <a:pPr marL="0" indent="0">
              <a:lnSpc>
                <a:spcPct val="100000"/>
              </a:lnSpc>
              <a:spcBef>
                <a:spcPts val="1200"/>
              </a:spcBef>
              <a:spcAft>
                <a:spcPts val="0"/>
              </a:spcAft>
              <a:buNone/>
              <a:defRPr/>
            </a:pPr>
            <a:endParaRPr lang="en-US" sz="2800" dirty="0">
              <a:latin typeface="Segoe UI"/>
              <a:cs typeface="Segoe UI"/>
            </a:endParaRPr>
          </a:p>
          <a:p>
            <a:pPr marL="0" indent="0">
              <a:lnSpc>
                <a:spcPct val="100000"/>
              </a:lnSpc>
              <a:spcBef>
                <a:spcPts val="1200"/>
              </a:spcBef>
              <a:spcAft>
                <a:spcPts val="0"/>
              </a:spcAft>
              <a:buNone/>
              <a:defRPr/>
            </a:pPr>
            <a:r>
              <a:rPr lang="en-US" sz="2800" dirty="0">
                <a:latin typeface="Segoe UI"/>
                <a:cs typeface="Segoe UI"/>
              </a:rPr>
              <a:t>Both scenarios:</a:t>
            </a:r>
            <a:endParaRPr lang="en-US" dirty="0"/>
          </a:p>
          <a:p>
            <a:pPr marL="988695" lvl="1" indent="-531495">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Are fully aligned with the Strategic Plan and Operating Plan</a:t>
            </a:r>
          </a:p>
          <a:p>
            <a:pPr marL="988695" lvl="1" indent="-531495">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Consider the financial constraints on Members</a:t>
            </a:r>
          </a:p>
          <a:p>
            <a:pPr marL="988695" lvl="1" indent="-531495">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Incorporate inflationary estimates as an explicit factor</a:t>
            </a:r>
          </a:p>
          <a:p>
            <a:pPr marL="988695" lvl="1" indent="-531495">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Incorporate potential additional efficiencies as explicit elements</a:t>
            </a:r>
          </a:p>
        </p:txBody>
      </p:sp>
      <p:sp>
        <p:nvSpPr>
          <p:cNvPr id="2" name="Slide Number Placeholder 1">
            <a:extLst>
              <a:ext uri="{FF2B5EF4-FFF2-40B4-BE49-F238E27FC236}">
                <a16:creationId xmlns:a16="http://schemas.microsoft.com/office/drawing/2014/main" id="{C14FE371-6CE0-4594-3551-924DDA1FAAB3}"/>
              </a:ext>
            </a:extLst>
          </p:cNvPr>
          <p:cNvSpPr>
            <a:spLocks noGrp="1"/>
          </p:cNvSpPr>
          <p:nvPr>
            <p:ph type="sldNum" sz="quarter" idx="4"/>
          </p:nvPr>
        </p:nvSpPr>
        <p:spPr/>
        <p:txBody>
          <a:bodyPr/>
          <a:lstStyle/>
          <a:p>
            <a:fld id="{9860EDB8-5305-433F-BE41-D7A86D811DB3}" type="slidenum">
              <a:rPr lang="en-US" smtClean="0"/>
              <a:pPr/>
              <a:t>15</a:t>
            </a:fld>
            <a:endParaRPr lang="en-US" dirty="0"/>
          </a:p>
        </p:txBody>
      </p:sp>
    </p:spTree>
    <p:extLst>
      <p:ext uri="{BB962C8B-B14F-4D97-AF65-F5344CB8AC3E}">
        <p14:creationId xmlns:p14="http://schemas.microsoft.com/office/powerpoint/2010/main" val="1651548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541609" y="3153129"/>
            <a:ext cx="10073381" cy="55174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0"/>
              </a:spcAft>
              <a:buNone/>
              <a:defRPr/>
            </a:pPr>
            <a:r>
              <a:rPr lang="en-US" sz="4400" dirty="0">
                <a:latin typeface="Segoe UI" panose="020B0502040204020203" pitchFamily="34" charset="0"/>
                <a:cs typeface="Segoe UI" panose="020B0502040204020203" pitchFamily="34" charset="0"/>
              </a:rPr>
              <a:t>Factors Common to both Scenarios</a:t>
            </a:r>
          </a:p>
        </p:txBody>
      </p:sp>
      <p:sp>
        <p:nvSpPr>
          <p:cNvPr id="2" name="Slide Number Placeholder 1">
            <a:extLst>
              <a:ext uri="{FF2B5EF4-FFF2-40B4-BE49-F238E27FC236}">
                <a16:creationId xmlns:a16="http://schemas.microsoft.com/office/drawing/2014/main" id="{61E52543-CA44-071B-FC9E-0ACC439D75C9}"/>
              </a:ext>
            </a:extLst>
          </p:cNvPr>
          <p:cNvSpPr>
            <a:spLocks noGrp="1"/>
          </p:cNvSpPr>
          <p:nvPr>
            <p:ph type="sldNum" sz="quarter" idx="4"/>
          </p:nvPr>
        </p:nvSpPr>
        <p:spPr/>
        <p:txBody>
          <a:bodyPr/>
          <a:lstStyle/>
          <a:p>
            <a:fld id="{9860EDB8-5305-433F-BE41-D7A86D811DB3}" type="slidenum">
              <a:rPr lang="en-US" smtClean="0"/>
              <a:pPr/>
              <a:t>16</a:t>
            </a:fld>
            <a:endParaRPr lang="en-US" dirty="0"/>
          </a:p>
        </p:txBody>
      </p:sp>
    </p:spTree>
    <p:extLst>
      <p:ext uri="{BB962C8B-B14F-4D97-AF65-F5344CB8AC3E}">
        <p14:creationId xmlns:p14="http://schemas.microsoft.com/office/powerpoint/2010/main" val="3938133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6" y="448056"/>
            <a:ext cx="11296325" cy="640080"/>
          </a:xfrm>
        </p:spPr>
        <p:txBody>
          <a:bodyPr>
            <a:normAutofit/>
          </a:bodyPr>
          <a:lstStyle/>
          <a:p>
            <a:pPr>
              <a:spcAft>
                <a:spcPts val="600"/>
              </a:spcAft>
              <a:defRPr/>
            </a:pPr>
            <a:r>
              <a:rPr lang="en-US" dirty="0">
                <a:latin typeface="Segoe UI"/>
                <a:cs typeface="Segoe UI"/>
              </a:rPr>
              <a:t>Historical Inflation </a:t>
            </a:r>
            <a:endParaRPr lang="fr-BE" b="1" dirty="0">
              <a:latin typeface="Segoe UI Light"/>
              <a:cs typeface="Segoe UI Light"/>
            </a:endParaRPr>
          </a:p>
        </p:txBody>
      </p:sp>
      <p:pic>
        <p:nvPicPr>
          <p:cNvPr id="8" name="Picture 7">
            <a:extLst>
              <a:ext uri="{FF2B5EF4-FFF2-40B4-BE49-F238E27FC236}">
                <a16:creationId xmlns:a16="http://schemas.microsoft.com/office/drawing/2014/main" id="{9C0036F9-DECD-4132-96F5-D3FA79196C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83907" y="2207396"/>
            <a:ext cx="7466120" cy="4030462"/>
          </a:xfrm>
          <a:prstGeom prst="rect">
            <a:avLst/>
          </a:prstGeom>
          <a:noFill/>
        </p:spPr>
      </p:pic>
      <p:sp>
        <p:nvSpPr>
          <p:cNvPr id="4" name="TextBox 3">
            <a:extLst>
              <a:ext uri="{FF2B5EF4-FFF2-40B4-BE49-F238E27FC236}">
                <a16:creationId xmlns:a16="http://schemas.microsoft.com/office/drawing/2014/main" id="{FE439A31-92EA-1764-71A4-D8CF86CA9C04}"/>
              </a:ext>
            </a:extLst>
          </p:cNvPr>
          <p:cNvSpPr txBox="1"/>
          <p:nvPr/>
        </p:nvSpPr>
        <p:spPr>
          <a:xfrm>
            <a:off x="521206" y="1563112"/>
            <a:ext cx="6096000" cy="461665"/>
          </a:xfrm>
          <a:prstGeom prst="rect">
            <a:avLst/>
          </a:prstGeom>
          <a:noFill/>
        </p:spPr>
        <p:txBody>
          <a:bodyPr wrap="square">
            <a:spAutoFit/>
          </a:bodyPr>
          <a:lstStyle/>
          <a:p>
            <a:r>
              <a:rPr lang="en-US" sz="2400" dirty="0">
                <a:latin typeface="Segoe UI" panose="020B0502040204020203" pitchFamily="34" charset="0"/>
                <a:cs typeface="Segoe UI" panose="020B0502040204020203" pitchFamily="34" charset="0"/>
              </a:rPr>
              <a:t>Impact of Inflation 1996 – 2023:</a:t>
            </a:r>
            <a:endParaRPr lang="en-US" sz="2400" dirty="0"/>
          </a:p>
        </p:txBody>
      </p:sp>
      <p:sp>
        <p:nvSpPr>
          <p:cNvPr id="2" name="Slide Number Placeholder 1">
            <a:extLst>
              <a:ext uri="{FF2B5EF4-FFF2-40B4-BE49-F238E27FC236}">
                <a16:creationId xmlns:a16="http://schemas.microsoft.com/office/drawing/2014/main" id="{ABDBEBBC-1485-FE45-D046-0EA9458CCF2B}"/>
              </a:ext>
            </a:extLst>
          </p:cNvPr>
          <p:cNvSpPr>
            <a:spLocks noGrp="1"/>
          </p:cNvSpPr>
          <p:nvPr>
            <p:ph type="sldNum" sz="quarter" idx="4"/>
          </p:nvPr>
        </p:nvSpPr>
        <p:spPr/>
        <p:txBody>
          <a:bodyPr/>
          <a:lstStyle/>
          <a:p>
            <a:fld id="{9860EDB8-5305-433F-BE41-D7A86D811DB3}" type="slidenum">
              <a:rPr lang="en-US" smtClean="0"/>
              <a:pPr/>
              <a:t>17</a:t>
            </a:fld>
            <a:endParaRPr lang="en-US" dirty="0"/>
          </a:p>
        </p:txBody>
      </p:sp>
    </p:spTree>
    <p:extLst>
      <p:ext uri="{BB962C8B-B14F-4D97-AF65-F5344CB8AC3E}">
        <p14:creationId xmlns:p14="http://schemas.microsoft.com/office/powerpoint/2010/main" val="2610176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8004480" cy="640080"/>
          </a:xfrm>
        </p:spPr>
        <p:txBody>
          <a:bodyPr>
            <a:normAutofit/>
          </a:bodyPr>
          <a:lstStyle/>
          <a:p>
            <a:pPr lvl="0">
              <a:spcAft>
                <a:spcPts val="600"/>
              </a:spcAft>
              <a:defRPr/>
            </a:pPr>
            <a:r>
              <a:rPr lang="en-US" dirty="0">
                <a:latin typeface="Segoe UI" panose="020B0502040204020203" pitchFamily="34" charset="0"/>
                <a:cs typeface="Segoe UI" panose="020B0502040204020203" pitchFamily="34" charset="0"/>
              </a:rPr>
              <a:t>Basis for Inflation Estimates</a:t>
            </a:r>
          </a:p>
        </p:txBody>
      </p:sp>
      <p:sp>
        <p:nvSpPr>
          <p:cNvPr id="5" name="Content Placeholder 4"/>
          <p:cNvSpPr>
            <a:spLocks noGrp="1"/>
          </p:cNvSpPr>
          <p:nvPr>
            <p:ph sz="half" idx="4294967295"/>
          </p:nvPr>
        </p:nvSpPr>
        <p:spPr>
          <a:xfrm>
            <a:off x="7563885" y="1513846"/>
            <a:ext cx="4185090" cy="3989334"/>
          </a:xfrm>
        </p:spPr>
        <p:txBody>
          <a:bodyPr vert="horz" lIns="91440" tIns="45720" rIns="91440" bIns="45720" rtlCol="0">
            <a:normAutofit/>
          </a:bodyPr>
          <a:lstStyle/>
          <a:p>
            <a:pPr marL="0" indent="0">
              <a:lnSpc>
                <a:spcPts val="1800"/>
              </a:lnSpc>
              <a:spcBef>
                <a:spcPts val="1000"/>
              </a:spcBef>
              <a:spcAft>
                <a:spcPts val="600"/>
              </a:spcAft>
              <a:buNone/>
            </a:pPr>
            <a:r>
              <a:rPr lang="en-US" sz="1800" b="1" dirty="0">
                <a:solidFill>
                  <a:prstClr val="black">
                    <a:lumMod val="75000"/>
                    <a:lumOff val="25000"/>
                  </a:prstClr>
                </a:solidFill>
                <a:latin typeface="Segoe UI" panose="020B0502040204020203" pitchFamily="34" charset="0"/>
                <a:cs typeface="Segoe UI" panose="020B0502040204020203" pitchFamily="34" charset="0"/>
              </a:rPr>
              <a:t>Energy cost increase separately estimated</a:t>
            </a:r>
          </a:p>
          <a:p>
            <a:pPr marL="285750" indent="-285750">
              <a:lnSpc>
                <a:spcPct val="100000"/>
              </a:lnSpc>
              <a:spcBef>
                <a:spcPts val="1000"/>
              </a:spcBef>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Based upon current futures markets data in Europe</a:t>
            </a:r>
          </a:p>
          <a:p>
            <a:pPr marL="285750" indent="-285750">
              <a:lnSpc>
                <a:spcPct val="100000"/>
              </a:lnSpc>
              <a:spcBef>
                <a:spcPts val="1000"/>
              </a:spcBef>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Limited data beyond 2024</a:t>
            </a:r>
          </a:p>
          <a:p>
            <a:pPr marL="285750" indent="-285750">
              <a:lnSpc>
                <a:spcPct val="100000"/>
              </a:lnSpc>
              <a:spcBef>
                <a:spcPts val="1000"/>
              </a:spcBef>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Potential for fluctuations between forecast and actual amounts</a:t>
            </a:r>
          </a:p>
          <a:p>
            <a:pPr>
              <a:lnSpc>
                <a:spcPts val="1800"/>
              </a:lnSpc>
              <a:spcBef>
                <a:spcPts val="600"/>
              </a:spcBef>
              <a:spcAft>
                <a:spcPts val="0"/>
              </a:spcAft>
            </a:pP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cxnSp>
        <p:nvCxnSpPr>
          <p:cNvPr id="9" name="Straight Connector 8" descr="Light grey line separating Morph text and images">
            <a:extLst>
              <a:ext uri="{FF2B5EF4-FFF2-40B4-BE49-F238E27FC236}">
                <a16:creationId xmlns:a16="http://schemas.microsoft.com/office/drawing/2014/main" id="{F6A5E128-6CE1-40A5-9814-280995F5058F}"/>
              </a:ext>
            </a:extLst>
          </p:cNvPr>
          <p:cNvCxnSpPr/>
          <p:nvPr/>
        </p:nvCxnSpPr>
        <p:spPr>
          <a:xfrm>
            <a:off x="7306269"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4">
            <a:extLst>
              <a:ext uri="{FF2B5EF4-FFF2-40B4-BE49-F238E27FC236}">
                <a16:creationId xmlns:a16="http://schemas.microsoft.com/office/drawing/2014/main" id="{3772A382-3466-4D4C-B44B-46646E9983E0}"/>
              </a:ext>
            </a:extLst>
          </p:cNvPr>
          <p:cNvSpPr txBox="1">
            <a:spLocks/>
          </p:cNvSpPr>
          <p:nvPr/>
        </p:nvSpPr>
        <p:spPr>
          <a:xfrm>
            <a:off x="700649" y="1513846"/>
            <a:ext cx="6348005" cy="438005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00000"/>
              </a:lnSpc>
              <a:spcAft>
                <a:spcPts val="600"/>
              </a:spcAft>
            </a:pPr>
            <a:r>
              <a:rPr lang="en-US" sz="1800" dirty="0">
                <a:solidFill>
                  <a:prstClr val="black">
                    <a:lumMod val="75000"/>
                    <a:lumOff val="25000"/>
                  </a:prstClr>
                </a:solidFill>
                <a:latin typeface="Segoe UI" panose="020B0502040204020203" pitchFamily="34" charset="0"/>
                <a:cs typeface="Segoe UI" panose="020B0502040204020203" pitchFamily="34" charset="0"/>
              </a:rPr>
              <a:t>Utilize International Monetary Fund (IMF) forecast:</a:t>
            </a:r>
            <a:endParaRPr lang="en-US" sz="1800" dirty="0">
              <a:solidFill>
                <a:prstClr val="black">
                  <a:lumMod val="75000"/>
                  <a:lumOff val="25000"/>
                </a:prstClr>
              </a:solidFill>
              <a:highlight>
                <a:srgbClr val="FFFF00"/>
              </a:highlight>
              <a:latin typeface="Segoe UI" panose="020B0502040204020203" pitchFamily="34" charset="0"/>
              <a:cs typeface="Segoe UI" panose="020B0502040204020203" pitchFamily="34" charset="0"/>
            </a:endParaRP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IMF is internationally recognized</a:t>
            </a: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Utilizing forecast for all of Switzerland</a:t>
            </a: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Most recent update was published in October 2022</a:t>
            </a:r>
            <a:endParaRPr lang="en-US" sz="1800" dirty="0">
              <a:solidFill>
                <a:prstClr val="black">
                  <a:lumMod val="75000"/>
                  <a:lumOff val="25000"/>
                </a:prstClr>
              </a:solidFill>
              <a:highlight>
                <a:srgbClr val="FFFF00"/>
              </a:highlight>
              <a:latin typeface="Segoe UI" panose="020B0502040204020203" pitchFamily="34" charset="0"/>
              <a:cs typeface="Segoe UI" panose="020B0502040204020203" pitchFamily="34" charset="0"/>
            </a:endParaRP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Long-term forecast, currently through 2027</a:t>
            </a: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IMF to update again in April 2023</a:t>
            </a:r>
          </a:p>
          <a:p>
            <a:pPr>
              <a:lnSpc>
                <a:spcPct val="100000"/>
              </a:lnSpc>
              <a:spcAft>
                <a:spcPts val="600"/>
              </a:spcAft>
            </a:pPr>
            <a:r>
              <a:rPr lang="en-US" sz="1800" b="1" dirty="0">
                <a:solidFill>
                  <a:prstClr val="black">
                    <a:lumMod val="75000"/>
                    <a:lumOff val="25000"/>
                  </a:prstClr>
                </a:solidFill>
                <a:latin typeface="Segoe UI" panose="020B0502040204020203" pitchFamily="34" charset="0"/>
                <a:cs typeface="Segoe UI" panose="020B0502040204020203" pitchFamily="34" charset="0"/>
              </a:rPr>
              <a:t>Currently estimated to be approximately 2% over the full financial period</a:t>
            </a:r>
          </a:p>
          <a:p>
            <a:pPr>
              <a:lnSpc>
                <a:spcPct val="100000"/>
              </a:lnSpc>
              <a:spcAft>
                <a:spcPts val="600"/>
              </a:spcAft>
            </a:pPr>
            <a:r>
              <a:rPr lang="en-US" sz="1400" dirty="0">
                <a:solidFill>
                  <a:prstClr val="black">
                    <a:lumMod val="75000"/>
                    <a:lumOff val="25000"/>
                  </a:prstClr>
                </a:solidFill>
                <a:latin typeface="Segoe UI" panose="020B0502040204020203" pitchFamily="34" charset="0"/>
                <a:cs typeface="Segoe UI" panose="020B0502040204020203" pitchFamily="34" charset="0"/>
              </a:rPr>
              <a:t>Inflation has NOT been calculated on certain non-staff costs (e.g. repayment of the loan) as they are not impacted by inflation</a:t>
            </a:r>
            <a:r>
              <a:rPr lang="en-US" sz="1800" b="1" dirty="0">
                <a:solidFill>
                  <a:prstClr val="black">
                    <a:lumMod val="75000"/>
                    <a:lumOff val="25000"/>
                  </a:prstClr>
                </a:solidFill>
                <a:latin typeface="Segoe UI" panose="020B0502040204020203" pitchFamily="34" charset="0"/>
                <a:cs typeface="Segoe UI" panose="020B0502040204020203" pitchFamily="34" charset="0"/>
              </a:rPr>
              <a:t> </a:t>
            </a:r>
          </a:p>
          <a:p>
            <a:pPr>
              <a:lnSpc>
                <a:spcPct val="100000"/>
              </a:lnSpc>
              <a:spcBef>
                <a:spcPts val="600"/>
              </a:spcBef>
              <a:spcAft>
                <a:spcPts val="0"/>
              </a:spcAft>
            </a:pPr>
            <a:endParaRPr lang="en-US" sz="20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1632A87-1748-1EE4-FCD9-C284605E00E6}"/>
              </a:ext>
            </a:extLst>
          </p:cNvPr>
          <p:cNvSpPr>
            <a:spLocks noGrp="1"/>
          </p:cNvSpPr>
          <p:nvPr>
            <p:ph type="sldNum" sz="quarter" idx="4"/>
          </p:nvPr>
        </p:nvSpPr>
        <p:spPr/>
        <p:txBody>
          <a:bodyPr/>
          <a:lstStyle/>
          <a:p>
            <a:fld id="{9860EDB8-5305-433F-BE41-D7A86D811DB3}" type="slidenum">
              <a:rPr lang="en-US" smtClean="0"/>
              <a:pPr/>
              <a:t>18</a:t>
            </a:fld>
            <a:endParaRPr lang="en-US" dirty="0"/>
          </a:p>
        </p:txBody>
      </p:sp>
    </p:spTree>
    <p:extLst>
      <p:ext uri="{BB962C8B-B14F-4D97-AF65-F5344CB8AC3E}">
        <p14:creationId xmlns:p14="http://schemas.microsoft.com/office/powerpoint/2010/main" val="3430154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Inflationary Impact by Scenario</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2" name="Table 2">
            <a:extLst>
              <a:ext uri="{FF2B5EF4-FFF2-40B4-BE49-F238E27FC236}">
                <a16:creationId xmlns:a16="http://schemas.microsoft.com/office/drawing/2014/main" id="{C937508D-B201-BB00-AFBF-57FF77E40C84}"/>
              </a:ext>
            </a:extLst>
          </p:cNvPr>
          <p:cNvGraphicFramePr>
            <a:graphicFrameLocks noGrp="1"/>
          </p:cNvGraphicFramePr>
          <p:nvPr>
            <p:extLst>
              <p:ext uri="{D42A27DB-BD31-4B8C-83A1-F6EECF244321}">
                <p14:modId xmlns:p14="http://schemas.microsoft.com/office/powerpoint/2010/main" val="2843395968"/>
              </p:ext>
            </p:extLst>
          </p:nvPr>
        </p:nvGraphicFramePr>
        <p:xfrm>
          <a:off x="1873974" y="2410154"/>
          <a:ext cx="8444053" cy="3089341"/>
        </p:xfrm>
        <a:graphic>
          <a:graphicData uri="http://schemas.openxmlformats.org/drawingml/2006/table">
            <a:tbl>
              <a:tblPr firstRow="1" bandRow="1">
                <a:tableStyleId>{21E4AEA4-8DFA-4A89-87EB-49C32662AFE0}</a:tableStyleId>
              </a:tblPr>
              <a:tblGrid>
                <a:gridCol w="3812451">
                  <a:extLst>
                    <a:ext uri="{9D8B030D-6E8A-4147-A177-3AD203B41FA5}">
                      <a16:colId xmlns:a16="http://schemas.microsoft.com/office/drawing/2014/main" val="2147316886"/>
                    </a:ext>
                  </a:extLst>
                </a:gridCol>
                <a:gridCol w="2315801">
                  <a:extLst>
                    <a:ext uri="{9D8B030D-6E8A-4147-A177-3AD203B41FA5}">
                      <a16:colId xmlns:a16="http://schemas.microsoft.com/office/drawing/2014/main" val="1774598006"/>
                    </a:ext>
                  </a:extLst>
                </a:gridCol>
                <a:gridCol w="2315801">
                  <a:extLst>
                    <a:ext uri="{9D8B030D-6E8A-4147-A177-3AD203B41FA5}">
                      <a16:colId xmlns:a16="http://schemas.microsoft.com/office/drawing/2014/main" val="714199500"/>
                    </a:ext>
                  </a:extLst>
                </a:gridCol>
              </a:tblGrid>
              <a:tr h="799297">
                <a:tc>
                  <a:txBody>
                    <a:bodyPr/>
                    <a:lstStyle/>
                    <a:p>
                      <a:pPr algn="ctr"/>
                      <a:r>
                        <a:rPr lang="en-US" dirty="0">
                          <a:solidFill>
                            <a:sysClr val="windowText" lastClr="000000"/>
                          </a:solidFill>
                        </a:rPr>
                        <a:t>Component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Estimated Impact – SG’s Proposal</a:t>
                      </a:r>
                    </a:p>
                  </a:txBody>
                  <a:tcPr anchor="ctr"/>
                </a:tc>
                <a:tc>
                  <a:txBody>
                    <a:bodyPr/>
                    <a:lstStyle/>
                    <a:p>
                      <a:pPr algn="ctr"/>
                      <a:r>
                        <a:rPr lang="en-US" dirty="0">
                          <a:solidFill>
                            <a:sysClr val="windowText" lastClr="000000"/>
                          </a:solidFill>
                        </a:rPr>
                        <a:t>Estimated Impact – ZNG Scenario</a:t>
                      </a:r>
                    </a:p>
                  </a:txBody>
                  <a:tcPr anchor="ctr"/>
                </a:tc>
                <a:extLst>
                  <a:ext uri="{0D108BD9-81ED-4DB2-BD59-A6C34878D82A}">
                    <a16:rowId xmlns:a16="http://schemas.microsoft.com/office/drawing/2014/main" val="2111355"/>
                  </a:ext>
                </a:extLst>
              </a:tr>
              <a:tr h="463083">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Staff Cost Inflation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4.5 million</a:t>
                      </a: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4.3 million</a:t>
                      </a:r>
                    </a:p>
                  </a:txBody>
                  <a:tcPr marL="68580" marR="68580" marT="0" marB="0" anchor="ctr"/>
                </a:tc>
                <a:extLst>
                  <a:ext uri="{0D108BD9-81ED-4DB2-BD59-A6C34878D82A}">
                    <a16:rowId xmlns:a16="http://schemas.microsoft.com/office/drawing/2014/main" val="1179779980"/>
                  </a:ext>
                </a:extLst>
              </a:tr>
              <a:tr h="608987">
                <a:tc>
                  <a:txBody>
                    <a:bodyPr/>
                    <a:lstStyle/>
                    <a:p>
                      <a:pPr algn="l">
                        <a:spcBef>
                          <a:spcPts val="300"/>
                        </a:spcBef>
                        <a:spcAft>
                          <a:spcPts val="300"/>
                        </a:spcAft>
                        <a:tabLst>
                          <a:tab pos="900430" algn="l"/>
                        </a:tabLst>
                      </a:pPr>
                      <a:r>
                        <a:rPr lang="en-GB" sz="1600" dirty="0">
                          <a:solidFill>
                            <a:srgbClr val="000000"/>
                          </a:solidFill>
                          <a:effectLst/>
                          <a:latin typeface="+mn-lt"/>
                          <a:ea typeface="Arial" panose="020B0604020202020204" pitchFamily="34" charset="0"/>
                          <a:cs typeface="Calibri" panose="020F0502020204030204" pitchFamily="34" charset="0"/>
                        </a:rPr>
                        <a:t>Non-Staff Cost Inflation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1.4 million</a:t>
                      </a: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1.2 million</a:t>
                      </a:r>
                    </a:p>
                  </a:txBody>
                  <a:tcPr marL="68580" marR="68580" marT="0" marB="0" anchor="ctr"/>
                </a:tc>
                <a:extLst>
                  <a:ext uri="{0D108BD9-81ED-4DB2-BD59-A6C34878D82A}">
                    <a16:rowId xmlns:a16="http://schemas.microsoft.com/office/drawing/2014/main" val="1605069052"/>
                  </a:ext>
                </a:extLst>
              </a:tr>
              <a:tr h="608987">
                <a:tc>
                  <a:txBody>
                    <a:bodyPr/>
                    <a:lstStyle/>
                    <a:p>
                      <a:pPr algn="l">
                        <a:spcBef>
                          <a:spcPts val="300"/>
                        </a:spcBef>
                        <a:spcAft>
                          <a:spcPts val="300"/>
                        </a:spcAft>
                        <a:tabLst>
                          <a:tab pos="900430" algn="l"/>
                        </a:tabLst>
                      </a:pPr>
                      <a:r>
                        <a:rPr lang="en-GB" sz="1600" dirty="0">
                          <a:solidFill>
                            <a:srgbClr val="000000"/>
                          </a:solidFill>
                          <a:effectLst/>
                          <a:latin typeface="+mn-lt"/>
                          <a:ea typeface="Arial" panose="020B0604020202020204" pitchFamily="34" charset="0"/>
                          <a:cs typeface="Calibri" panose="020F0502020204030204" pitchFamily="34" charset="0"/>
                        </a:rPr>
                        <a:t>Energy Costs</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0.9 million</a:t>
                      </a: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0.9 million</a:t>
                      </a:r>
                    </a:p>
                  </a:txBody>
                  <a:tcPr marL="68580" marR="68580" marT="0" marB="0" anchor="ctr"/>
                </a:tc>
                <a:extLst>
                  <a:ext uri="{0D108BD9-81ED-4DB2-BD59-A6C34878D82A}">
                    <a16:rowId xmlns:a16="http://schemas.microsoft.com/office/drawing/2014/main" val="3071840156"/>
                  </a:ext>
                </a:extLst>
              </a:tr>
              <a:tr h="608987">
                <a:tc>
                  <a:txBody>
                    <a:bodyPr/>
                    <a:lstStyle/>
                    <a:p>
                      <a:pPr lvl="1" algn="l">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Total Impact</a:t>
                      </a:r>
                    </a:p>
                  </a:txBody>
                  <a:tcPr marL="68580" marR="68580" marT="0" marB="0" anchor="ctr"/>
                </a:tc>
                <a:tc>
                  <a:txBody>
                    <a:bodyPr/>
                    <a:lstStyle/>
                    <a:p>
                      <a:pPr lvl="1" algn="r">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CHF 6.8 million</a:t>
                      </a:r>
                    </a:p>
                  </a:txBody>
                  <a:tcPr marL="68580" marR="68580" marT="0" marB="0" anchor="ctr"/>
                </a:tc>
                <a:tc>
                  <a:txBody>
                    <a:bodyPr/>
                    <a:lstStyle/>
                    <a:p>
                      <a:pPr lvl="1" algn="r">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CHF 6.4 million</a:t>
                      </a:r>
                    </a:p>
                  </a:txBody>
                  <a:tcPr marL="68580" marR="68580" marT="0" marB="0" anchor="ctr"/>
                </a:tc>
                <a:extLst>
                  <a:ext uri="{0D108BD9-81ED-4DB2-BD59-A6C34878D82A}">
                    <a16:rowId xmlns:a16="http://schemas.microsoft.com/office/drawing/2014/main" val="3784584161"/>
                  </a:ext>
                </a:extLst>
              </a:tr>
            </a:tbl>
          </a:graphicData>
        </a:graphic>
      </p:graphicFrame>
      <p:sp>
        <p:nvSpPr>
          <p:cNvPr id="3" name="Slide Number Placeholder 2">
            <a:extLst>
              <a:ext uri="{FF2B5EF4-FFF2-40B4-BE49-F238E27FC236}">
                <a16:creationId xmlns:a16="http://schemas.microsoft.com/office/drawing/2014/main" id="{4999C121-3853-4A84-17AA-F1879C5C5E10}"/>
              </a:ext>
            </a:extLst>
          </p:cNvPr>
          <p:cNvSpPr>
            <a:spLocks noGrp="1"/>
          </p:cNvSpPr>
          <p:nvPr>
            <p:ph type="sldNum" sz="quarter" idx="4"/>
          </p:nvPr>
        </p:nvSpPr>
        <p:spPr/>
        <p:txBody>
          <a:bodyPr/>
          <a:lstStyle/>
          <a:p>
            <a:fld id="{9860EDB8-5305-433F-BE41-D7A86D811DB3}" type="slidenum">
              <a:rPr lang="en-US" smtClean="0"/>
              <a:pPr/>
              <a:t>19</a:t>
            </a:fld>
            <a:endParaRPr lang="en-US" dirty="0"/>
          </a:p>
        </p:txBody>
      </p:sp>
    </p:spTree>
    <p:extLst>
      <p:ext uri="{BB962C8B-B14F-4D97-AF65-F5344CB8AC3E}">
        <p14:creationId xmlns:p14="http://schemas.microsoft.com/office/powerpoint/2010/main" val="3360334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panose="020B0502040204020203" pitchFamily="34" charset="0"/>
                <a:cs typeface="Segoe UI" panose="020B0502040204020203" pitchFamily="34" charset="0"/>
              </a:rPr>
              <a:t>Agenda</a:t>
            </a:r>
          </a:p>
        </p:txBody>
      </p:sp>
      <p:sp>
        <p:nvSpPr>
          <p:cNvPr id="38" name="Content Placeholder 17"/>
          <p:cNvSpPr txBox="1">
            <a:spLocks/>
          </p:cNvSpPr>
          <p:nvPr/>
        </p:nvSpPr>
        <p:spPr>
          <a:xfrm>
            <a:off x="541609" y="1524708"/>
            <a:ext cx="10073381" cy="473777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50000"/>
              </a:lnSpc>
              <a:spcBef>
                <a:spcPts val="600"/>
              </a:spcBef>
              <a:spcAft>
                <a:spcPts val="0"/>
              </a:spcAft>
              <a:buFont typeface="+mj-lt"/>
              <a:buAutoNum type="arabicPeriod"/>
              <a:defRPr/>
            </a:pPr>
            <a:r>
              <a:rPr lang="en-US" sz="2000" dirty="0">
                <a:latin typeface="Segoe UI"/>
                <a:cs typeface="Segoe UI"/>
              </a:rPr>
              <a:t>Overall </a:t>
            </a:r>
            <a:r>
              <a:rPr lang="en-US" sz="2000" dirty="0">
                <a:cs typeface="Segoe UI"/>
              </a:rPr>
              <a:t>Context 2024-2027</a:t>
            </a:r>
            <a:endParaRPr lang="en-US" sz="2000" dirty="0">
              <a:latin typeface="Segoe UI"/>
              <a:cs typeface="Segoe UI"/>
            </a:endParaRPr>
          </a:p>
          <a:p>
            <a:pPr marL="536575" indent="-536575">
              <a:lnSpc>
                <a:spcPct val="150000"/>
              </a:lnSpc>
              <a:spcBef>
                <a:spcPts val="600"/>
              </a:spcBef>
              <a:spcAft>
                <a:spcPts val="0"/>
              </a:spcAft>
              <a:buFont typeface="+mj-lt"/>
              <a:buAutoNum type="arabicPeriod"/>
              <a:defRPr/>
            </a:pPr>
            <a:r>
              <a:rPr lang="en-US" sz="2000" dirty="0">
                <a:latin typeface="Segoe UI" panose="020B0502040204020203" pitchFamily="34" charset="0"/>
                <a:cs typeface="Segoe UI" panose="020B0502040204020203" pitchFamily="34" charset="0"/>
              </a:rPr>
              <a:t>Alignment of Maximum Expenditures with Strategic and Operating Plan 2024-2027</a:t>
            </a:r>
          </a:p>
          <a:p>
            <a:pPr marL="536575" indent="-536575">
              <a:lnSpc>
                <a:spcPct val="150000"/>
              </a:lnSpc>
              <a:spcBef>
                <a:spcPts val="600"/>
              </a:spcBef>
              <a:spcAft>
                <a:spcPts val="0"/>
              </a:spcAft>
              <a:buFont typeface="+mj-lt"/>
              <a:buAutoNum type="arabicPeriod"/>
              <a:defRPr/>
            </a:pPr>
            <a:r>
              <a:rPr lang="en-US" sz="2000" dirty="0">
                <a:latin typeface="Segoe UI" panose="020B0502040204020203" pitchFamily="34" charset="0"/>
                <a:cs typeface="Segoe UI" panose="020B0502040204020203" pitchFamily="34" charset="0"/>
              </a:rPr>
              <a:t>EC-75 Decision 11</a:t>
            </a:r>
          </a:p>
          <a:p>
            <a:pPr marL="536575" indent="-536575">
              <a:lnSpc>
                <a:spcPct val="150000"/>
              </a:lnSpc>
              <a:spcBef>
                <a:spcPts val="600"/>
              </a:spcBef>
              <a:spcAft>
                <a:spcPts val="0"/>
              </a:spcAft>
              <a:buAutoNum type="arabicPeriod"/>
              <a:defRPr/>
            </a:pPr>
            <a:r>
              <a:rPr lang="en-US" sz="2000" dirty="0">
                <a:latin typeface="Segoe UI"/>
                <a:cs typeface="Segoe UI"/>
              </a:rPr>
              <a:t>Maximum Expenditure Scenarios:</a:t>
            </a:r>
          </a:p>
          <a:p>
            <a:pPr lvl="1">
              <a:lnSpc>
                <a:spcPct val="150000"/>
              </a:lnSpc>
              <a:spcBef>
                <a:spcPts val="600"/>
              </a:spcBef>
              <a:spcAft>
                <a:spcPts val="0"/>
              </a:spcAft>
              <a:defRPr/>
            </a:pPr>
            <a:r>
              <a:rPr lang="en-US" sz="2000" dirty="0">
                <a:latin typeface="Segoe UI"/>
                <a:cs typeface="Segoe UI"/>
              </a:rPr>
              <a:t>Factors Common to both Scenarios</a:t>
            </a:r>
          </a:p>
          <a:p>
            <a:pPr lvl="1">
              <a:lnSpc>
                <a:spcPct val="150000"/>
              </a:lnSpc>
              <a:spcBef>
                <a:spcPts val="600"/>
              </a:spcBef>
              <a:spcAft>
                <a:spcPts val="0"/>
              </a:spcAft>
              <a:defRPr/>
            </a:pPr>
            <a:r>
              <a:rPr lang="en-US" sz="2000" dirty="0">
                <a:latin typeface="Segoe UI"/>
                <a:cs typeface="Segoe UI"/>
              </a:rPr>
              <a:t>Secretary-General’s Proposal</a:t>
            </a:r>
            <a:endParaRPr lang="en-US" dirty="0">
              <a:latin typeface="Segoe UI"/>
              <a:cs typeface="Segoe UI"/>
            </a:endParaRPr>
          </a:p>
          <a:p>
            <a:pPr lvl="1">
              <a:lnSpc>
                <a:spcPct val="150000"/>
              </a:lnSpc>
              <a:spcBef>
                <a:spcPts val="600"/>
              </a:spcBef>
              <a:spcAft>
                <a:spcPts val="0"/>
              </a:spcAft>
              <a:defRPr/>
            </a:pPr>
            <a:r>
              <a:rPr lang="en-US" sz="2000" dirty="0">
                <a:latin typeface="Segoe UI" panose="020B0502040204020203" pitchFamily="34" charset="0"/>
                <a:cs typeface="Segoe UI" panose="020B0502040204020203" pitchFamily="34" charset="0"/>
              </a:rPr>
              <a:t>Zero Nominal Growth (ZNG) scenario</a:t>
            </a:r>
          </a:p>
          <a:p>
            <a:pPr marL="536575" indent="-536575">
              <a:lnSpc>
                <a:spcPct val="150000"/>
              </a:lnSpc>
              <a:spcBef>
                <a:spcPts val="600"/>
              </a:spcBef>
              <a:spcAft>
                <a:spcPts val="0"/>
              </a:spcAft>
              <a:buFont typeface="+mj-lt"/>
              <a:buAutoNum type="arabicPeriod"/>
              <a:defRPr/>
            </a:pPr>
            <a:r>
              <a:rPr lang="en-US" sz="2000" dirty="0">
                <a:latin typeface="Segoe UI" panose="020B0502040204020203" pitchFamily="34" charset="0"/>
                <a:cs typeface="Segoe UI" panose="020B0502040204020203" pitchFamily="34" charset="0"/>
              </a:rPr>
              <a:t>Apportioned Costs</a:t>
            </a:r>
          </a:p>
          <a:p>
            <a:pPr marL="536575" indent="-536575">
              <a:lnSpc>
                <a:spcPct val="150000"/>
              </a:lnSpc>
              <a:spcBef>
                <a:spcPts val="600"/>
              </a:spcBef>
              <a:spcAft>
                <a:spcPts val="0"/>
              </a:spcAft>
              <a:buFont typeface="+mj-lt"/>
              <a:buAutoNum type="arabicPeriod"/>
              <a:defRPr/>
            </a:pPr>
            <a:r>
              <a:rPr lang="en-US" sz="2000" dirty="0">
                <a:latin typeface="Segoe UI"/>
                <a:cs typeface="Segoe UI"/>
              </a:rPr>
              <a:t>Analysis by Object of Expenditure</a:t>
            </a:r>
          </a:p>
          <a:p>
            <a:pPr marL="536575" indent="-536575">
              <a:lnSpc>
                <a:spcPct val="150000"/>
              </a:lnSpc>
              <a:spcBef>
                <a:spcPts val="600"/>
              </a:spcBef>
              <a:spcAft>
                <a:spcPts val="0"/>
              </a:spcAft>
              <a:buFont typeface="+mj-lt"/>
              <a:buAutoNum type="arabicPeriod"/>
              <a:defRPr/>
            </a:pPr>
            <a:r>
              <a:rPr lang="en-US" sz="2000" dirty="0">
                <a:latin typeface="Segoe UI" panose="020B0502040204020203" pitchFamily="34" charset="0"/>
                <a:cs typeface="Segoe UI" panose="020B0502040204020203" pitchFamily="34" charset="0"/>
              </a:rPr>
              <a:t>Expenditure </a:t>
            </a:r>
            <a:r>
              <a:rPr lang="en-US" sz="2000">
                <a:latin typeface="Segoe UI" panose="020B0502040204020203" pitchFamily="34" charset="0"/>
                <a:cs typeface="Segoe UI" panose="020B0502040204020203" pitchFamily="34" charset="0"/>
              </a:rPr>
              <a:t>Trends in the 18</a:t>
            </a:r>
            <a:r>
              <a:rPr lang="en-US" sz="2000" baseline="30000">
                <a:latin typeface="Segoe UI" panose="020B0502040204020203" pitchFamily="34" charset="0"/>
                <a:cs typeface="Segoe UI" panose="020B0502040204020203" pitchFamily="34" charset="0"/>
              </a:rPr>
              <a:t>th</a:t>
            </a:r>
            <a:r>
              <a:rPr lang="en-US" sz="200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Financial Period</a:t>
            </a:r>
          </a:p>
          <a:p>
            <a:pPr marL="536575" indent="-536575">
              <a:lnSpc>
                <a:spcPct val="150000"/>
              </a:lnSpc>
              <a:spcBef>
                <a:spcPts val="600"/>
              </a:spcBef>
              <a:spcAft>
                <a:spcPts val="0"/>
              </a:spcAft>
              <a:buAutoNum type="arabicPeriod"/>
              <a:defRPr/>
            </a:pPr>
            <a:r>
              <a:rPr lang="en-US" sz="2000" dirty="0">
                <a:latin typeface="Segoe UI"/>
                <a:cs typeface="Segoe UI"/>
              </a:rPr>
              <a:t>Regulatory consideration for approving the Maximum Expenditure proposals 2024-2027</a:t>
            </a:r>
            <a:endParaRPr lang="en-US" sz="20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89C617A4-C0D3-96EA-ED0F-8617E4CDAD6B}"/>
              </a:ext>
            </a:extLst>
          </p:cNvPr>
          <p:cNvSpPr>
            <a:spLocks noGrp="1"/>
          </p:cNvSpPr>
          <p:nvPr>
            <p:ph type="sldNum" sz="quarter" idx="4"/>
          </p:nvPr>
        </p:nvSpPr>
        <p:spPr/>
        <p:txBody>
          <a:bodyPr/>
          <a:lstStyle/>
          <a:p>
            <a:fld id="{9860EDB8-5305-433F-BE41-D7A86D811DB3}" type="slidenum">
              <a:rPr lang="en-US" smtClean="0"/>
              <a:pPr/>
              <a:t>2</a:t>
            </a:fld>
            <a:endParaRPr lang="en-US" dirty="0"/>
          </a:p>
        </p:txBody>
      </p:sp>
    </p:spTree>
    <p:extLst>
      <p:ext uri="{BB962C8B-B14F-4D97-AF65-F5344CB8AC3E}">
        <p14:creationId xmlns:p14="http://schemas.microsoft.com/office/powerpoint/2010/main" val="3294858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Economies and Efficiencies</a:t>
            </a:r>
          </a:p>
        </p:txBody>
      </p:sp>
      <p:sp>
        <p:nvSpPr>
          <p:cNvPr id="38" name="Content Placeholder 17"/>
          <p:cNvSpPr txBox="1">
            <a:spLocks/>
          </p:cNvSpPr>
          <p:nvPr/>
        </p:nvSpPr>
        <p:spPr>
          <a:xfrm>
            <a:off x="541608"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31813" indent="-531813">
              <a:lnSpc>
                <a:spcPct val="100000"/>
              </a:lnSpc>
              <a:spcBef>
                <a:spcPts val="1200"/>
              </a:spcBef>
              <a:spcAft>
                <a:spcPts val="0"/>
              </a:spcAft>
              <a:buFont typeface="Wingdings" panose="05000000000000000000" pitchFamily="2" charset="2"/>
              <a:buChar char="Ø"/>
              <a:defRPr/>
            </a:pPr>
            <a:endParaRPr lang="en-US" sz="2600" dirty="0">
              <a:latin typeface="Segoe UI" panose="020B0502040204020203" pitchFamily="34" charset="0"/>
              <a:cs typeface="Segoe UI" panose="020B0502040204020203" pitchFamily="34" charset="0"/>
            </a:endParaRPr>
          </a:p>
        </p:txBody>
      </p:sp>
      <p:sp>
        <p:nvSpPr>
          <p:cNvPr id="2" name="Content Placeholder 17">
            <a:extLst>
              <a:ext uri="{FF2B5EF4-FFF2-40B4-BE49-F238E27FC236}">
                <a16:creationId xmlns:a16="http://schemas.microsoft.com/office/drawing/2014/main" id="{936F6B87-E389-0F5E-40B1-F6429D9D3D58}"/>
              </a:ext>
            </a:extLst>
          </p:cNvPr>
          <p:cNvSpPr txBox="1">
            <a:spLocks/>
          </p:cNvSpPr>
          <p:nvPr/>
        </p:nvSpPr>
        <p:spPr>
          <a:xfrm>
            <a:off x="521207"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600" dirty="0">
                <a:latin typeface="Segoe UI" panose="020B0502040204020203" pitchFamily="34" charset="0"/>
                <a:cs typeface="Segoe UI" panose="020B0502040204020203" pitchFamily="34" charset="0"/>
              </a:rPr>
              <a:t>Efficiencies were realized in the 18</a:t>
            </a:r>
            <a:r>
              <a:rPr lang="en-US" sz="2600" baseline="30000" dirty="0">
                <a:latin typeface="Segoe UI" panose="020B0502040204020203" pitchFamily="34" charset="0"/>
                <a:cs typeface="Segoe UI" panose="020B0502040204020203" pitchFamily="34" charset="0"/>
              </a:rPr>
              <a:t>th</a:t>
            </a:r>
            <a:r>
              <a:rPr lang="en-US" sz="2600" dirty="0">
                <a:latin typeface="Segoe UI" panose="020B0502040204020203" pitchFamily="34" charset="0"/>
                <a:cs typeface="Segoe UI" panose="020B0502040204020203" pitchFamily="34" charset="0"/>
              </a:rPr>
              <a:t> Financial Period through:</a:t>
            </a:r>
          </a:p>
          <a:p>
            <a:pPr marL="0" indent="0">
              <a:lnSpc>
                <a:spcPct val="100000"/>
              </a:lnSpc>
              <a:spcBef>
                <a:spcPts val="1200"/>
              </a:spcBef>
              <a:spcAft>
                <a:spcPts val="0"/>
              </a:spcAft>
              <a:buNone/>
              <a:defRPr/>
            </a:pPr>
            <a:endParaRPr lang="en-US" sz="26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26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16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26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105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2600" dirty="0">
                <a:latin typeface="Segoe UI" panose="020B0502040204020203" pitchFamily="34" charset="0"/>
                <a:cs typeface="Segoe UI" panose="020B0502040204020203" pitchFamily="34" charset="0"/>
              </a:rPr>
              <a:t>These efficiencies were reinvested during the Financial Period through:</a:t>
            </a:r>
          </a:p>
          <a:p>
            <a:pPr marL="357188"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Investment in mid-level Professional Staff with knowledge in critical areas</a:t>
            </a:r>
          </a:p>
          <a:p>
            <a:pPr marL="357188"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Contributions to regional activities, primarily through the creation and filling of seven additional positions in Regional Offices</a:t>
            </a:r>
          </a:p>
        </p:txBody>
      </p:sp>
      <p:pic>
        <p:nvPicPr>
          <p:cNvPr id="3" name="Picture 2">
            <a:extLst>
              <a:ext uri="{FF2B5EF4-FFF2-40B4-BE49-F238E27FC236}">
                <a16:creationId xmlns:a16="http://schemas.microsoft.com/office/drawing/2014/main" id="{8ED19FF1-194B-CD9B-126B-223D52D74FF1}"/>
              </a:ext>
            </a:extLst>
          </p:cNvPr>
          <p:cNvPicPr>
            <a:picLocks noChangeAspect="1"/>
          </p:cNvPicPr>
          <p:nvPr/>
        </p:nvPicPr>
        <p:blipFill>
          <a:blip r:embed="rId2"/>
          <a:stretch>
            <a:fillRect/>
          </a:stretch>
        </p:blipFill>
        <p:spPr>
          <a:xfrm>
            <a:off x="1175654" y="2113595"/>
            <a:ext cx="2086271" cy="2086271"/>
          </a:xfrm>
          <a:prstGeom prst="rect">
            <a:avLst/>
          </a:prstGeom>
        </p:spPr>
      </p:pic>
      <p:pic>
        <p:nvPicPr>
          <p:cNvPr id="4" name="Picture 3">
            <a:extLst>
              <a:ext uri="{FF2B5EF4-FFF2-40B4-BE49-F238E27FC236}">
                <a16:creationId xmlns:a16="http://schemas.microsoft.com/office/drawing/2014/main" id="{8E72B897-E06B-0304-28D5-CB81DC8AA834}"/>
              </a:ext>
            </a:extLst>
          </p:cNvPr>
          <p:cNvPicPr>
            <a:picLocks noChangeAspect="1"/>
          </p:cNvPicPr>
          <p:nvPr/>
        </p:nvPicPr>
        <p:blipFill>
          <a:blip r:embed="rId3"/>
          <a:stretch>
            <a:fillRect/>
          </a:stretch>
        </p:blipFill>
        <p:spPr>
          <a:xfrm>
            <a:off x="3925313" y="2385057"/>
            <a:ext cx="2772422" cy="1557749"/>
          </a:xfrm>
          <a:prstGeom prst="rect">
            <a:avLst/>
          </a:prstGeom>
        </p:spPr>
      </p:pic>
      <p:pic>
        <p:nvPicPr>
          <p:cNvPr id="5" name="Picture 4">
            <a:extLst>
              <a:ext uri="{FF2B5EF4-FFF2-40B4-BE49-F238E27FC236}">
                <a16:creationId xmlns:a16="http://schemas.microsoft.com/office/drawing/2014/main" id="{B56A3184-721D-8C52-D02B-A878A85FA23F}"/>
              </a:ext>
            </a:extLst>
          </p:cNvPr>
          <p:cNvPicPr>
            <a:picLocks noChangeAspect="1"/>
          </p:cNvPicPr>
          <p:nvPr/>
        </p:nvPicPr>
        <p:blipFill>
          <a:blip r:embed="rId4"/>
          <a:stretch>
            <a:fillRect/>
          </a:stretch>
        </p:blipFill>
        <p:spPr>
          <a:xfrm>
            <a:off x="7356236" y="2585082"/>
            <a:ext cx="3718199" cy="1168312"/>
          </a:xfrm>
          <a:prstGeom prst="rect">
            <a:avLst/>
          </a:prstGeom>
        </p:spPr>
      </p:pic>
      <p:sp>
        <p:nvSpPr>
          <p:cNvPr id="6" name="Slide Number Placeholder 5">
            <a:extLst>
              <a:ext uri="{FF2B5EF4-FFF2-40B4-BE49-F238E27FC236}">
                <a16:creationId xmlns:a16="http://schemas.microsoft.com/office/drawing/2014/main" id="{40D99EDF-D23C-D66D-4A83-0FE5E87FFF69}"/>
              </a:ext>
            </a:extLst>
          </p:cNvPr>
          <p:cNvSpPr>
            <a:spLocks noGrp="1"/>
          </p:cNvSpPr>
          <p:nvPr>
            <p:ph type="sldNum" sz="quarter" idx="4"/>
          </p:nvPr>
        </p:nvSpPr>
        <p:spPr/>
        <p:txBody>
          <a:bodyPr/>
          <a:lstStyle/>
          <a:p>
            <a:fld id="{9860EDB8-5305-433F-BE41-D7A86D811DB3}" type="slidenum">
              <a:rPr lang="en-US" smtClean="0"/>
              <a:pPr/>
              <a:t>20</a:t>
            </a:fld>
            <a:endParaRPr lang="en-US" dirty="0"/>
          </a:p>
        </p:txBody>
      </p:sp>
    </p:spTree>
    <p:extLst>
      <p:ext uri="{BB962C8B-B14F-4D97-AF65-F5344CB8AC3E}">
        <p14:creationId xmlns:p14="http://schemas.microsoft.com/office/powerpoint/2010/main" val="437795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713278-686D-4E12-FFCF-18776D923655}"/>
              </a:ext>
            </a:extLst>
          </p:cNvPr>
          <p:cNvPicPr>
            <a:picLocks noChangeAspect="1"/>
          </p:cNvPicPr>
          <p:nvPr/>
        </p:nvPicPr>
        <p:blipFill>
          <a:blip r:embed="rId2"/>
          <a:stretch>
            <a:fillRect/>
          </a:stretch>
        </p:blipFill>
        <p:spPr>
          <a:xfrm>
            <a:off x="9440592" y="3574066"/>
            <a:ext cx="2209800" cy="2066925"/>
          </a:xfrm>
          <a:prstGeom prst="rect">
            <a:avLst/>
          </a:prstGeom>
        </p:spPr>
      </p:pic>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Economies and Efficiencies</a:t>
            </a:r>
          </a:p>
        </p:txBody>
      </p:sp>
      <p:sp>
        <p:nvSpPr>
          <p:cNvPr id="38" name="Content Placeholder 17"/>
          <p:cNvSpPr txBox="1">
            <a:spLocks/>
          </p:cNvSpPr>
          <p:nvPr/>
        </p:nvSpPr>
        <p:spPr>
          <a:xfrm>
            <a:off x="541608"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31813" indent="-531813">
              <a:lnSpc>
                <a:spcPct val="100000"/>
              </a:lnSpc>
              <a:spcBef>
                <a:spcPts val="1200"/>
              </a:spcBef>
              <a:spcAft>
                <a:spcPts val="0"/>
              </a:spcAft>
              <a:buFont typeface="Wingdings" panose="05000000000000000000" pitchFamily="2" charset="2"/>
              <a:buChar char="Ø"/>
              <a:defRPr/>
            </a:pPr>
            <a:endParaRPr lang="en-US" sz="2600" dirty="0">
              <a:latin typeface="Segoe UI" panose="020B0502040204020203" pitchFamily="34" charset="0"/>
              <a:cs typeface="Segoe UI" panose="020B0502040204020203" pitchFamily="34" charset="0"/>
            </a:endParaRPr>
          </a:p>
        </p:txBody>
      </p:sp>
      <p:sp>
        <p:nvSpPr>
          <p:cNvPr id="2" name="Content Placeholder 17">
            <a:extLst>
              <a:ext uri="{FF2B5EF4-FFF2-40B4-BE49-F238E27FC236}">
                <a16:creationId xmlns:a16="http://schemas.microsoft.com/office/drawing/2014/main" id="{936F6B87-E389-0F5E-40B1-F6429D9D3D58}"/>
              </a:ext>
            </a:extLst>
          </p:cNvPr>
          <p:cNvSpPr txBox="1">
            <a:spLocks/>
          </p:cNvSpPr>
          <p:nvPr/>
        </p:nvSpPr>
        <p:spPr>
          <a:xfrm>
            <a:off x="521207"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600" dirty="0">
                <a:latin typeface="Segoe UI" panose="020B0502040204020203" pitchFamily="34" charset="0"/>
                <a:cs typeface="Segoe UI" panose="020B0502040204020203" pitchFamily="34" charset="0"/>
              </a:rPr>
              <a:t>Additional efficiencies planned for the 19</a:t>
            </a:r>
            <a:r>
              <a:rPr lang="en-US" sz="2600" baseline="30000" dirty="0">
                <a:latin typeface="Segoe UI" panose="020B0502040204020203" pitchFamily="34" charset="0"/>
                <a:cs typeface="Segoe UI" panose="020B0502040204020203" pitchFamily="34" charset="0"/>
              </a:rPr>
              <a:t>th</a:t>
            </a:r>
            <a:r>
              <a:rPr lang="en-US" sz="2600" dirty="0">
                <a:latin typeface="Segoe UI" panose="020B0502040204020203" pitchFamily="34" charset="0"/>
                <a:cs typeface="Segoe UI" panose="020B0502040204020203" pitchFamily="34" charset="0"/>
              </a:rPr>
              <a:t> Financial Period:</a:t>
            </a:r>
          </a:p>
          <a:p>
            <a:pPr marL="0" indent="0">
              <a:lnSpc>
                <a:spcPct val="100000"/>
              </a:lnSpc>
              <a:spcBef>
                <a:spcPts val="1200"/>
              </a:spcBef>
              <a:spcAft>
                <a:spcPts val="0"/>
              </a:spcAft>
              <a:buNone/>
              <a:defRPr/>
            </a:pPr>
            <a:endParaRPr lang="en-US" sz="1050" dirty="0">
              <a:latin typeface="Segoe UI" panose="020B0502040204020203" pitchFamily="34" charset="0"/>
              <a:cs typeface="Segoe UI" panose="020B0502040204020203" pitchFamily="34" charset="0"/>
            </a:endParaRPr>
          </a:p>
          <a:p>
            <a:pPr marL="357188"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Rationalization of Indirect Costs – CHF 3.8 million</a:t>
            </a:r>
          </a:p>
          <a:p>
            <a:pPr marL="814388" lvl="1"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Reviewed administrative services support to extrabudgetary activities</a:t>
            </a:r>
          </a:p>
          <a:p>
            <a:pPr marL="814388" lvl="1"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Reassignment of costs to be funded by Programme Support Cost Special Account (rather than Regular Budget)</a:t>
            </a:r>
          </a:p>
          <a:p>
            <a:pPr marL="0" indent="0">
              <a:lnSpc>
                <a:spcPct val="100000"/>
              </a:lnSpc>
              <a:spcBef>
                <a:spcPts val="1200"/>
              </a:spcBef>
              <a:spcAft>
                <a:spcPts val="0"/>
              </a:spcAft>
              <a:buNone/>
              <a:defRPr/>
            </a:pPr>
            <a:endParaRPr lang="en-US" sz="2400" dirty="0">
              <a:latin typeface="Segoe UI" panose="020B0502040204020203" pitchFamily="34" charset="0"/>
              <a:cs typeface="Segoe UI" panose="020B0502040204020203" pitchFamily="34" charset="0"/>
            </a:endParaRPr>
          </a:p>
          <a:p>
            <a:pPr marL="357188"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Additional administrative savings – CHF 2.0 million</a:t>
            </a:r>
          </a:p>
          <a:p>
            <a:pPr marL="814388" lvl="1"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Additional reprofiling of administrative positions toward programmatic activities</a:t>
            </a:r>
          </a:p>
        </p:txBody>
      </p:sp>
      <p:sp>
        <p:nvSpPr>
          <p:cNvPr id="3" name="Slide Number Placeholder 2">
            <a:extLst>
              <a:ext uri="{FF2B5EF4-FFF2-40B4-BE49-F238E27FC236}">
                <a16:creationId xmlns:a16="http://schemas.microsoft.com/office/drawing/2014/main" id="{85046080-2FF3-5D43-657D-4BC3D9D4492A}"/>
              </a:ext>
            </a:extLst>
          </p:cNvPr>
          <p:cNvSpPr>
            <a:spLocks noGrp="1"/>
          </p:cNvSpPr>
          <p:nvPr>
            <p:ph type="sldNum" sz="quarter" idx="4"/>
          </p:nvPr>
        </p:nvSpPr>
        <p:spPr/>
        <p:txBody>
          <a:bodyPr/>
          <a:lstStyle/>
          <a:p>
            <a:fld id="{9860EDB8-5305-433F-BE41-D7A86D811DB3}" type="slidenum">
              <a:rPr lang="en-US" smtClean="0"/>
              <a:pPr/>
              <a:t>21</a:t>
            </a:fld>
            <a:endParaRPr lang="en-US" dirty="0"/>
          </a:p>
        </p:txBody>
      </p:sp>
    </p:spTree>
    <p:extLst>
      <p:ext uri="{BB962C8B-B14F-4D97-AF65-F5344CB8AC3E}">
        <p14:creationId xmlns:p14="http://schemas.microsoft.com/office/powerpoint/2010/main" val="246670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8"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Includes funding for ongoing WMO activities and limited funding for key additional requirements and priorities</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Moderate increase over real growth</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Proposal of CHF 290,396,400 represents an increase of 6.9% over ZNG</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Operating Plan includes KPIs, Outputs and Milestones of what can be delivered within each Focus Area of each Strategic Objective under the Secretary-General’s Proposal</a:t>
            </a:r>
          </a:p>
        </p:txBody>
      </p:sp>
      <p:sp>
        <p:nvSpPr>
          <p:cNvPr id="2" name="Slide Number Placeholder 1">
            <a:extLst>
              <a:ext uri="{FF2B5EF4-FFF2-40B4-BE49-F238E27FC236}">
                <a16:creationId xmlns:a16="http://schemas.microsoft.com/office/drawing/2014/main" id="{8E9728E3-336F-3C85-D489-0CB3E5DBC680}"/>
              </a:ext>
            </a:extLst>
          </p:cNvPr>
          <p:cNvSpPr>
            <a:spLocks noGrp="1"/>
          </p:cNvSpPr>
          <p:nvPr>
            <p:ph type="sldNum" sz="quarter" idx="4"/>
          </p:nvPr>
        </p:nvSpPr>
        <p:spPr/>
        <p:txBody>
          <a:bodyPr/>
          <a:lstStyle/>
          <a:p>
            <a:fld id="{9860EDB8-5305-433F-BE41-D7A86D811DB3}" type="slidenum">
              <a:rPr lang="en-US" smtClean="0"/>
              <a:pPr/>
              <a:t>22</a:t>
            </a:fld>
            <a:endParaRPr lang="en-US" dirty="0"/>
          </a:p>
        </p:txBody>
      </p:sp>
    </p:spTree>
    <p:extLst>
      <p:ext uri="{BB962C8B-B14F-4D97-AF65-F5344CB8AC3E}">
        <p14:creationId xmlns:p14="http://schemas.microsoft.com/office/powerpoint/2010/main" val="453941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Major Key Deliverables funded under Secretary-General’s Proposal:</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2" name="Table 2">
            <a:extLst>
              <a:ext uri="{FF2B5EF4-FFF2-40B4-BE49-F238E27FC236}">
                <a16:creationId xmlns:a16="http://schemas.microsoft.com/office/drawing/2014/main" id="{C937508D-B201-BB00-AFBF-57FF77E40C84}"/>
              </a:ext>
            </a:extLst>
          </p:cNvPr>
          <p:cNvGraphicFramePr>
            <a:graphicFrameLocks noGrp="1"/>
          </p:cNvGraphicFramePr>
          <p:nvPr>
            <p:extLst>
              <p:ext uri="{D42A27DB-BD31-4B8C-83A1-F6EECF244321}">
                <p14:modId xmlns:p14="http://schemas.microsoft.com/office/powerpoint/2010/main" val="1352582181"/>
              </p:ext>
            </p:extLst>
          </p:nvPr>
        </p:nvGraphicFramePr>
        <p:xfrm>
          <a:off x="742478" y="2053105"/>
          <a:ext cx="10815113" cy="4147398"/>
        </p:xfrm>
        <a:graphic>
          <a:graphicData uri="http://schemas.openxmlformats.org/drawingml/2006/table">
            <a:tbl>
              <a:tblPr firstRow="1" bandRow="1">
                <a:tableStyleId>{21E4AEA4-8DFA-4A89-87EB-49C32662AFE0}</a:tableStyleId>
              </a:tblPr>
              <a:tblGrid>
                <a:gridCol w="5892238">
                  <a:extLst>
                    <a:ext uri="{9D8B030D-6E8A-4147-A177-3AD203B41FA5}">
                      <a16:colId xmlns:a16="http://schemas.microsoft.com/office/drawing/2014/main" val="2147316886"/>
                    </a:ext>
                  </a:extLst>
                </a:gridCol>
                <a:gridCol w="2371061">
                  <a:extLst>
                    <a:ext uri="{9D8B030D-6E8A-4147-A177-3AD203B41FA5}">
                      <a16:colId xmlns:a16="http://schemas.microsoft.com/office/drawing/2014/main" val="3203128203"/>
                    </a:ext>
                  </a:extLst>
                </a:gridCol>
                <a:gridCol w="2551814">
                  <a:extLst>
                    <a:ext uri="{9D8B030D-6E8A-4147-A177-3AD203B41FA5}">
                      <a16:colId xmlns:a16="http://schemas.microsoft.com/office/drawing/2014/main" val="714199500"/>
                    </a:ext>
                  </a:extLst>
                </a:gridCol>
              </a:tblGrid>
              <a:tr h="778119">
                <a:tc>
                  <a:txBody>
                    <a:bodyPr/>
                    <a:lstStyle/>
                    <a:p>
                      <a:pPr algn="ctr"/>
                      <a:r>
                        <a:rPr lang="en-US" dirty="0">
                          <a:solidFill>
                            <a:sysClr val="windowText" lastClr="000000"/>
                          </a:solidFill>
                        </a:rPr>
                        <a:t>Deliverable</a:t>
                      </a:r>
                    </a:p>
                  </a:txBody>
                  <a:tcPr anchor="ctr"/>
                </a:tc>
                <a:tc>
                  <a:txBody>
                    <a:bodyPr/>
                    <a:lstStyle/>
                    <a:p>
                      <a:pPr algn="ctr"/>
                      <a:r>
                        <a:rPr lang="en-US" dirty="0">
                          <a:solidFill>
                            <a:sysClr val="windowText" lastClr="000000"/>
                          </a:solidFill>
                        </a:rPr>
                        <a:t>LTGs addressed</a:t>
                      </a:r>
                    </a:p>
                  </a:txBody>
                  <a:tcPr anchor="ctr"/>
                </a:tc>
                <a:tc>
                  <a:txBody>
                    <a:bodyPr/>
                    <a:lstStyle/>
                    <a:p>
                      <a:pPr algn="ctr"/>
                      <a:r>
                        <a:rPr lang="en-US" dirty="0">
                          <a:solidFill>
                            <a:sysClr val="windowText" lastClr="000000"/>
                          </a:solidFill>
                        </a:rPr>
                        <a:t>Incremental funding requested</a:t>
                      </a:r>
                    </a:p>
                  </a:txBody>
                  <a:tcPr anchor="ctr"/>
                </a:tc>
                <a:extLst>
                  <a:ext uri="{0D108BD9-81ED-4DB2-BD59-A6C34878D82A}">
                    <a16:rowId xmlns:a16="http://schemas.microsoft.com/office/drawing/2014/main" val="2111355"/>
                  </a:ext>
                </a:extLst>
              </a:tr>
              <a:tr h="450812">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Early Warning Systems for All implemented by 2027</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a:solidFill>
                            <a:srgbClr val="000000"/>
                          </a:solidFill>
                          <a:effectLst/>
                          <a:latin typeface="+mn-lt"/>
                          <a:ea typeface="Times New Roman" panose="02020603050405020304" pitchFamily="18" charset="0"/>
                          <a:cs typeface="Calibri" panose="020F0502020204030204" pitchFamily="34" charset="0"/>
                        </a:rPr>
                        <a:t>LTGs 1–5, Part VI</a:t>
                      </a:r>
                      <a:endParaRPr lang="en-US" sz="16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5.5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9779980"/>
                  </a:ext>
                </a:extLst>
              </a:tr>
              <a:tr h="592851">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Implementation of Global Greenhouse Gas Monitoring Infrastructure</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a:solidFill>
                            <a:srgbClr val="000000"/>
                          </a:solidFill>
                          <a:effectLst/>
                          <a:latin typeface="+mn-lt"/>
                          <a:ea typeface="Times New Roman" panose="02020603050405020304" pitchFamily="18" charset="0"/>
                          <a:cs typeface="Calibri" panose="020F0502020204030204" pitchFamily="34" charset="0"/>
                        </a:rPr>
                        <a:t>LTGs 2–4</a:t>
                      </a:r>
                      <a:endParaRPr lang="en-US" sz="16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2.5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5069052"/>
                  </a:ext>
                </a:extLst>
              </a:tr>
              <a:tr h="592851">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Reorganization and optimization of the effectiveness of the WMO Regional and Representative Offices</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LTG 4, LTGs 1–3</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3.5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71840156"/>
                  </a:ext>
                </a:extLst>
              </a:tr>
              <a:tr h="450812">
                <a:tc>
                  <a:txBody>
                    <a:bodyPr/>
                    <a:lstStyle/>
                    <a:p>
                      <a:pPr algn="l">
                        <a:spcBef>
                          <a:spcPts val="300"/>
                        </a:spcBef>
                        <a:spcAft>
                          <a:spcPts val="300"/>
                        </a:spcAft>
                        <a:tabLst>
                          <a:tab pos="900430" algn="l"/>
                        </a:tabLst>
                      </a:pPr>
                      <a:r>
                        <a:rPr lang="en-GB" sz="1600">
                          <a:solidFill>
                            <a:srgbClr val="000000"/>
                          </a:solidFill>
                          <a:effectLst/>
                          <a:latin typeface="+mn-lt"/>
                          <a:ea typeface="Times New Roman" panose="02020603050405020304" pitchFamily="18" charset="0"/>
                          <a:cs typeface="Calibri" panose="020F0502020204030204" pitchFamily="34" charset="0"/>
                        </a:rPr>
                        <a:t>Implementation of the Plan of Action for Hydrology</a:t>
                      </a:r>
                      <a:endParaRPr lang="en-US" sz="16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LTG 1</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1.2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63861467"/>
                  </a:ext>
                </a:extLst>
              </a:tr>
              <a:tr h="889277">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Implementation of outputs associated with changes in the cryosphere and downstream impacts on water resources and sea level rise</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LTG 1</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1.0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6250222"/>
                  </a:ext>
                </a:extLst>
              </a:tr>
              <a:tr h="392676">
                <a:tc>
                  <a:txBody>
                    <a:bodyPr/>
                    <a:lstStyle/>
                    <a:p>
                      <a:pPr lvl="1" algn="l">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Total Major Key Deliverables</a:t>
                      </a:r>
                    </a:p>
                  </a:txBody>
                  <a:tcPr marL="68580" marR="68580" marT="0" marB="0" anchor="ctr"/>
                </a:tc>
                <a:tc>
                  <a:txBody>
                    <a:bodyPr/>
                    <a:lstStyle/>
                    <a:p>
                      <a:pPr algn="ctr">
                        <a:spcBef>
                          <a:spcPts val="300"/>
                        </a:spcBef>
                        <a:spcAft>
                          <a:spcPts val="300"/>
                        </a:spcAft>
                        <a:tabLst>
                          <a:tab pos="900430" algn="l"/>
                        </a:tabLst>
                      </a:pP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CHF 13.7 million</a:t>
                      </a:r>
                    </a:p>
                  </a:txBody>
                  <a:tcPr marL="68580" marR="68580" marT="0" marB="0" anchor="ctr"/>
                </a:tc>
                <a:extLst>
                  <a:ext uri="{0D108BD9-81ED-4DB2-BD59-A6C34878D82A}">
                    <a16:rowId xmlns:a16="http://schemas.microsoft.com/office/drawing/2014/main" val="2425066840"/>
                  </a:ext>
                </a:extLst>
              </a:tr>
            </a:tbl>
          </a:graphicData>
        </a:graphic>
      </p:graphicFrame>
      <p:sp>
        <p:nvSpPr>
          <p:cNvPr id="3" name="Slide Number Placeholder 2">
            <a:extLst>
              <a:ext uri="{FF2B5EF4-FFF2-40B4-BE49-F238E27FC236}">
                <a16:creationId xmlns:a16="http://schemas.microsoft.com/office/drawing/2014/main" id="{24BDF7B6-B7E9-54E2-D898-C46F41E7017D}"/>
              </a:ext>
            </a:extLst>
          </p:cNvPr>
          <p:cNvSpPr>
            <a:spLocks noGrp="1"/>
          </p:cNvSpPr>
          <p:nvPr>
            <p:ph type="sldNum" sz="quarter" idx="4"/>
          </p:nvPr>
        </p:nvSpPr>
        <p:spPr/>
        <p:txBody>
          <a:bodyPr/>
          <a:lstStyle/>
          <a:p>
            <a:fld id="{9860EDB8-5305-433F-BE41-D7A86D811DB3}" type="slidenum">
              <a:rPr lang="en-US" smtClean="0"/>
              <a:pPr/>
              <a:t>23</a:t>
            </a:fld>
            <a:endParaRPr lang="en-US" dirty="0"/>
          </a:p>
        </p:txBody>
      </p:sp>
    </p:spTree>
    <p:extLst>
      <p:ext uri="{BB962C8B-B14F-4D97-AF65-F5344CB8AC3E}">
        <p14:creationId xmlns:p14="http://schemas.microsoft.com/office/powerpoint/2010/main" val="1120763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Key Enabling Activities incorporated within the Secretary-General’s Proposal:</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2" name="Table 2">
            <a:extLst>
              <a:ext uri="{FF2B5EF4-FFF2-40B4-BE49-F238E27FC236}">
                <a16:creationId xmlns:a16="http://schemas.microsoft.com/office/drawing/2014/main" id="{C937508D-B201-BB00-AFBF-57FF77E40C84}"/>
              </a:ext>
            </a:extLst>
          </p:cNvPr>
          <p:cNvGraphicFramePr>
            <a:graphicFrameLocks noGrp="1"/>
          </p:cNvGraphicFramePr>
          <p:nvPr>
            <p:extLst>
              <p:ext uri="{D42A27DB-BD31-4B8C-83A1-F6EECF244321}">
                <p14:modId xmlns:p14="http://schemas.microsoft.com/office/powerpoint/2010/main" val="209503117"/>
              </p:ext>
            </p:extLst>
          </p:nvPr>
        </p:nvGraphicFramePr>
        <p:xfrm>
          <a:off x="1873974" y="2410154"/>
          <a:ext cx="8444052" cy="3089341"/>
        </p:xfrm>
        <a:graphic>
          <a:graphicData uri="http://schemas.openxmlformats.org/drawingml/2006/table">
            <a:tbl>
              <a:tblPr firstRow="1" bandRow="1">
                <a:tableStyleId>{21E4AEA4-8DFA-4A89-87EB-49C32662AFE0}</a:tableStyleId>
              </a:tblPr>
              <a:tblGrid>
                <a:gridCol w="5892238">
                  <a:extLst>
                    <a:ext uri="{9D8B030D-6E8A-4147-A177-3AD203B41FA5}">
                      <a16:colId xmlns:a16="http://schemas.microsoft.com/office/drawing/2014/main" val="2147316886"/>
                    </a:ext>
                  </a:extLst>
                </a:gridCol>
                <a:gridCol w="2551814">
                  <a:extLst>
                    <a:ext uri="{9D8B030D-6E8A-4147-A177-3AD203B41FA5}">
                      <a16:colId xmlns:a16="http://schemas.microsoft.com/office/drawing/2014/main" val="714199500"/>
                    </a:ext>
                  </a:extLst>
                </a:gridCol>
              </a:tblGrid>
              <a:tr h="799297">
                <a:tc>
                  <a:txBody>
                    <a:bodyPr/>
                    <a:lstStyle/>
                    <a:p>
                      <a:pPr algn="ctr"/>
                      <a:r>
                        <a:rPr lang="en-US" dirty="0">
                          <a:solidFill>
                            <a:sysClr val="windowText" lastClr="000000"/>
                          </a:solidFill>
                        </a:rPr>
                        <a:t>Deliverable</a:t>
                      </a:r>
                    </a:p>
                  </a:txBody>
                  <a:tcPr anchor="ctr"/>
                </a:tc>
                <a:tc>
                  <a:txBody>
                    <a:bodyPr/>
                    <a:lstStyle/>
                    <a:p>
                      <a:pPr algn="ctr"/>
                      <a:r>
                        <a:rPr lang="en-US" dirty="0">
                          <a:solidFill>
                            <a:sysClr val="windowText" lastClr="000000"/>
                          </a:solidFill>
                        </a:rPr>
                        <a:t>Incremental funding requested</a:t>
                      </a:r>
                    </a:p>
                  </a:txBody>
                  <a:tcPr anchor="ctr"/>
                </a:tc>
                <a:extLst>
                  <a:ext uri="{0D108BD9-81ED-4DB2-BD59-A6C34878D82A}">
                    <a16:rowId xmlns:a16="http://schemas.microsoft.com/office/drawing/2014/main" val="2111355"/>
                  </a:ext>
                </a:extLst>
              </a:tr>
              <a:tr h="463083">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Investment in modern and efficient ERP System</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2.0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9779980"/>
                  </a:ext>
                </a:extLst>
              </a:tr>
              <a:tr h="608987">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Implementation of the IT Strategy to improve security, efficiency and effectiveness of the IT environment</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1.5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5069052"/>
                  </a:ext>
                </a:extLst>
              </a:tr>
              <a:tr h="608987">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Investments in the WMO Headquarters Building</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71840156"/>
                  </a:ext>
                </a:extLst>
              </a:tr>
              <a:tr h="608987">
                <a:tc>
                  <a:txBody>
                    <a:bodyPr/>
                    <a:lstStyle/>
                    <a:p>
                      <a:pPr marL="457200" marR="0" lvl="1" indent="0" algn="l" defTabSz="914400" rtl="0" eaLnBrk="1" fontAlgn="auto" latinLnBrk="0" hangingPunct="1">
                        <a:lnSpc>
                          <a:spcPct val="100000"/>
                        </a:lnSpc>
                        <a:spcBef>
                          <a:spcPts val="300"/>
                        </a:spcBef>
                        <a:spcAft>
                          <a:spcPts val="300"/>
                        </a:spcAft>
                        <a:buClrTx/>
                        <a:buSzTx/>
                        <a:buFontTx/>
                        <a:buNone/>
                        <a:tabLst>
                          <a:tab pos="900430" algn="l"/>
                        </a:tabLst>
                        <a:defRPr/>
                      </a:pPr>
                      <a:r>
                        <a:rPr lang="en-US" sz="1600" b="1" dirty="0">
                          <a:effectLst/>
                          <a:latin typeface="+mn-lt"/>
                          <a:ea typeface="Arial" panose="020B0604020202020204" pitchFamily="34" charset="0"/>
                          <a:cs typeface="Arial" panose="020B0604020202020204" pitchFamily="34" charset="0"/>
                        </a:rPr>
                        <a:t>Total Key Enabling Activities</a:t>
                      </a:r>
                    </a:p>
                  </a:txBody>
                  <a:tcPr marL="68580" marR="68580" marT="0" marB="0" anchor="ctr"/>
                </a:tc>
                <a:tc>
                  <a:txBody>
                    <a:bodyPr/>
                    <a:lstStyle/>
                    <a:p>
                      <a:pPr indent="127000" algn="r">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CHF 3.5 million</a:t>
                      </a:r>
                    </a:p>
                  </a:txBody>
                  <a:tcPr marL="68580" marR="68580" marT="0" marB="0" anchor="ctr"/>
                </a:tc>
                <a:extLst>
                  <a:ext uri="{0D108BD9-81ED-4DB2-BD59-A6C34878D82A}">
                    <a16:rowId xmlns:a16="http://schemas.microsoft.com/office/drawing/2014/main" val="4165394402"/>
                  </a:ext>
                </a:extLst>
              </a:tr>
            </a:tbl>
          </a:graphicData>
        </a:graphic>
      </p:graphicFrame>
      <p:sp>
        <p:nvSpPr>
          <p:cNvPr id="3" name="Slide Number Placeholder 2">
            <a:extLst>
              <a:ext uri="{FF2B5EF4-FFF2-40B4-BE49-F238E27FC236}">
                <a16:creationId xmlns:a16="http://schemas.microsoft.com/office/drawing/2014/main" id="{F04AD88C-0A2C-A3AF-6363-76BF030D6F81}"/>
              </a:ext>
            </a:extLst>
          </p:cNvPr>
          <p:cNvSpPr>
            <a:spLocks noGrp="1"/>
          </p:cNvSpPr>
          <p:nvPr>
            <p:ph type="sldNum" sz="quarter" idx="4"/>
          </p:nvPr>
        </p:nvSpPr>
        <p:spPr/>
        <p:txBody>
          <a:bodyPr/>
          <a:lstStyle/>
          <a:p>
            <a:fld id="{9860EDB8-5305-433F-BE41-D7A86D811DB3}" type="slidenum">
              <a:rPr lang="en-US" smtClean="0"/>
              <a:pPr/>
              <a:t>24</a:t>
            </a:fld>
            <a:endParaRPr lang="en-US" dirty="0"/>
          </a:p>
        </p:txBody>
      </p:sp>
    </p:spTree>
    <p:extLst>
      <p:ext uri="{BB962C8B-B14F-4D97-AF65-F5344CB8AC3E}">
        <p14:creationId xmlns:p14="http://schemas.microsoft.com/office/powerpoint/2010/main" val="3388243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Details from Operating Plan supporting Secretary-General’s Proposal:</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18869BB3-1251-0A54-EC81-2F708DE817FF}"/>
              </a:ext>
            </a:extLst>
          </p:cNvPr>
          <p:cNvPicPr>
            <a:picLocks noChangeAspect="1"/>
          </p:cNvPicPr>
          <p:nvPr/>
        </p:nvPicPr>
        <p:blipFill>
          <a:blip r:embed="rId2"/>
          <a:stretch>
            <a:fillRect/>
          </a:stretch>
        </p:blipFill>
        <p:spPr>
          <a:xfrm>
            <a:off x="1584960" y="1962148"/>
            <a:ext cx="9022080" cy="4549643"/>
          </a:xfrm>
          <a:prstGeom prst="rect">
            <a:avLst/>
          </a:prstGeom>
        </p:spPr>
      </p:pic>
      <p:sp>
        <p:nvSpPr>
          <p:cNvPr id="5" name="Oval 4">
            <a:extLst>
              <a:ext uri="{FF2B5EF4-FFF2-40B4-BE49-F238E27FC236}">
                <a16:creationId xmlns:a16="http://schemas.microsoft.com/office/drawing/2014/main" id="{F77F44F7-ACA4-7ED6-E209-431844C479FC}"/>
              </a:ext>
            </a:extLst>
          </p:cNvPr>
          <p:cNvSpPr/>
          <p:nvPr/>
        </p:nvSpPr>
        <p:spPr>
          <a:xfrm>
            <a:off x="5155474" y="2211976"/>
            <a:ext cx="940526" cy="896983"/>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2E21A93-B489-78FE-45D9-3AF8B0FA7EF7}"/>
              </a:ext>
            </a:extLst>
          </p:cNvPr>
          <p:cNvSpPr/>
          <p:nvPr/>
        </p:nvSpPr>
        <p:spPr>
          <a:xfrm>
            <a:off x="1669323" y="3339986"/>
            <a:ext cx="5712551" cy="896983"/>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935EE97-0FCA-4D39-2538-6F3E334BC5F6}"/>
              </a:ext>
            </a:extLst>
          </p:cNvPr>
          <p:cNvSpPr/>
          <p:nvPr/>
        </p:nvSpPr>
        <p:spPr>
          <a:xfrm>
            <a:off x="1809751" y="4038305"/>
            <a:ext cx="4781550" cy="2473486"/>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C677754-F2E2-EDAA-A9E6-529E79B8B2AF}"/>
              </a:ext>
            </a:extLst>
          </p:cNvPr>
          <p:cNvSpPr>
            <a:spLocks noGrp="1"/>
          </p:cNvSpPr>
          <p:nvPr>
            <p:ph type="sldNum" sz="quarter" idx="4"/>
          </p:nvPr>
        </p:nvSpPr>
        <p:spPr/>
        <p:txBody>
          <a:bodyPr/>
          <a:lstStyle/>
          <a:p>
            <a:fld id="{9860EDB8-5305-433F-BE41-D7A86D811DB3}" type="slidenum">
              <a:rPr lang="en-US" smtClean="0"/>
              <a:pPr/>
              <a:t>25</a:t>
            </a:fld>
            <a:endParaRPr lang="en-US" dirty="0"/>
          </a:p>
        </p:txBody>
      </p:sp>
    </p:spTree>
    <p:extLst>
      <p:ext uri="{BB962C8B-B14F-4D97-AF65-F5344CB8AC3E}">
        <p14:creationId xmlns:p14="http://schemas.microsoft.com/office/powerpoint/2010/main" val="2144201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8869283" cy="640080"/>
          </a:xfrm>
        </p:spPr>
        <p:txBody>
          <a:bodyPr>
            <a:noAutofit/>
          </a:bodyPr>
          <a:lstStyle/>
          <a:p>
            <a:r>
              <a:rPr lang="en-US" dirty="0">
                <a:latin typeface="Segoe UI" panose="020B0502040204020203" pitchFamily="34" charset="0"/>
                <a:cs typeface="Segoe UI" panose="020B0502040204020203" pitchFamily="34" charset="0"/>
              </a:rPr>
              <a:t>Secretary-General’s Proposal – Summary Components</a:t>
            </a:r>
          </a:p>
        </p:txBody>
      </p:sp>
      <p:pic>
        <p:nvPicPr>
          <p:cNvPr id="5" name="Picture 4">
            <a:extLst>
              <a:ext uri="{FF2B5EF4-FFF2-40B4-BE49-F238E27FC236}">
                <a16:creationId xmlns:a16="http://schemas.microsoft.com/office/drawing/2014/main" id="{5826DF60-3030-748A-22E3-3F50B951A2BD}"/>
              </a:ext>
            </a:extLst>
          </p:cNvPr>
          <p:cNvPicPr>
            <a:picLocks noChangeAspect="1"/>
          </p:cNvPicPr>
          <p:nvPr/>
        </p:nvPicPr>
        <p:blipFill>
          <a:blip r:embed="rId2"/>
          <a:stretch>
            <a:fillRect/>
          </a:stretch>
        </p:blipFill>
        <p:spPr>
          <a:xfrm>
            <a:off x="2682235" y="1303699"/>
            <a:ext cx="6827531" cy="5204505"/>
          </a:xfrm>
          <a:prstGeom prst="rect">
            <a:avLst/>
          </a:prstGeom>
        </p:spPr>
      </p:pic>
    </p:spTree>
    <p:extLst>
      <p:ext uri="{BB962C8B-B14F-4D97-AF65-F5344CB8AC3E}">
        <p14:creationId xmlns:p14="http://schemas.microsoft.com/office/powerpoint/2010/main" val="1296021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The resulting maximum expenditures by Long-Term Goal under the Secretary-General’s proposal is as follows:</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6" name="Picture 5">
            <a:extLst>
              <a:ext uri="{FF2B5EF4-FFF2-40B4-BE49-F238E27FC236}">
                <a16:creationId xmlns:a16="http://schemas.microsoft.com/office/drawing/2014/main" id="{194B71B7-0066-E9D8-BAAD-9E51F43A3E80}"/>
              </a:ext>
            </a:extLst>
          </p:cNvPr>
          <p:cNvPicPr>
            <a:picLocks noChangeAspect="1"/>
          </p:cNvPicPr>
          <p:nvPr/>
        </p:nvPicPr>
        <p:blipFill>
          <a:blip r:embed="rId2"/>
          <a:stretch>
            <a:fillRect/>
          </a:stretch>
        </p:blipFill>
        <p:spPr>
          <a:xfrm>
            <a:off x="1478206" y="2705104"/>
            <a:ext cx="9235588" cy="3277688"/>
          </a:xfrm>
          <a:prstGeom prst="rect">
            <a:avLst/>
          </a:prstGeom>
        </p:spPr>
      </p:pic>
      <p:sp>
        <p:nvSpPr>
          <p:cNvPr id="2" name="Slide Number Placeholder 1">
            <a:extLst>
              <a:ext uri="{FF2B5EF4-FFF2-40B4-BE49-F238E27FC236}">
                <a16:creationId xmlns:a16="http://schemas.microsoft.com/office/drawing/2014/main" id="{2D1FC74A-4063-95F5-F928-C8D381E4F735}"/>
              </a:ext>
            </a:extLst>
          </p:cNvPr>
          <p:cNvSpPr>
            <a:spLocks noGrp="1"/>
          </p:cNvSpPr>
          <p:nvPr>
            <p:ph type="sldNum" sz="quarter" idx="4"/>
          </p:nvPr>
        </p:nvSpPr>
        <p:spPr/>
        <p:txBody>
          <a:bodyPr/>
          <a:lstStyle/>
          <a:p>
            <a:fld id="{9860EDB8-5305-433F-BE41-D7A86D811DB3}" type="slidenum">
              <a:rPr lang="en-US" smtClean="0"/>
              <a:pPr/>
              <a:t>27</a:t>
            </a:fld>
            <a:endParaRPr lang="en-US" dirty="0"/>
          </a:p>
        </p:txBody>
      </p:sp>
    </p:spTree>
    <p:extLst>
      <p:ext uri="{BB962C8B-B14F-4D97-AF65-F5344CB8AC3E}">
        <p14:creationId xmlns:p14="http://schemas.microsoft.com/office/powerpoint/2010/main" val="1954111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pPr marL="0" indent="0">
              <a:lnSpc>
                <a:spcPct val="100000"/>
              </a:lnSpc>
              <a:spcBef>
                <a:spcPts val="1200"/>
              </a:spcBef>
              <a:spcAft>
                <a:spcPts val="0"/>
              </a:spcAft>
              <a:buNone/>
              <a:defRPr/>
            </a:pPr>
            <a:r>
              <a:rPr lang="en-US" sz="2800" dirty="0">
                <a:latin typeface="Segoe UI" panose="020B0502040204020203" pitchFamily="34" charset="0"/>
                <a:cs typeface="Segoe UI" panose="020B0502040204020203" pitchFamily="34" charset="0"/>
              </a:rPr>
              <a:t>Zero Nominal Growth (ZNG) Scenario</a:t>
            </a:r>
          </a:p>
        </p:txBody>
      </p:sp>
      <p:sp>
        <p:nvSpPr>
          <p:cNvPr id="38" name="Content Placeholder 17"/>
          <p:cNvSpPr txBox="1">
            <a:spLocks/>
          </p:cNvSpPr>
          <p:nvPr/>
        </p:nvSpPr>
        <p:spPr>
          <a:xfrm>
            <a:off x="541608" y="1365212"/>
            <a:ext cx="11271163" cy="521634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Maintains funding at CHF 271,544,400 for the financial period</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Severely restricted ability to fund key additional deliverables</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Prioritization of resources required to absorb the estimated impact of inflation</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Operating Plan includes, for each Focus Area of each Strategic Objective, the impact of funding at levels below the Secretary-General’s Proposal:</a:t>
            </a:r>
          </a:p>
          <a:p>
            <a:pPr marL="989013" lvl="1"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Includes discussion of the impact of reduced funding even if there is limited difference between Secretary-General’s Proposal and ZNG Scenario</a:t>
            </a:r>
          </a:p>
          <a:p>
            <a:pPr marL="989013" lvl="1"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Supports prioritization of funding allocation by Members</a:t>
            </a:r>
          </a:p>
          <a:p>
            <a:pPr marL="989013" lvl="1" indent="-531813">
              <a:lnSpc>
                <a:spcPct val="100000"/>
              </a:lnSpc>
              <a:spcBef>
                <a:spcPts val="1200"/>
              </a:spcBef>
              <a:spcAft>
                <a:spcPts val="0"/>
              </a:spcAft>
              <a:buFont typeface="Wingdings" panose="05000000000000000000" pitchFamily="2" charset="2"/>
              <a:buChar char="Ø"/>
              <a:defRPr/>
            </a:pPr>
            <a:endParaRPr lang="en-US"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E99658C-FE96-4749-A170-908B6D764285}"/>
              </a:ext>
            </a:extLst>
          </p:cNvPr>
          <p:cNvSpPr>
            <a:spLocks noGrp="1"/>
          </p:cNvSpPr>
          <p:nvPr>
            <p:ph type="sldNum" sz="quarter" idx="4"/>
          </p:nvPr>
        </p:nvSpPr>
        <p:spPr/>
        <p:txBody>
          <a:bodyPr/>
          <a:lstStyle/>
          <a:p>
            <a:fld id="{9860EDB8-5305-433F-BE41-D7A86D811DB3}" type="slidenum">
              <a:rPr lang="en-US" smtClean="0"/>
              <a:pPr/>
              <a:t>28</a:t>
            </a:fld>
            <a:endParaRPr lang="en-US" dirty="0"/>
          </a:p>
        </p:txBody>
      </p:sp>
    </p:spTree>
    <p:extLst>
      <p:ext uri="{BB962C8B-B14F-4D97-AF65-F5344CB8AC3E}">
        <p14:creationId xmlns:p14="http://schemas.microsoft.com/office/powerpoint/2010/main" val="3577576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Zero Nominal Growth (ZNG) Scenario</a:t>
            </a:r>
          </a:p>
        </p:txBody>
      </p:sp>
      <p:sp>
        <p:nvSpPr>
          <p:cNvPr id="38" name="Content Placeholder 17"/>
          <p:cNvSpPr txBox="1">
            <a:spLocks/>
          </p:cNvSpPr>
          <p:nvPr/>
        </p:nvSpPr>
        <p:spPr>
          <a:xfrm>
            <a:off x="541609" y="1394075"/>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Reduced funding of Major Key Deliverables under ZNG Scenario:</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2" name="Table 2">
            <a:extLst>
              <a:ext uri="{FF2B5EF4-FFF2-40B4-BE49-F238E27FC236}">
                <a16:creationId xmlns:a16="http://schemas.microsoft.com/office/drawing/2014/main" id="{C937508D-B201-BB00-AFBF-57FF77E40C84}"/>
              </a:ext>
            </a:extLst>
          </p:cNvPr>
          <p:cNvGraphicFramePr>
            <a:graphicFrameLocks noGrp="1"/>
          </p:cNvGraphicFramePr>
          <p:nvPr>
            <p:extLst>
              <p:ext uri="{D42A27DB-BD31-4B8C-83A1-F6EECF244321}">
                <p14:modId xmlns:p14="http://schemas.microsoft.com/office/powerpoint/2010/main" val="2296451237"/>
              </p:ext>
            </p:extLst>
          </p:nvPr>
        </p:nvGraphicFramePr>
        <p:xfrm>
          <a:off x="618309" y="1957301"/>
          <a:ext cx="11032082" cy="4584971"/>
        </p:xfrm>
        <a:graphic>
          <a:graphicData uri="http://schemas.openxmlformats.org/drawingml/2006/table">
            <a:tbl>
              <a:tblPr firstRow="1" bandRow="1">
                <a:tableStyleId>{21E4AEA4-8DFA-4A89-87EB-49C32662AFE0}</a:tableStyleId>
              </a:tblPr>
              <a:tblGrid>
                <a:gridCol w="4180114">
                  <a:extLst>
                    <a:ext uri="{9D8B030D-6E8A-4147-A177-3AD203B41FA5}">
                      <a16:colId xmlns:a16="http://schemas.microsoft.com/office/drawing/2014/main" val="2147316886"/>
                    </a:ext>
                  </a:extLst>
                </a:gridCol>
                <a:gridCol w="2081348">
                  <a:extLst>
                    <a:ext uri="{9D8B030D-6E8A-4147-A177-3AD203B41FA5}">
                      <a16:colId xmlns:a16="http://schemas.microsoft.com/office/drawing/2014/main" val="714199500"/>
                    </a:ext>
                  </a:extLst>
                </a:gridCol>
                <a:gridCol w="4770620">
                  <a:extLst>
                    <a:ext uri="{9D8B030D-6E8A-4147-A177-3AD203B41FA5}">
                      <a16:colId xmlns:a16="http://schemas.microsoft.com/office/drawing/2014/main" val="3922731255"/>
                    </a:ext>
                  </a:extLst>
                </a:gridCol>
              </a:tblGrid>
              <a:tr h="799297">
                <a:tc>
                  <a:txBody>
                    <a:bodyPr/>
                    <a:lstStyle/>
                    <a:p>
                      <a:pPr algn="ctr"/>
                      <a:r>
                        <a:rPr lang="en-US" dirty="0">
                          <a:solidFill>
                            <a:sysClr val="windowText" lastClr="000000"/>
                          </a:solidFill>
                        </a:rPr>
                        <a:t>Deliverable</a:t>
                      </a:r>
                    </a:p>
                  </a:txBody>
                  <a:tcPr anchor="ctr"/>
                </a:tc>
                <a:tc>
                  <a:txBody>
                    <a:bodyPr/>
                    <a:lstStyle/>
                    <a:p>
                      <a:pPr algn="ctr"/>
                      <a:r>
                        <a:rPr lang="en-US" dirty="0">
                          <a:solidFill>
                            <a:sysClr val="windowText" lastClr="000000"/>
                          </a:solidFill>
                        </a:rPr>
                        <a:t>Reduced funding under ZNG</a:t>
                      </a:r>
                    </a:p>
                  </a:txBody>
                  <a:tcPr anchor="ctr"/>
                </a:tc>
                <a:tc>
                  <a:txBody>
                    <a:bodyPr/>
                    <a:lstStyle/>
                    <a:p>
                      <a:pPr algn="ctr"/>
                      <a:r>
                        <a:rPr lang="en-US" dirty="0">
                          <a:solidFill>
                            <a:sysClr val="windowText" lastClr="000000"/>
                          </a:solidFill>
                        </a:rPr>
                        <a:t>Impact of Reduced Funding</a:t>
                      </a:r>
                    </a:p>
                  </a:txBody>
                  <a:tcPr anchor="ctr"/>
                </a:tc>
                <a:extLst>
                  <a:ext uri="{0D108BD9-81ED-4DB2-BD59-A6C34878D82A}">
                    <a16:rowId xmlns:a16="http://schemas.microsoft.com/office/drawing/2014/main" val="2111355"/>
                  </a:ext>
                </a:extLst>
              </a:tr>
              <a:tr h="463083">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Early Warning Systems for All implemented by 2027</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(CHF 3.2 million)</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Commitment to EWS for All by 2027 will not be reached, thus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impacting the lives and livelihood of the global community, particularly with respect to the last mile in LDCs and SIDS</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t>
                      </a:r>
                      <a:endParaRPr lang="en-US" sz="1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9779980"/>
                  </a:ext>
                </a:extLst>
              </a:tr>
              <a:tr h="608987">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Implementation of Global Greenhouse Gas Monitoring Infrastructure</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lvl="0" indent="12700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0"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Calibri" panose="020F0502020204030204" pitchFamily="34" charset="0"/>
                        </a:rPr>
                        <a:t>(CHF 2.5 million)</a:t>
                      </a:r>
                      <a:endParaRPr kumimoji="0" lang="en-US" sz="1400" b="0" i="0" u="none" strike="noStrike" kern="1200" cap="none" spc="0" normalizeH="0" baseline="0" noProof="0" dirty="0">
                        <a:ln>
                          <a:noFill/>
                        </a:ln>
                        <a:solidFill>
                          <a:prstClr val="black"/>
                        </a:solidFill>
                        <a:effectLst/>
                        <a:uLnTx/>
                        <a:uFillTx/>
                        <a:latin typeface="Segoe UI"/>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WMO implementation on the Coordinated Global Greenhouse Gas Monitoring Infrastructure will not be implemented; thus,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delaying coordinated global action on this critical initiative and reducing WMO's impact and influence with respect to monitoring and mitigation of Global Greenhouse Gas levels</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t>
                      </a:r>
                      <a:endParaRPr lang="en-US" sz="1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5069052"/>
                  </a:ext>
                </a:extLst>
              </a:tr>
              <a:tr h="608987">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Reorganization and optimization of the effectiveness of the WMO Regional and Representative Offices</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lvl="0" indent="12700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0"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Calibri" panose="020F0502020204030204" pitchFamily="34" charset="0"/>
                        </a:rPr>
                        <a:t>(CHF 3.5 million)</a:t>
                      </a:r>
                      <a:endParaRPr kumimoji="0" lang="en-US" sz="1400" b="0" i="0" u="none" strike="noStrike" kern="1200" cap="none" spc="0" normalizeH="0" baseline="0" noProof="0" dirty="0">
                        <a:ln>
                          <a:noFill/>
                        </a:ln>
                        <a:solidFill>
                          <a:prstClr val="black"/>
                        </a:solidFill>
                        <a:effectLst/>
                        <a:uLnTx/>
                        <a:uFillTx/>
                        <a:latin typeface="Segoe UI"/>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Improvements to the effectiveness of the regional offices and their support to Members and Regional Associations would not be implemented. This would have a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detrimental impact on all WMO programmes.</a:t>
                      </a:r>
                      <a:endParaRPr lang="en-US" sz="1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71840156"/>
                  </a:ext>
                </a:extLst>
              </a:tr>
              <a:tr h="463083">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Implementation of the Plan of Action for Hydrology</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lvl="0" indent="12700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0"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Calibri" panose="020F0502020204030204" pitchFamily="34" charset="0"/>
                        </a:rPr>
                        <a:t>(CHF 1.2 million)</a:t>
                      </a:r>
                      <a:endParaRPr kumimoji="0" lang="en-US" sz="1400" b="0" i="0" u="none" strike="noStrike" kern="1200" cap="none" spc="0" normalizeH="0" baseline="0" noProof="0" dirty="0">
                        <a:ln>
                          <a:noFill/>
                        </a:ln>
                        <a:solidFill>
                          <a:prstClr val="black"/>
                        </a:solidFill>
                        <a:effectLst/>
                        <a:uLnTx/>
                        <a:uFillTx/>
                        <a:latin typeface="Segoe UI"/>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Plan of Action for Hydrology, as approved at Cg-Ext (2021) will be delayed resulting in the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non-delivery of critical hydrology-focused outputs</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as there would be insufficient human resources to manage their implementation.</a:t>
                      </a:r>
                      <a:endParaRPr lang="en-US" sz="1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63861467"/>
                  </a:ext>
                </a:extLst>
              </a:tr>
              <a:tr h="913479">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Implementation of outputs associated with changes in the cryosphere and downstream impacts on water resources and sea level rise</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lvl="0" indent="12700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0"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Calibri" panose="020F0502020204030204" pitchFamily="34" charset="0"/>
                        </a:rPr>
                        <a:t>(CHF 1.0 million)</a:t>
                      </a:r>
                      <a:endParaRPr kumimoji="0" lang="en-US" sz="1400" b="0" i="0" u="none" strike="noStrike" kern="1200" cap="none" spc="0" normalizeH="0" baseline="0" noProof="0" dirty="0">
                        <a:ln>
                          <a:noFill/>
                        </a:ln>
                        <a:solidFill>
                          <a:prstClr val="black"/>
                        </a:solidFill>
                        <a:effectLst/>
                        <a:uLnTx/>
                        <a:uFillTx/>
                        <a:latin typeface="Segoe UI"/>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Lack of policy developments to adequately address the emerging risks</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related to cryosphere and downstream impacts on water resources and sea level rise with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significant reduction on the ability of the WMO community to support EWS for all</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t>
                      </a:r>
                      <a:endParaRPr lang="en-US" sz="1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6250222"/>
                  </a:ext>
                </a:extLst>
              </a:tr>
              <a:tr h="397432">
                <a:tc>
                  <a:txBody>
                    <a:bodyPr/>
                    <a:lstStyle/>
                    <a:p>
                      <a:pPr lvl="1" algn="l">
                        <a:spcBef>
                          <a:spcPts val="300"/>
                        </a:spcBef>
                        <a:spcAft>
                          <a:spcPts val="300"/>
                        </a:spcAft>
                        <a:tabLst>
                          <a:tab pos="900430" algn="l"/>
                        </a:tabLst>
                      </a:pPr>
                      <a:r>
                        <a:rPr lang="en-US" sz="1400" b="1" dirty="0">
                          <a:effectLst/>
                          <a:latin typeface="+mn-lt"/>
                          <a:ea typeface="Arial" panose="020B0604020202020204" pitchFamily="34" charset="0"/>
                          <a:cs typeface="Arial" panose="020B0604020202020204" pitchFamily="34" charset="0"/>
                        </a:rPr>
                        <a:t>Total Major Key Deliverables</a:t>
                      </a:r>
                    </a:p>
                  </a:txBody>
                  <a:tcPr marL="68580" marR="68580" marT="0" marB="0" anchor="ctr"/>
                </a:tc>
                <a:tc>
                  <a:txBody>
                    <a:bodyPr/>
                    <a:lstStyle/>
                    <a:p>
                      <a:pPr marL="0" marR="0" lvl="0" indent="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(CHF 11.4 million)</a:t>
                      </a:r>
                      <a:endParaRPr kumimoji="0" lang="en-US" sz="1400" b="1" i="0" u="none" strike="noStrike" kern="1200" cap="none" spc="0" normalizeH="0" baseline="0" noProof="0" dirty="0">
                        <a:ln>
                          <a:noFill/>
                        </a:ln>
                        <a:solidFill>
                          <a:prstClr val="black"/>
                        </a:solidFill>
                        <a:effectLst/>
                        <a:uLnTx/>
                        <a:uFillTx/>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endParaRPr lang="en-US" sz="1600" b="1"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8458211"/>
                  </a:ext>
                </a:extLst>
              </a:tr>
            </a:tbl>
          </a:graphicData>
        </a:graphic>
      </p:graphicFrame>
      <p:sp>
        <p:nvSpPr>
          <p:cNvPr id="3" name="Slide Number Placeholder 2">
            <a:extLst>
              <a:ext uri="{FF2B5EF4-FFF2-40B4-BE49-F238E27FC236}">
                <a16:creationId xmlns:a16="http://schemas.microsoft.com/office/drawing/2014/main" id="{8DC74FE3-1683-5C71-6AB6-2B9C977E1FB3}"/>
              </a:ext>
            </a:extLst>
          </p:cNvPr>
          <p:cNvSpPr>
            <a:spLocks noGrp="1"/>
          </p:cNvSpPr>
          <p:nvPr>
            <p:ph type="sldNum" sz="quarter" idx="4"/>
          </p:nvPr>
        </p:nvSpPr>
        <p:spPr/>
        <p:txBody>
          <a:bodyPr/>
          <a:lstStyle/>
          <a:p>
            <a:fld id="{9860EDB8-5305-433F-BE41-D7A86D811DB3}" type="slidenum">
              <a:rPr lang="en-US" smtClean="0"/>
              <a:pPr/>
              <a:t>29</a:t>
            </a:fld>
            <a:endParaRPr lang="en-US" dirty="0"/>
          </a:p>
        </p:txBody>
      </p:sp>
    </p:spTree>
    <p:extLst>
      <p:ext uri="{BB962C8B-B14F-4D97-AF65-F5344CB8AC3E}">
        <p14:creationId xmlns:p14="http://schemas.microsoft.com/office/powerpoint/2010/main" val="2263121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205">
            <a:extLst>
              <a:ext uri="{FF2B5EF4-FFF2-40B4-BE49-F238E27FC236}">
                <a16:creationId xmlns:a16="http://schemas.microsoft.com/office/drawing/2014/main" id="{DD4E0231-3D7C-C540-B04E-18D41BC7B1BC}"/>
              </a:ext>
            </a:extLst>
          </p:cNvPr>
          <p:cNvSpPr txBox="1">
            <a:spLocks/>
          </p:cNvSpPr>
          <p:nvPr/>
        </p:nvSpPr>
        <p:spPr>
          <a:xfrm>
            <a:off x="3013570" y="71918"/>
            <a:ext cx="7524454" cy="671695"/>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3519F"/>
                </a:solidFill>
                <a:effectLst/>
                <a:uLnTx/>
                <a:uFillTx/>
                <a:latin typeface="Verdana" panose="020B0604030504040204" pitchFamily="34" charset="0"/>
                <a:ea typeface="Verdana" panose="020B0604030504040204" pitchFamily="34" charset="0"/>
                <a:cs typeface="Verdana" panose="020B0604030504040204" pitchFamily="34" charset="0"/>
              </a:rPr>
              <a:t>WMO Strategic Plan 2030</a:t>
            </a:r>
          </a:p>
        </p:txBody>
      </p:sp>
      <p:grpSp>
        <p:nvGrpSpPr>
          <p:cNvPr id="2" name="Group 1">
            <a:extLst>
              <a:ext uri="{FF2B5EF4-FFF2-40B4-BE49-F238E27FC236}">
                <a16:creationId xmlns:a16="http://schemas.microsoft.com/office/drawing/2014/main" id="{A2398BC1-7557-CA40-A2A5-703095C1A5D9}"/>
              </a:ext>
            </a:extLst>
          </p:cNvPr>
          <p:cNvGrpSpPr/>
          <p:nvPr/>
        </p:nvGrpSpPr>
        <p:grpSpPr>
          <a:xfrm>
            <a:off x="1723820" y="743613"/>
            <a:ext cx="8868440" cy="5660061"/>
            <a:chOff x="123289" y="1082988"/>
            <a:chExt cx="8803132" cy="5551576"/>
          </a:xfrm>
        </p:grpSpPr>
        <p:sp>
          <p:nvSpPr>
            <p:cNvPr id="54" name="Rectangle 53">
              <a:extLst>
                <a:ext uri="{FF2B5EF4-FFF2-40B4-BE49-F238E27FC236}">
                  <a16:creationId xmlns:a16="http://schemas.microsoft.com/office/drawing/2014/main" id="{02B2EC7A-B2E2-0E45-B997-933357407118}"/>
                </a:ext>
              </a:extLst>
            </p:cNvPr>
            <p:cNvSpPr/>
            <p:nvPr/>
          </p:nvSpPr>
          <p:spPr>
            <a:xfrm>
              <a:off x="2959078" y="2867309"/>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1400" b="1" i="0" u="none" strike="noStrike" kern="1200" cap="none" spc="0" normalizeH="0" baseline="0" noProof="0" dirty="0">
                  <a:ln>
                    <a:noFill/>
                  </a:ln>
                  <a:solidFill>
                    <a:prstClr val="white"/>
                  </a:solidFill>
                  <a:effectLst/>
                  <a:uLnTx/>
                  <a:uFillTx/>
                  <a:latin typeface="Calibri" panose="020F0502020204030204"/>
                  <a:ea typeface="+mn-ea"/>
                  <a:cs typeface="+mn-cs"/>
                </a:rPr>
                <a:t>Infrastructures</a:t>
              </a: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Enhance Earth system observations and predictions</a:t>
              </a:r>
            </a:p>
          </p:txBody>
        </p:sp>
        <p:sp>
          <p:nvSpPr>
            <p:cNvPr id="55" name="Rectangle 54">
              <a:extLst>
                <a:ext uri="{FF2B5EF4-FFF2-40B4-BE49-F238E27FC236}">
                  <a16:creationId xmlns:a16="http://schemas.microsoft.com/office/drawing/2014/main" id="{4D8D2DB0-6BEC-3A43-85C7-42A7F11903B8}"/>
                </a:ext>
              </a:extLst>
            </p:cNvPr>
            <p:cNvSpPr/>
            <p:nvPr/>
          </p:nvSpPr>
          <p:spPr>
            <a:xfrm>
              <a:off x="1458030" y="2867309"/>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Better serve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societal needs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DAD4FBB6-4F71-0B40-B0FF-0BA5018742DA}"/>
                </a:ext>
              </a:extLst>
            </p:cNvPr>
            <p:cNvSpPr txBox="1"/>
            <p:nvPr/>
          </p:nvSpPr>
          <p:spPr>
            <a:xfrm>
              <a:off x="123289" y="1207892"/>
              <a:ext cx="1334740" cy="30187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13529F"/>
                  </a:solidFill>
                  <a:effectLst/>
                  <a:uLnTx/>
                  <a:uFillTx/>
                  <a:latin typeface="Calibri" panose="020F0502020204030204"/>
                  <a:ea typeface="+mn-ea"/>
                  <a:cs typeface="+mn-cs"/>
                </a:rPr>
                <a:t>Vision</a:t>
              </a:r>
            </a:p>
          </p:txBody>
        </p:sp>
        <p:sp>
          <p:nvSpPr>
            <p:cNvPr id="58" name="TextBox 57">
              <a:extLst>
                <a:ext uri="{FF2B5EF4-FFF2-40B4-BE49-F238E27FC236}">
                  <a16:creationId xmlns:a16="http://schemas.microsoft.com/office/drawing/2014/main" id="{35C01D71-23E6-6949-A093-12203D9E9534}"/>
                </a:ext>
              </a:extLst>
            </p:cNvPr>
            <p:cNvSpPr txBox="1"/>
            <p:nvPr/>
          </p:nvSpPr>
          <p:spPr>
            <a:xfrm>
              <a:off x="123289" y="1775918"/>
              <a:ext cx="1334740" cy="51319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13529F"/>
                  </a:solidFill>
                  <a:effectLst/>
                  <a:uLnTx/>
                  <a:uFillTx/>
                  <a:latin typeface="Calibri" panose="020F0502020204030204"/>
                  <a:ea typeface="+mn-ea"/>
                  <a:cs typeface="+mn-cs"/>
                </a:rPr>
                <a:t>Overarching Priorities</a:t>
              </a:r>
            </a:p>
          </p:txBody>
        </p:sp>
        <p:sp>
          <p:nvSpPr>
            <p:cNvPr id="59" name="TextBox 58">
              <a:extLst>
                <a:ext uri="{FF2B5EF4-FFF2-40B4-BE49-F238E27FC236}">
                  <a16:creationId xmlns:a16="http://schemas.microsoft.com/office/drawing/2014/main" id="{011F4085-6FB1-B842-A853-D77C91B88EA7}"/>
                </a:ext>
              </a:extLst>
            </p:cNvPr>
            <p:cNvSpPr txBox="1"/>
            <p:nvPr/>
          </p:nvSpPr>
          <p:spPr>
            <a:xfrm>
              <a:off x="123289" y="2434509"/>
              <a:ext cx="1334740" cy="30187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13529F"/>
                  </a:solidFill>
                  <a:effectLst/>
                  <a:uLnTx/>
                  <a:uFillTx/>
                  <a:latin typeface="Calibri" panose="020F0502020204030204"/>
                  <a:ea typeface="+mn-ea"/>
                  <a:cs typeface="+mn-cs"/>
                </a:rPr>
                <a:t>Core Values</a:t>
              </a:r>
            </a:p>
          </p:txBody>
        </p:sp>
        <p:sp>
          <p:nvSpPr>
            <p:cNvPr id="60" name="TextBox 59">
              <a:extLst>
                <a:ext uri="{FF2B5EF4-FFF2-40B4-BE49-F238E27FC236}">
                  <a16:creationId xmlns:a16="http://schemas.microsoft.com/office/drawing/2014/main" id="{D4BBFBA6-2EEE-6A43-ABD9-1E939E2BC6E2}"/>
                </a:ext>
              </a:extLst>
            </p:cNvPr>
            <p:cNvSpPr txBox="1"/>
            <p:nvPr/>
          </p:nvSpPr>
          <p:spPr>
            <a:xfrm>
              <a:off x="123289" y="2888195"/>
              <a:ext cx="1334740" cy="57356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13529F"/>
                  </a:solidFill>
                  <a:effectLst/>
                  <a:uLnTx/>
                  <a:uFillTx/>
                  <a:latin typeface="Calibri" panose="020F0502020204030204"/>
                  <a:ea typeface="+mn-ea"/>
                  <a:cs typeface="+mn-cs"/>
                </a:rPr>
                <a:t>Long-term Goals</a:t>
              </a:r>
            </a:p>
          </p:txBody>
        </p:sp>
        <p:sp>
          <p:nvSpPr>
            <p:cNvPr id="61" name="TextBox 60">
              <a:extLst>
                <a:ext uri="{FF2B5EF4-FFF2-40B4-BE49-F238E27FC236}">
                  <a16:creationId xmlns:a16="http://schemas.microsoft.com/office/drawing/2014/main" id="{D21BC8DF-C86E-B240-A688-AA47164E7249}"/>
                </a:ext>
              </a:extLst>
            </p:cNvPr>
            <p:cNvSpPr txBox="1"/>
            <p:nvPr/>
          </p:nvSpPr>
          <p:spPr>
            <a:xfrm>
              <a:off x="123289" y="4461046"/>
              <a:ext cx="1334740" cy="21735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13529F"/>
                  </a:solidFill>
                  <a:effectLst/>
                  <a:uLnTx/>
                  <a:uFillTx/>
                  <a:latin typeface="Calibri" panose="020F0502020204030204"/>
                  <a:ea typeface="+mn-ea"/>
                  <a:cs typeface="+mn-cs"/>
                </a:rPr>
                <a:t>Strategic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529F"/>
                  </a:solidFill>
                  <a:effectLst/>
                  <a:uLnTx/>
                  <a:uFillTx/>
                  <a:latin typeface="Calibri" panose="020F0502020204030204"/>
                  <a:ea typeface="+mn-ea"/>
                  <a:cs typeface="+mn-cs"/>
                </a:rPr>
                <a:t>Focus areas for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529F"/>
                  </a:solidFill>
                  <a:effectLst/>
                  <a:uLnTx/>
                  <a:uFillTx/>
                  <a:latin typeface="Calibri" panose="020F0502020204030204"/>
                  <a:ea typeface="+mn-ea"/>
                  <a:cs typeface="+mn-cs"/>
                </a:rPr>
                <a:t>2024-2027 ⇣</a:t>
              </a:r>
            </a:p>
          </p:txBody>
        </p:sp>
        <p:sp>
          <p:nvSpPr>
            <p:cNvPr id="62" name="Rectangle 61">
              <a:extLst>
                <a:ext uri="{FF2B5EF4-FFF2-40B4-BE49-F238E27FC236}">
                  <a16:creationId xmlns:a16="http://schemas.microsoft.com/office/drawing/2014/main" id="{B275B28D-C341-7A4C-A006-A685640755A0}"/>
                </a:ext>
              </a:extLst>
            </p:cNvPr>
            <p:cNvSpPr/>
            <p:nvPr/>
          </p:nvSpPr>
          <p:spPr>
            <a:xfrm>
              <a:off x="1458029" y="1082988"/>
              <a:ext cx="7460699" cy="626284"/>
            </a:xfrm>
            <a:prstGeom prst="rect">
              <a:avLst/>
            </a:prstGeom>
            <a:solidFill>
              <a:schemeClr val="tx2">
                <a:lumMod val="20000"/>
                <a:lumOff val="80000"/>
                <a:alpha val="6976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A world where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all nations</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especially the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most vulnerable</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are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more resilient</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to the </a:t>
              </a:r>
              <a:b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b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socioeconomic impact</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of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extreme weather, climate, water </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and other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environmental events</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and</a:t>
              </a:r>
              <a:b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empowered</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to boost their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sustainable development</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through the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best possible weather, climate and water services</a:t>
              </a:r>
              <a:endParaRPr kumimoji="0" lang="en-US" sz="1200" b="0" i="0" u="none" strike="noStrike" kern="1200" cap="none" spc="0" normalizeH="0" baseline="0" noProof="0" dirty="0">
                <a:ln>
                  <a:noFill/>
                </a:ln>
                <a:solidFill>
                  <a:srgbClr val="13519F"/>
                </a:solidFill>
                <a:effectLst/>
                <a:uLnTx/>
                <a:uFillTx/>
                <a:latin typeface="Calibri" panose="020F0502020204030204"/>
                <a:ea typeface="+mn-ea"/>
                <a:cs typeface="+mn-cs"/>
              </a:endParaRPr>
            </a:p>
          </p:txBody>
        </p:sp>
        <p:pic>
          <p:nvPicPr>
            <p:cNvPr id="63" name="Picture 62">
              <a:extLst>
                <a:ext uri="{FF2B5EF4-FFF2-40B4-BE49-F238E27FC236}">
                  <a16:creationId xmlns:a16="http://schemas.microsoft.com/office/drawing/2014/main" id="{3222AB12-71E3-1249-8988-ABFED8CE4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925" y="3175340"/>
              <a:ext cx="630324" cy="660199"/>
            </a:xfrm>
            <a:prstGeom prst="rect">
              <a:avLst/>
            </a:prstGeom>
          </p:spPr>
        </p:pic>
        <p:pic>
          <p:nvPicPr>
            <p:cNvPr id="64" name="Picture 63">
              <a:extLst>
                <a:ext uri="{FF2B5EF4-FFF2-40B4-BE49-F238E27FC236}">
                  <a16:creationId xmlns:a16="http://schemas.microsoft.com/office/drawing/2014/main" id="{49BD4CB5-D9B5-AF4C-B0AA-5BB4735E8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965" y="3245960"/>
              <a:ext cx="504259" cy="528159"/>
            </a:xfrm>
            <a:prstGeom prst="rect">
              <a:avLst/>
            </a:prstGeom>
          </p:spPr>
        </p:pic>
        <p:sp>
          <p:nvSpPr>
            <p:cNvPr id="65" name="Rectangle 64">
              <a:extLst>
                <a:ext uri="{FF2B5EF4-FFF2-40B4-BE49-F238E27FC236}">
                  <a16:creationId xmlns:a16="http://schemas.microsoft.com/office/drawing/2014/main" id="{EFFDE88F-6A88-154C-9809-AC1E76AEBC2D}"/>
                </a:ext>
              </a:extLst>
            </p:cNvPr>
            <p:cNvSpPr/>
            <p:nvPr/>
          </p:nvSpPr>
          <p:spPr>
            <a:xfrm>
              <a:off x="4460127" y="2867309"/>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36000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Science and Innovations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Advance targeted research</a:t>
              </a:r>
            </a:p>
          </p:txBody>
        </p:sp>
        <p:pic>
          <p:nvPicPr>
            <p:cNvPr id="66" name="Picture 65">
              <a:extLst>
                <a:ext uri="{FF2B5EF4-FFF2-40B4-BE49-F238E27FC236}">
                  <a16:creationId xmlns:a16="http://schemas.microsoft.com/office/drawing/2014/main" id="{708D462A-BDD4-E745-A3C3-16930F6C0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156" y="3351893"/>
              <a:ext cx="630324" cy="529405"/>
            </a:xfrm>
            <a:prstGeom prst="rect">
              <a:avLst/>
            </a:prstGeom>
          </p:spPr>
        </p:pic>
        <p:sp>
          <p:nvSpPr>
            <p:cNvPr id="67" name="Rectangle 66">
              <a:extLst>
                <a:ext uri="{FF2B5EF4-FFF2-40B4-BE49-F238E27FC236}">
                  <a16:creationId xmlns:a16="http://schemas.microsoft.com/office/drawing/2014/main" id="{BA4C48E6-1AA8-164A-8A28-C7C14EF92224}"/>
                </a:ext>
              </a:extLst>
            </p:cNvPr>
            <p:cNvSpPr/>
            <p:nvPr/>
          </p:nvSpPr>
          <p:spPr>
            <a:xfrm>
              <a:off x="5961175" y="2867308"/>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Member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Close the </a:t>
              </a:r>
              <a:b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capacity gap</a:t>
              </a:r>
            </a:p>
          </p:txBody>
        </p:sp>
        <p:pic>
          <p:nvPicPr>
            <p:cNvPr id="68" name="Picture 3" descr="\\INTERNAL.WMO.INT\UserData\redirected\cnovenario\Documents\Icons\handshake_white.png">
              <a:extLst>
                <a:ext uri="{FF2B5EF4-FFF2-40B4-BE49-F238E27FC236}">
                  <a16:creationId xmlns:a16="http://schemas.microsoft.com/office/drawing/2014/main" id="{6F2C570F-0147-114B-A9C3-FFAF032484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8031" y="3351888"/>
              <a:ext cx="605111" cy="597916"/>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F076F7E3-F5F5-5946-AC97-DA476BF8D317}"/>
                </a:ext>
              </a:extLst>
            </p:cNvPr>
            <p:cNvSpPr/>
            <p:nvPr/>
          </p:nvSpPr>
          <p:spPr>
            <a:xfrm>
              <a:off x="7462224" y="2867309"/>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Smart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Organization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Strategic realignment  of WMO structure and </a:t>
              </a:r>
              <a:r>
                <a:rPr kumimoji="0" lang="en-US" sz="1000" b="1" i="0" u="none" strike="noStrike" kern="1200" cap="none" spc="0" normalizeH="0" baseline="0" noProof="0" dirty="0" err="1">
                  <a:ln>
                    <a:noFill/>
                  </a:ln>
                  <a:solidFill>
                    <a:prstClr val="white"/>
                  </a:solidFill>
                  <a:effectLst/>
                  <a:uLnTx/>
                  <a:uFillTx/>
                  <a:latin typeface="Calibri" panose="020F0502020204030204"/>
                  <a:ea typeface="+mn-ea"/>
                  <a:cs typeface="+mn-cs"/>
                </a:rPr>
                <a:t>programmes</a:t>
              </a:r>
              <a:endParaRPr kumimoji="0" lang="en-US" sz="7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5F22C90C-F116-314E-9680-081F1BDF36E8}"/>
                </a:ext>
              </a:extLst>
            </p:cNvPr>
            <p:cNvGrpSpPr/>
            <p:nvPr/>
          </p:nvGrpSpPr>
          <p:grpSpPr>
            <a:xfrm>
              <a:off x="7983689" y="3462420"/>
              <a:ext cx="417111" cy="295512"/>
              <a:chOff x="826419" y="5447130"/>
              <a:chExt cx="427450" cy="303808"/>
            </a:xfrm>
          </p:grpSpPr>
          <p:sp>
            <p:nvSpPr>
              <p:cNvPr id="87" name="Oval 86">
                <a:extLst>
                  <a:ext uri="{FF2B5EF4-FFF2-40B4-BE49-F238E27FC236}">
                    <a16:creationId xmlns:a16="http://schemas.microsoft.com/office/drawing/2014/main" id="{73C23C8B-4F9B-D546-AC5D-362DADCD5956}"/>
                  </a:ext>
                </a:extLst>
              </p:cNvPr>
              <p:cNvSpPr/>
              <p:nvPr/>
            </p:nvSpPr>
            <p:spPr>
              <a:xfrm>
                <a:off x="984075" y="544713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B987925C-AAD2-634C-BB3B-73BCF1096858}"/>
                  </a:ext>
                </a:extLst>
              </p:cNvPr>
              <p:cNvSpPr/>
              <p:nvPr/>
            </p:nvSpPr>
            <p:spPr>
              <a:xfrm>
                <a:off x="984075"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86FE3941-C63B-7548-9991-30D08508E1A8}"/>
                  </a:ext>
                </a:extLst>
              </p:cNvPr>
              <p:cNvSpPr/>
              <p:nvPr/>
            </p:nvSpPr>
            <p:spPr>
              <a:xfrm>
                <a:off x="1141731"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3E83D336-E5F4-9D4D-A91C-A047C2F8A9AB}"/>
                  </a:ext>
                </a:extLst>
              </p:cNvPr>
              <p:cNvSpPr/>
              <p:nvPr/>
            </p:nvSpPr>
            <p:spPr>
              <a:xfrm>
                <a:off x="826419"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1" name="Straight Connector 90">
                <a:extLst>
                  <a:ext uri="{FF2B5EF4-FFF2-40B4-BE49-F238E27FC236}">
                    <a16:creationId xmlns:a16="http://schemas.microsoft.com/office/drawing/2014/main" id="{16F5DCFB-8E96-3F43-A91B-6F89278CF1D7}"/>
                  </a:ext>
                </a:extLst>
              </p:cNvPr>
              <p:cNvCxnSpPr/>
              <p:nvPr/>
            </p:nvCxnSpPr>
            <p:spPr>
              <a:xfrm>
                <a:off x="1040144" y="5554505"/>
                <a:ext cx="0" cy="1080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DC170D9-9427-BF4D-946E-13A5D36D8787}"/>
                  </a:ext>
                </a:extLst>
              </p:cNvPr>
              <p:cNvCxnSpPr/>
              <p:nvPr/>
            </p:nvCxnSpPr>
            <p:spPr>
              <a:xfrm flipV="1">
                <a:off x="882488"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1382180A-F7DD-DC4A-83AE-444AF1A3D87B}"/>
                  </a:ext>
                </a:extLst>
              </p:cNvPr>
              <p:cNvCxnSpPr/>
              <p:nvPr/>
            </p:nvCxnSpPr>
            <p:spPr>
              <a:xfrm flipV="1">
                <a:off x="1197800"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BA8E8BF3-B2E1-7B4B-86EF-06A45EABBC7F}"/>
                  </a:ext>
                </a:extLst>
              </p:cNvPr>
              <p:cNvCxnSpPr/>
              <p:nvPr/>
            </p:nvCxnSpPr>
            <p:spPr>
              <a:xfrm>
                <a:off x="867610" y="5596267"/>
                <a:ext cx="34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TextBox 70">
              <a:extLst>
                <a:ext uri="{FF2B5EF4-FFF2-40B4-BE49-F238E27FC236}">
                  <a16:creationId xmlns:a16="http://schemas.microsoft.com/office/drawing/2014/main" id="{1277C174-9819-8A46-8D07-29CAA8167AA8}"/>
                </a:ext>
              </a:extLst>
            </p:cNvPr>
            <p:cNvSpPr txBox="1"/>
            <p:nvPr/>
          </p:nvSpPr>
          <p:spPr>
            <a:xfrm>
              <a:off x="1449253" y="2866033"/>
              <a:ext cx="357349" cy="52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72" name="TextBox 71">
              <a:extLst>
                <a:ext uri="{FF2B5EF4-FFF2-40B4-BE49-F238E27FC236}">
                  <a16:creationId xmlns:a16="http://schemas.microsoft.com/office/drawing/2014/main" id="{38BF121A-09DB-864B-A28B-7B9EF6D850D8}"/>
                </a:ext>
              </a:extLst>
            </p:cNvPr>
            <p:cNvSpPr txBox="1"/>
            <p:nvPr/>
          </p:nvSpPr>
          <p:spPr>
            <a:xfrm>
              <a:off x="7453448" y="2865083"/>
              <a:ext cx="374693" cy="530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73" name="TextBox 72">
              <a:extLst>
                <a:ext uri="{FF2B5EF4-FFF2-40B4-BE49-F238E27FC236}">
                  <a16:creationId xmlns:a16="http://schemas.microsoft.com/office/drawing/2014/main" id="{85E93B73-C2C6-B04A-9667-C211831781E7}"/>
                </a:ext>
              </a:extLst>
            </p:cNvPr>
            <p:cNvSpPr txBox="1"/>
            <p:nvPr/>
          </p:nvSpPr>
          <p:spPr>
            <a:xfrm>
              <a:off x="2944979" y="2873443"/>
              <a:ext cx="374693" cy="530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74" name="TextBox 73">
              <a:extLst>
                <a:ext uri="{FF2B5EF4-FFF2-40B4-BE49-F238E27FC236}">
                  <a16:creationId xmlns:a16="http://schemas.microsoft.com/office/drawing/2014/main" id="{1D527250-D3B1-B040-BB49-0F4BE304E400}"/>
                </a:ext>
              </a:extLst>
            </p:cNvPr>
            <p:cNvSpPr txBox="1"/>
            <p:nvPr/>
          </p:nvSpPr>
          <p:spPr>
            <a:xfrm>
              <a:off x="4454857" y="2865083"/>
              <a:ext cx="374693" cy="530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75" name="TextBox 74">
              <a:extLst>
                <a:ext uri="{FF2B5EF4-FFF2-40B4-BE49-F238E27FC236}">
                  <a16:creationId xmlns:a16="http://schemas.microsoft.com/office/drawing/2014/main" id="{16411F34-4F90-3941-8687-3521479A31C9}"/>
                </a:ext>
              </a:extLst>
            </p:cNvPr>
            <p:cNvSpPr txBox="1"/>
            <p:nvPr/>
          </p:nvSpPr>
          <p:spPr>
            <a:xfrm>
              <a:off x="5960850" y="2873443"/>
              <a:ext cx="374693" cy="530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76" name="Rectangle 75">
              <a:extLst>
                <a:ext uri="{FF2B5EF4-FFF2-40B4-BE49-F238E27FC236}">
                  <a16:creationId xmlns:a16="http://schemas.microsoft.com/office/drawing/2014/main" id="{29EC5507-A552-284D-9E01-7FD4A7D8DB8C}"/>
                </a:ext>
              </a:extLst>
            </p:cNvPr>
            <p:cNvSpPr/>
            <p:nvPr/>
          </p:nvSpPr>
          <p:spPr>
            <a:xfrm>
              <a:off x="1458029" y="1775918"/>
              <a:ext cx="2453865" cy="547616"/>
            </a:xfrm>
            <a:prstGeom prst="rect">
              <a:avLst/>
            </a:prstGeom>
            <a:solidFill>
              <a:schemeClr val="tx2">
                <a:lumMod val="40000"/>
                <a:lumOff val="60000"/>
                <a:alpha val="69952"/>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Preparedness for, and reducing loss    </a:t>
              </a:r>
              <a:r>
                <a:rPr kumimoji="0" lang="en-GB" sz="1100" b="0" i="0" u="none" strike="noStrike" kern="1200" cap="none" spc="0" normalizeH="0" baseline="0" noProof="0" dirty="0">
                  <a:ln>
                    <a:noFill/>
                  </a:ln>
                  <a:solidFill>
                    <a:srgbClr val="13519F"/>
                  </a:solidFill>
                  <a:effectLst/>
                  <a:uLnTx/>
                  <a:uFillTx/>
                  <a:latin typeface="Calibri" panose="020F0502020204030204"/>
                  <a:ea typeface="Arial" panose="020B0604020202020204" pitchFamily="34" charset="0"/>
                  <a:cs typeface="Arial" panose="020B0604020202020204" pitchFamily="34" charset="0"/>
                </a:rPr>
                <a:t>of life, infrastructure and livelihood </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from hydrometeorological extremes</a:t>
              </a:r>
            </a:p>
          </p:txBody>
        </p:sp>
        <p:sp>
          <p:nvSpPr>
            <p:cNvPr id="77" name="Rectangle 76">
              <a:extLst>
                <a:ext uri="{FF2B5EF4-FFF2-40B4-BE49-F238E27FC236}">
                  <a16:creationId xmlns:a16="http://schemas.microsoft.com/office/drawing/2014/main" id="{A87DA623-87E6-6447-BE0D-D74AF41B9A92}"/>
                </a:ext>
              </a:extLst>
            </p:cNvPr>
            <p:cNvSpPr/>
            <p:nvPr/>
          </p:nvSpPr>
          <p:spPr>
            <a:xfrm>
              <a:off x="6464864" y="1775918"/>
              <a:ext cx="2453865" cy="547616"/>
            </a:xfrm>
            <a:prstGeom prst="rect">
              <a:avLst/>
            </a:prstGeom>
            <a:solidFill>
              <a:schemeClr val="tx2">
                <a:lumMod val="40000"/>
                <a:lumOff val="60000"/>
                <a:alpha val="7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Socioeconomic value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of weather, climate, hydrological and related environmental services</a:t>
              </a:r>
            </a:p>
          </p:txBody>
        </p:sp>
        <p:sp>
          <p:nvSpPr>
            <p:cNvPr id="78" name="Rectangle 77">
              <a:extLst>
                <a:ext uri="{FF2B5EF4-FFF2-40B4-BE49-F238E27FC236}">
                  <a16:creationId xmlns:a16="http://schemas.microsoft.com/office/drawing/2014/main" id="{1C22BCA5-C6FE-CE49-8595-E9FB73DE6CD1}"/>
                </a:ext>
              </a:extLst>
            </p:cNvPr>
            <p:cNvSpPr/>
            <p:nvPr/>
          </p:nvSpPr>
          <p:spPr>
            <a:xfrm>
              <a:off x="3961446" y="1775918"/>
              <a:ext cx="2453865" cy="547616"/>
            </a:xfrm>
            <a:prstGeom prst="rect">
              <a:avLst/>
            </a:prstGeom>
            <a:solidFill>
              <a:schemeClr val="tx2">
                <a:lumMod val="40000"/>
                <a:lumOff val="60000"/>
                <a:alpha val="7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Climate-smart decision-making</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a:t>
              </a:r>
              <a:b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to build resilience and adaptation to climate risk</a:t>
              </a:r>
            </a:p>
          </p:txBody>
        </p:sp>
        <p:sp>
          <p:nvSpPr>
            <p:cNvPr id="79" name="Rectangle 78">
              <a:extLst>
                <a:ext uri="{FF2B5EF4-FFF2-40B4-BE49-F238E27FC236}">
                  <a16:creationId xmlns:a16="http://schemas.microsoft.com/office/drawing/2014/main" id="{C3CCD549-8E00-1F48-9A29-9255C792F273}"/>
                </a:ext>
              </a:extLst>
            </p:cNvPr>
            <p:cNvSpPr/>
            <p:nvPr/>
          </p:nvSpPr>
          <p:spPr>
            <a:xfrm>
              <a:off x="1458030" y="2382022"/>
              <a:ext cx="2453865" cy="420755"/>
            </a:xfrm>
            <a:prstGeom prst="rect">
              <a:avLst/>
            </a:prstGeom>
            <a:solidFill>
              <a:schemeClr val="tx2">
                <a:lumMod val="60000"/>
                <a:lumOff val="4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Accountability for results </a:t>
              </a:r>
              <a:b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and transparency</a:t>
              </a:r>
            </a:p>
          </p:txBody>
        </p:sp>
        <p:sp>
          <p:nvSpPr>
            <p:cNvPr id="80" name="Rectangle 79">
              <a:extLst>
                <a:ext uri="{FF2B5EF4-FFF2-40B4-BE49-F238E27FC236}">
                  <a16:creationId xmlns:a16="http://schemas.microsoft.com/office/drawing/2014/main" id="{8505436A-4321-0742-B5A5-C30365EBC50C}"/>
                </a:ext>
              </a:extLst>
            </p:cNvPr>
            <p:cNvSpPr/>
            <p:nvPr/>
          </p:nvSpPr>
          <p:spPr>
            <a:xfrm>
              <a:off x="6464864" y="2382022"/>
              <a:ext cx="2453865" cy="420755"/>
            </a:xfrm>
            <a:prstGeom prst="rect">
              <a:avLst/>
            </a:prstGeom>
            <a:solidFill>
              <a:schemeClr val="tx2">
                <a:lumMod val="60000"/>
                <a:lumOff val="4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Inclusiveness and diversity</a:t>
              </a:r>
            </a:p>
          </p:txBody>
        </p:sp>
        <p:sp>
          <p:nvSpPr>
            <p:cNvPr id="81" name="Rectangle 80">
              <a:extLst>
                <a:ext uri="{FF2B5EF4-FFF2-40B4-BE49-F238E27FC236}">
                  <a16:creationId xmlns:a16="http://schemas.microsoft.com/office/drawing/2014/main" id="{1764A6FA-DDF1-1B44-961C-8E0E73152322}"/>
                </a:ext>
              </a:extLst>
            </p:cNvPr>
            <p:cNvSpPr/>
            <p:nvPr/>
          </p:nvSpPr>
          <p:spPr>
            <a:xfrm>
              <a:off x="3961447" y="2382022"/>
              <a:ext cx="2453865" cy="420755"/>
            </a:xfrm>
            <a:prstGeom prst="rect">
              <a:avLst/>
            </a:prstGeom>
            <a:solidFill>
              <a:schemeClr val="tx2">
                <a:lumMod val="60000"/>
                <a:lumOff val="4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Collaboration and partnership</a:t>
              </a:r>
            </a:p>
          </p:txBody>
        </p:sp>
        <p:sp>
          <p:nvSpPr>
            <p:cNvPr id="82" name="Rectangle 81">
              <a:extLst>
                <a:ext uri="{FF2B5EF4-FFF2-40B4-BE49-F238E27FC236}">
                  <a16:creationId xmlns:a16="http://schemas.microsoft.com/office/drawing/2014/main" id="{0FA62D03-4EBC-5F4F-900C-C830C22336BA}"/>
                </a:ext>
              </a:extLst>
            </p:cNvPr>
            <p:cNvSpPr/>
            <p:nvPr/>
          </p:nvSpPr>
          <p:spPr>
            <a:xfrm>
              <a:off x="2950303" y="4461045"/>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Acquisition</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of Earth system observation data (WIGOS)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Access to, exchange and management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of Earth system observation data and products (WIS)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Access to and use of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numerical analysis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and Earth system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prediction products</a:t>
              </a:r>
            </a:p>
          </p:txBody>
        </p:sp>
        <p:sp>
          <p:nvSpPr>
            <p:cNvPr id="83" name="Rectangle 82">
              <a:extLst>
                <a:ext uri="{FF2B5EF4-FFF2-40B4-BE49-F238E27FC236}">
                  <a16:creationId xmlns:a16="http://schemas.microsoft.com/office/drawing/2014/main" id="{39FF86D4-4191-DD49-A1D0-B01949F51781}"/>
                </a:ext>
              </a:extLst>
            </p:cNvPr>
            <p:cNvSpPr/>
            <p:nvPr/>
          </p:nvSpPr>
          <p:spPr>
            <a:xfrm>
              <a:off x="1458029" y="4461044"/>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National multi-hazard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early warning/alert systems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Policy- and decision-supporting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climate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information &amp; services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Hydrological</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services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Decision-supporting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weather</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information &amp; services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Changes in the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cryosphere</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and downstream impacts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A847C513-2B86-3A4E-872C-429C953A4CBA}"/>
                </a:ext>
              </a:extLst>
            </p:cNvPr>
            <p:cNvSpPr/>
            <p:nvPr/>
          </p:nvSpPr>
          <p:spPr>
            <a:xfrm>
              <a:off x="4451351" y="4461045"/>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Advance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scientific knowledge of the Earth system</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Enhance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science-for-service value chain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to improve predictive capabilities and analysis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Advance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policy-relevant science</a:t>
              </a:r>
            </a:p>
          </p:txBody>
        </p:sp>
        <p:sp>
          <p:nvSpPr>
            <p:cNvPr id="85" name="Rectangle 84">
              <a:extLst>
                <a:ext uri="{FF2B5EF4-FFF2-40B4-BE49-F238E27FC236}">
                  <a16:creationId xmlns:a16="http://schemas.microsoft.com/office/drawing/2014/main" id="{088071BC-B42F-1140-BD04-79FF6CC2A299}"/>
                </a:ext>
              </a:extLst>
            </p:cNvPr>
            <p:cNvSpPr/>
            <p:nvPr/>
          </p:nvSpPr>
          <p:spPr>
            <a:xfrm>
              <a:off x="5960850" y="4461044"/>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Enable developing countries to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provide and utilize essential services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Develop and sustain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core competencies and expertise</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Scale up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partnerships for investment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in sustainable cost- efficient infrastructure and service delivery</a:t>
              </a:r>
            </a:p>
          </p:txBody>
        </p:sp>
        <p:sp>
          <p:nvSpPr>
            <p:cNvPr id="86" name="Rectangle 85">
              <a:extLst>
                <a:ext uri="{FF2B5EF4-FFF2-40B4-BE49-F238E27FC236}">
                  <a16:creationId xmlns:a16="http://schemas.microsoft.com/office/drawing/2014/main" id="{D6626641-C8B9-2448-8122-255FE1379A17}"/>
                </a:ext>
              </a:extLst>
            </p:cNvPr>
            <p:cNvSpPr/>
            <p:nvPr/>
          </p:nvSpPr>
          <p:spPr>
            <a:xfrm>
              <a:off x="7470348" y="4461044"/>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Optimize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WMO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constituent body structure</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Strategic</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partnerships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Advance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equal, effective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and</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inclusive participation</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Environmental sustainability</a:t>
              </a:r>
            </a:p>
          </p:txBody>
        </p:sp>
      </p:grpSp>
      <p:sp>
        <p:nvSpPr>
          <p:cNvPr id="3" name="Slide Number Placeholder 2">
            <a:extLst>
              <a:ext uri="{FF2B5EF4-FFF2-40B4-BE49-F238E27FC236}">
                <a16:creationId xmlns:a16="http://schemas.microsoft.com/office/drawing/2014/main" id="{A4D1C6C2-997D-AD7A-577A-8F14A230657B}"/>
              </a:ext>
            </a:extLst>
          </p:cNvPr>
          <p:cNvSpPr>
            <a:spLocks noGrp="1"/>
          </p:cNvSpPr>
          <p:nvPr>
            <p:ph type="sldNum" sz="quarter" idx="12"/>
          </p:nvPr>
        </p:nvSpPr>
        <p:spPr/>
        <p:txBody>
          <a:bodyPr/>
          <a:lstStyle/>
          <a:p>
            <a:fld id="{F966D8DB-6457-4B9B-9958-7C11975F88BF}" type="slidenum">
              <a:rPr lang="en-GB" smtClean="0"/>
              <a:t>3</a:t>
            </a:fld>
            <a:endParaRPr lang="en-GB"/>
          </a:p>
        </p:txBody>
      </p:sp>
    </p:spTree>
    <p:extLst>
      <p:ext uri="{BB962C8B-B14F-4D97-AF65-F5344CB8AC3E}">
        <p14:creationId xmlns:p14="http://schemas.microsoft.com/office/powerpoint/2010/main" val="2010978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Zero Nominal Growth (ZNG) Scenario</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Details from Operating Plan supporting Secretary-General’s Proposal:</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18869BB3-1251-0A54-EC81-2F708DE817FF}"/>
              </a:ext>
            </a:extLst>
          </p:cNvPr>
          <p:cNvPicPr>
            <a:picLocks noChangeAspect="1"/>
          </p:cNvPicPr>
          <p:nvPr/>
        </p:nvPicPr>
        <p:blipFill>
          <a:blip r:embed="rId2"/>
          <a:stretch>
            <a:fillRect/>
          </a:stretch>
        </p:blipFill>
        <p:spPr>
          <a:xfrm>
            <a:off x="1584960" y="1962148"/>
            <a:ext cx="9022080" cy="4549643"/>
          </a:xfrm>
          <a:prstGeom prst="rect">
            <a:avLst/>
          </a:prstGeom>
        </p:spPr>
      </p:pic>
      <p:sp>
        <p:nvSpPr>
          <p:cNvPr id="5" name="Oval 4">
            <a:extLst>
              <a:ext uri="{FF2B5EF4-FFF2-40B4-BE49-F238E27FC236}">
                <a16:creationId xmlns:a16="http://schemas.microsoft.com/office/drawing/2014/main" id="{F77F44F7-ACA4-7ED6-E209-431844C479FC}"/>
              </a:ext>
            </a:extLst>
          </p:cNvPr>
          <p:cNvSpPr/>
          <p:nvPr/>
        </p:nvSpPr>
        <p:spPr>
          <a:xfrm>
            <a:off x="5946048" y="2224283"/>
            <a:ext cx="1292951" cy="896983"/>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2E21A93-B489-78FE-45D9-3AF8B0FA7EF7}"/>
              </a:ext>
            </a:extLst>
          </p:cNvPr>
          <p:cNvSpPr/>
          <p:nvPr/>
        </p:nvSpPr>
        <p:spPr>
          <a:xfrm>
            <a:off x="6496051" y="3168536"/>
            <a:ext cx="4324350" cy="1174864"/>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C66D2A9-2A0A-FB93-A308-0C0480D35006}"/>
              </a:ext>
            </a:extLst>
          </p:cNvPr>
          <p:cNvSpPr>
            <a:spLocks noGrp="1"/>
          </p:cNvSpPr>
          <p:nvPr>
            <p:ph type="sldNum" sz="quarter" idx="4"/>
          </p:nvPr>
        </p:nvSpPr>
        <p:spPr/>
        <p:txBody>
          <a:bodyPr/>
          <a:lstStyle/>
          <a:p>
            <a:fld id="{9860EDB8-5305-433F-BE41-D7A86D811DB3}" type="slidenum">
              <a:rPr lang="en-US" smtClean="0"/>
              <a:pPr/>
              <a:t>30</a:t>
            </a:fld>
            <a:endParaRPr lang="en-US" dirty="0"/>
          </a:p>
        </p:txBody>
      </p:sp>
    </p:spTree>
    <p:extLst>
      <p:ext uri="{BB962C8B-B14F-4D97-AF65-F5344CB8AC3E}">
        <p14:creationId xmlns:p14="http://schemas.microsoft.com/office/powerpoint/2010/main" val="1125134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761694" cy="640080"/>
          </a:xfrm>
        </p:spPr>
        <p:txBody>
          <a:bodyPr>
            <a:noAutofit/>
          </a:bodyPr>
          <a:lstStyle/>
          <a:p>
            <a:r>
              <a:rPr lang="en-US" dirty="0">
                <a:latin typeface="Segoe UI" panose="020B0502040204020203" pitchFamily="34" charset="0"/>
                <a:cs typeface="Segoe UI" panose="020B0502040204020203" pitchFamily="34" charset="0"/>
              </a:rPr>
              <a:t>Zero Nominal Growth (ZNG) Scenario – Summary Components</a:t>
            </a:r>
          </a:p>
        </p:txBody>
      </p:sp>
      <p:pic>
        <p:nvPicPr>
          <p:cNvPr id="3" name="Picture 2">
            <a:extLst>
              <a:ext uri="{FF2B5EF4-FFF2-40B4-BE49-F238E27FC236}">
                <a16:creationId xmlns:a16="http://schemas.microsoft.com/office/drawing/2014/main" id="{77843DF7-C6DE-AAB0-11FD-23022B64FF22}"/>
              </a:ext>
            </a:extLst>
          </p:cNvPr>
          <p:cNvPicPr>
            <a:picLocks noChangeAspect="1"/>
          </p:cNvPicPr>
          <p:nvPr/>
        </p:nvPicPr>
        <p:blipFill>
          <a:blip r:embed="rId2"/>
          <a:stretch>
            <a:fillRect/>
          </a:stretch>
        </p:blipFill>
        <p:spPr>
          <a:xfrm>
            <a:off x="2783545" y="1361257"/>
            <a:ext cx="6624910" cy="5135589"/>
          </a:xfrm>
          <a:prstGeom prst="rect">
            <a:avLst/>
          </a:prstGeom>
        </p:spPr>
      </p:pic>
    </p:spTree>
    <p:extLst>
      <p:ext uri="{BB962C8B-B14F-4D97-AF65-F5344CB8AC3E}">
        <p14:creationId xmlns:p14="http://schemas.microsoft.com/office/powerpoint/2010/main" val="632115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Zero Nominal Growth (ZNG) Scenario</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The resulting maximum expenditures by Appropriation Part under the ZNG Scenario is as follows:</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6" name="Picture 5">
            <a:extLst>
              <a:ext uri="{FF2B5EF4-FFF2-40B4-BE49-F238E27FC236}">
                <a16:creationId xmlns:a16="http://schemas.microsoft.com/office/drawing/2014/main" id="{39D7BFBF-F6FA-90B8-515F-F7607AB8CE8D}"/>
              </a:ext>
            </a:extLst>
          </p:cNvPr>
          <p:cNvPicPr>
            <a:picLocks noChangeAspect="1"/>
          </p:cNvPicPr>
          <p:nvPr/>
        </p:nvPicPr>
        <p:blipFill>
          <a:blip r:embed="rId2"/>
          <a:stretch>
            <a:fillRect/>
          </a:stretch>
        </p:blipFill>
        <p:spPr>
          <a:xfrm>
            <a:off x="1754879" y="2800891"/>
            <a:ext cx="8682243" cy="3090709"/>
          </a:xfrm>
          <a:prstGeom prst="rect">
            <a:avLst/>
          </a:prstGeom>
        </p:spPr>
      </p:pic>
      <p:sp>
        <p:nvSpPr>
          <p:cNvPr id="2" name="Slide Number Placeholder 1">
            <a:extLst>
              <a:ext uri="{FF2B5EF4-FFF2-40B4-BE49-F238E27FC236}">
                <a16:creationId xmlns:a16="http://schemas.microsoft.com/office/drawing/2014/main" id="{EA046040-A1EF-330E-68B8-B68C784BAEDB}"/>
              </a:ext>
            </a:extLst>
          </p:cNvPr>
          <p:cNvSpPr>
            <a:spLocks noGrp="1"/>
          </p:cNvSpPr>
          <p:nvPr>
            <p:ph type="sldNum" sz="quarter" idx="4"/>
          </p:nvPr>
        </p:nvSpPr>
        <p:spPr/>
        <p:txBody>
          <a:bodyPr/>
          <a:lstStyle/>
          <a:p>
            <a:fld id="{9860EDB8-5305-433F-BE41-D7A86D811DB3}" type="slidenum">
              <a:rPr lang="en-US" smtClean="0"/>
              <a:pPr/>
              <a:t>32</a:t>
            </a:fld>
            <a:endParaRPr lang="en-US" dirty="0"/>
          </a:p>
        </p:txBody>
      </p:sp>
    </p:spTree>
    <p:extLst>
      <p:ext uri="{BB962C8B-B14F-4D97-AF65-F5344CB8AC3E}">
        <p14:creationId xmlns:p14="http://schemas.microsoft.com/office/powerpoint/2010/main" val="1083940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Comparison of Elements within the Scenarios</a:t>
            </a:r>
          </a:p>
        </p:txBody>
      </p:sp>
      <p:graphicFrame>
        <p:nvGraphicFramePr>
          <p:cNvPr id="2" name="Table 2">
            <a:extLst>
              <a:ext uri="{FF2B5EF4-FFF2-40B4-BE49-F238E27FC236}">
                <a16:creationId xmlns:a16="http://schemas.microsoft.com/office/drawing/2014/main" id="{84DEE3B4-B079-355C-A205-9D7566E453EB}"/>
              </a:ext>
            </a:extLst>
          </p:cNvPr>
          <p:cNvGraphicFramePr>
            <a:graphicFrameLocks noGrp="1"/>
          </p:cNvGraphicFramePr>
          <p:nvPr>
            <p:extLst>
              <p:ext uri="{D42A27DB-BD31-4B8C-83A1-F6EECF244321}">
                <p14:modId xmlns:p14="http://schemas.microsoft.com/office/powerpoint/2010/main" val="1818030509"/>
              </p:ext>
            </p:extLst>
          </p:nvPr>
        </p:nvGraphicFramePr>
        <p:xfrm>
          <a:off x="740230" y="1861089"/>
          <a:ext cx="10450283" cy="4150360"/>
        </p:xfrm>
        <a:graphic>
          <a:graphicData uri="http://schemas.openxmlformats.org/drawingml/2006/table">
            <a:tbl>
              <a:tblPr firstRow="1" bandRow="1">
                <a:tableStyleId>{21E4AEA4-8DFA-4A89-87EB-49C32662AFE0}</a:tableStyleId>
              </a:tblPr>
              <a:tblGrid>
                <a:gridCol w="4868090">
                  <a:extLst>
                    <a:ext uri="{9D8B030D-6E8A-4147-A177-3AD203B41FA5}">
                      <a16:colId xmlns:a16="http://schemas.microsoft.com/office/drawing/2014/main" val="2374267272"/>
                    </a:ext>
                  </a:extLst>
                </a:gridCol>
                <a:gridCol w="1860731">
                  <a:extLst>
                    <a:ext uri="{9D8B030D-6E8A-4147-A177-3AD203B41FA5}">
                      <a16:colId xmlns:a16="http://schemas.microsoft.com/office/drawing/2014/main" val="2683068051"/>
                    </a:ext>
                  </a:extLst>
                </a:gridCol>
                <a:gridCol w="1860731">
                  <a:extLst>
                    <a:ext uri="{9D8B030D-6E8A-4147-A177-3AD203B41FA5}">
                      <a16:colId xmlns:a16="http://schemas.microsoft.com/office/drawing/2014/main" val="1975007611"/>
                    </a:ext>
                  </a:extLst>
                </a:gridCol>
                <a:gridCol w="1860731">
                  <a:extLst>
                    <a:ext uri="{9D8B030D-6E8A-4147-A177-3AD203B41FA5}">
                      <a16:colId xmlns:a16="http://schemas.microsoft.com/office/drawing/2014/main" val="60049923"/>
                    </a:ext>
                  </a:extLst>
                </a:gridCol>
              </a:tblGrid>
              <a:tr h="370840">
                <a:tc>
                  <a:txBody>
                    <a:bodyPr/>
                    <a:lstStyle/>
                    <a:p>
                      <a:pPr algn="ctr"/>
                      <a:r>
                        <a:rPr lang="en-US" dirty="0">
                          <a:solidFill>
                            <a:schemeClr val="tx1"/>
                          </a:solidFill>
                        </a:rPr>
                        <a:t>Element</a:t>
                      </a:r>
                    </a:p>
                  </a:txBody>
                  <a:tcPr anchor="ctr"/>
                </a:tc>
                <a:tc>
                  <a:txBody>
                    <a:bodyPr/>
                    <a:lstStyle/>
                    <a:p>
                      <a:pPr algn="ctr"/>
                      <a:r>
                        <a:rPr lang="en-US" dirty="0">
                          <a:solidFill>
                            <a:schemeClr val="tx1"/>
                          </a:solidFill>
                        </a:rPr>
                        <a:t>Secretary-General’s Proposal</a:t>
                      </a:r>
                    </a:p>
                  </a:txBody>
                  <a:tcPr anchor="ctr"/>
                </a:tc>
                <a:tc>
                  <a:txBody>
                    <a:bodyPr/>
                    <a:lstStyle/>
                    <a:p>
                      <a:pPr algn="ctr"/>
                      <a:r>
                        <a:rPr lang="en-US" dirty="0">
                          <a:solidFill>
                            <a:schemeClr val="tx1"/>
                          </a:solidFill>
                        </a:rPr>
                        <a:t>ZNG Scenario</a:t>
                      </a:r>
                    </a:p>
                  </a:txBody>
                  <a:tcPr anchor="ctr"/>
                </a:tc>
                <a:tc>
                  <a:txBody>
                    <a:bodyPr/>
                    <a:lstStyle/>
                    <a:p>
                      <a:pPr algn="ctr"/>
                      <a:r>
                        <a:rPr lang="en-US" dirty="0">
                          <a:solidFill>
                            <a:schemeClr val="tx1"/>
                          </a:solidFill>
                        </a:rPr>
                        <a:t>Variance</a:t>
                      </a:r>
                    </a:p>
                  </a:txBody>
                  <a:tcPr anchor="ctr"/>
                </a:tc>
                <a:extLst>
                  <a:ext uri="{0D108BD9-81ED-4DB2-BD59-A6C34878D82A}">
                    <a16:rowId xmlns:a16="http://schemas.microsoft.com/office/drawing/2014/main" val="2814077458"/>
                  </a:ext>
                </a:extLst>
              </a:tr>
              <a:tr h="370840">
                <a:tc>
                  <a:txBody>
                    <a:bodyPr/>
                    <a:lstStyle/>
                    <a:p>
                      <a:r>
                        <a:rPr lang="en-US" b="1" dirty="0"/>
                        <a:t>Maximum Expenditure at ZNG 2024-2027</a:t>
                      </a:r>
                    </a:p>
                  </a:txBody>
                  <a:tcPr/>
                </a:tc>
                <a:tc>
                  <a:txBody>
                    <a:bodyPr/>
                    <a:lstStyle/>
                    <a:p>
                      <a:pPr algn="r" fontAlgn="b"/>
                      <a:r>
                        <a:rPr lang="en-US" sz="1800" b="1" kern="1200" dirty="0">
                          <a:solidFill>
                            <a:schemeClr val="dk1"/>
                          </a:solidFill>
                          <a:latin typeface="+mn-lt"/>
                          <a:ea typeface="+mn-ea"/>
                          <a:cs typeface="+mn-cs"/>
                        </a:rPr>
                        <a:t>       271,544.4 </a:t>
                      </a:r>
                    </a:p>
                  </a:txBody>
                  <a:tcPr marL="9525" marR="9525" marT="9525" marB="0" anchor="b"/>
                </a:tc>
                <a:tc>
                  <a:txBody>
                    <a:bodyPr/>
                    <a:lstStyle/>
                    <a:p>
                      <a:pPr algn="r" fontAlgn="b"/>
                      <a:r>
                        <a:rPr lang="en-US" sz="1800" b="1" kern="1200">
                          <a:solidFill>
                            <a:schemeClr val="dk1"/>
                          </a:solidFill>
                          <a:latin typeface="+mn-lt"/>
                          <a:ea typeface="+mn-ea"/>
                          <a:cs typeface="+mn-cs"/>
                        </a:rPr>
                        <a:t>    271,544.4 </a:t>
                      </a:r>
                    </a:p>
                  </a:txBody>
                  <a:tcPr marL="9525" marR="9525" marT="9525" marB="0" anchor="b"/>
                </a:tc>
                <a:tc>
                  <a:txBody>
                    <a:bodyPr/>
                    <a:lstStyle/>
                    <a:p>
                      <a:pPr algn="r" fontAlgn="b"/>
                      <a:r>
                        <a:rPr lang="en-US" sz="1800" b="1" kern="1200" dirty="0">
                          <a:solidFill>
                            <a:schemeClr val="dk1"/>
                          </a:solidFill>
                          <a:latin typeface="+mn-lt"/>
                          <a:ea typeface="+mn-ea"/>
                          <a:cs typeface="+mn-cs"/>
                        </a:rPr>
                        <a:t>                  -   </a:t>
                      </a:r>
                    </a:p>
                  </a:txBody>
                  <a:tcPr marL="9525" marR="9525" marT="9525" marB="0" anchor="b"/>
                </a:tc>
                <a:extLst>
                  <a:ext uri="{0D108BD9-81ED-4DB2-BD59-A6C34878D82A}">
                    <a16:rowId xmlns:a16="http://schemas.microsoft.com/office/drawing/2014/main" val="746990693"/>
                  </a:ext>
                </a:extLst>
              </a:tr>
              <a:tr h="370840">
                <a:tc>
                  <a:txBody>
                    <a:bodyPr/>
                    <a:lstStyle/>
                    <a:p>
                      <a:r>
                        <a:rPr lang="en-US" dirty="0"/>
                        <a:t>Major Key Deliverables</a:t>
                      </a:r>
                    </a:p>
                  </a:txBody>
                  <a:tcPr/>
                </a:tc>
                <a:tc>
                  <a:txBody>
                    <a:bodyPr/>
                    <a:lstStyle/>
                    <a:p>
                      <a:pPr algn="r" fontAlgn="b"/>
                      <a:r>
                        <a:rPr lang="en-US" sz="1800" b="0" kern="1200" dirty="0">
                          <a:solidFill>
                            <a:schemeClr val="dk1"/>
                          </a:solidFill>
                          <a:latin typeface="+mn-lt"/>
                          <a:ea typeface="+mn-ea"/>
                          <a:cs typeface="+mn-cs"/>
                        </a:rPr>
                        <a:t>         13,687.6 </a:t>
                      </a:r>
                    </a:p>
                  </a:txBody>
                  <a:tcPr marL="9525" marR="9525" marT="9525" marB="0" anchor="b"/>
                </a:tc>
                <a:tc>
                  <a:txBody>
                    <a:bodyPr/>
                    <a:lstStyle/>
                    <a:p>
                      <a:pPr algn="r" fontAlgn="b"/>
                      <a:r>
                        <a:rPr lang="en-US" sz="1800" b="0" kern="1200" dirty="0">
                          <a:solidFill>
                            <a:schemeClr val="dk1"/>
                          </a:solidFill>
                          <a:latin typeface="+mn-lt"/>
                          <a:ea typeface="+mn-ea"/>
                          <a:cs typeface="+mn-cs"/>
                        </a:rPr>
                        <a:t>        2,287.6 </a:t>
                      </a:r>
                    </a:p>
                  </a:txBody>
                  <a:tcPr marL="9525" marR="9525" marT="9525" marB="0" anchor="b"/>
                </a:tc>
                <a:tc>
                  <a:txBody>
                    <a:bodyPr/>
                    <a:lstStyle/>
                    <a:p>
                      <a:pPr algn="r" fontAlgn="b"/>
                      <a:r>
                        <a:rPr lang="en-US" sz="1800" b="0" kern="1200" dirty="0">
                          <a:solidFill>
                            <a:schemeClr val="dk1"/>
                          </a:solidFill>
                          <a:latin typeface="+mn-lt"/>
                          <a:ea typeface="+mn-ea"/>
                          <a:cs typeface="+mn-cs"/>
                        </a:rPr>
                        <a:t>    (11,400.0) </a:t>
                      </a:r>
                    </a:p>
                  </a:txBody>
                  <a:tcPr marL="9525" marR="9525" marT="9525" marB="0" anchor="b"/>
                </a:tc>
                <a:extLst>
                  <a:ext uri="{0D108BD9-81ED-4DB2-BD59-A6C34878D82A}">
                    <a16:rowId xmlns:a16="http://schemas.microsoft.com/office/drawing/2014/main" val="2627449087"/>
                  </a:ext>
                </a:extLst>
              </a:tr>
              <a:tr h="370840">
                <a:tc>
                  <a:txBody>
                    <a:bodyPr/>
                    <a:lstStyle/>
                    <a:p>
                      <a:r>
                        <a:rPr lang="en-US" dirty="0"/>
                        <a:t>Net Additional Programmatic need after prioritization</a:t>
                      </a:r>
                    </a:p>
                  </a:txBody>
                  <a:tcPr/>
                </a:tc>
                <a:tc>
                  <a:txBody>
                    <a:bodyPr/>
                    <a:lstStyle/>
                    <a:p>
                      <a:pPr algn="r" fontAlgn="b"/>
                      <a:r>
                        <a:rPr lang="en-US" sz="1800" b="0" kern="1200" dirty="0">
                          <a:solidFill>
                            <a:schemeClr val="dk1"/>
                          </a:solidFill>
                          <a:latin typeface="+mn-lt"/>
                          <a:ea typeface="+mn-ea"/>
                          <a:cs typeface="+mn-cs"/>
                        </a:rPr>
                        <a:t>               619.3 </a:t>
                      </a:r>
                    </a:p>
                  </a:txBody>
                  <a:tcPr marL="9525" marR="9525" marT="9525" marB="0" anchor="b"/>
                </a:tc>
                <a:tc>
                  <a:txBody>
                    <a:bodyPr/>
                    <a:lstStyle/>
                    <a:p>
                      <a:pPr algn="r" fontAlgn="b"/>
                      <a:r>
                        <a:rPr lang="en-US" sz="1800" b="0" kern="1200" dirty="0">
                          <a:solidFill>
                            <a:schemeClr val="dk1"/>
                          </a:solidFill>
                          <a:latin typeface="+mn-lt"/>
                          <a:ea typeface="+mn-ea"/>
                          <a:cs typeface="+mn-cs"/>
                        </a:rPr>
                        <a:t>       (2,885.8) </a:t>
                      </a:r>
                    </a:p>
                  </a:txBody>
                  <a:tcPr marL="9525" marR="9525" marT="9525" marB="0" anchor="b"/>
                </a:tc>
                <a:tc>
                  <a:txBody>
                    <a:bodyPr/>
                    <a:lstStyle/>
                    <a:p>
                      <a:pPr algn="r" fontAlgn="b"/>
                      <a:r>
                        <a:rPr lang="en-US" sz="1800" b="0" kern="1200" dirty="0">
                          <a:solidFill>
                            <a:schemeClr val="dk1"/>
                          </a:solidFill>
                          <a:latin typeface="+mn-lt"/>
                          <a:ea typeface="+mn-ea"/>
                          <a:cs typeface="+mn-cs"/>
                        </a:rPr>
                        <a:t>      (3,505.1) </a:t>
                      </a:r>
                    </a:p>
                  </a:txBody>
                  <a:tcPr marL="9525" marR="9525" marT="9525" marB="0" anchor="b"/>
                </a:tc>
                <a:extLst>
                  <a:ext uri="{0D108BD9-81ED-4DB2-BD59-A6C34878D82A}">
                    <a16:rowId xmlns:a16="http://schemas.microsoft.com/office/drawing/2014/main" val="3761810846"/>
                  </a:ext>
                </a:extLst>
              </a:tr>
              <a:tr h="370840">
                <a:tc>
                  <a:txBody>
                    <a:bodyPr/>
                    <a:lstStyle/>
                    <a:p>
                      <a:r>
                        <a:rPr lang="en-US" dirty="0"/>
                        <a:t>Key Enabling Activities</a:t>
                      </a:r>
                    </a:p>
                  </a:txBody>
                  <a:tcPr/>
                </a:tc>
                <a:tc>
                  <a:txBody>
                    <a:bodyPr/>
                    <a:lstStyle/>
                    <a:p>
                      <a:pPr algn="r" fontAlgn="b"/>
                      <a:r>
                        <a:rPr lang="en-US" sz="1800" b="0" kern="1200" dirty="0">
                          <a:solidFill>
                            <a:schemeClr val="dk1"/>
                          </a:solidFill>
                          <a:latin typeface="+mn-lt"/>
                          <a:ea typeface="+mn-ea"/>
                          <a:cs typeface="+mn-cs"/>
                        </a:rPr>
                        <a:t>           3,580.0 </a:t>
                      </a:r>
                    </a:p>
                  </a:txBody>
                  <a:tcPr marL="9525" marR="9525" marT="9525" marB="0" anchor="b"/>
                </a:tc>
                <a:tc>
                  <a:txBody>
                    <a:bodyPr/>
                    <a:lstStyle/>
                    <a:p>
                      <a:pPr algn="r" fontAlgn="b"/>
                      <a:r>
                        <a:rPr lang="en-US" sz="1800" b="0" kern="1200" dirty="0">
                          <a:solidFill>
                            <a:schemeClr val="dk1"/>
                          </a:solidFill>
                          <a:latin typeface="+mn-lt"/>
                          <a:ea typeface="+mn-ea"/>
                          <a:cs typeface="+mn-cs"/>
                        </a:rPr>
                        <a:t>                   -   </a:t>
                      </a:r>
                    </a:p>
                  </a:txBody>
                  <a:tcPr marL="9525" marR="9525" marT="9525" marB="0" anchor="b"/>
                </a:tc>
                <a:tc>
                  <a:txBody>
                    <a:bodyPr/>
                    <a:lstStyle/>
                    <a:p>
                      <a:pPr algn="r" fontAlgn="b"/>
                      <a:r>
                        <a:rPr lang="en-US" sz="1800" b="0" kern="1200" dirty="0">
                          <a:solidFill>
                            <a:schemeClr val="dk1"/>
                          </a:solidFill>
                          <a:latin typeface="+mn-lt"/>
                          <a:ea typeface="+mn-ea"/>
                          <a:cs typeface="+mn-cs"/>
                        </a:rPr>
                        <a:t>      (3,580.0) </a:t>
                      </a:r>
                    </a:p>
                  </a:txBody>
                  <a:tcPr marL="9525" marR="9525" marT="9525" marB="0" anchor="b"/>
                </a:tc>
                <a:extLst>
                  <a:ext uri="{0D108BD9-81ED-4DB2-BD59-A6C34878D82A}">
                    <a16:rowId xmlns:a16="http://schemas.microsoft.com/office/drawing/2014/main" val="1186779454"/>
                  </a:ext>
                </a:extLst>
              </a:tr>
              <a:tr h="370840">
                <a:tc>
                  <a:txBody>
                    <a:bodyPr/>
                    <a:lstStyle/>
                    <a:p>
                      <a:r>
                        <a:rPr lang="en-US" dirty="0"/>
                        <a:t>Inflation</a:t>
                      </a:r>
                    </a:p>
                  </a:txBody>
                  <a:tcPr/>
                </a:tc>
                <a:tc>
                  <a:txBody>
                    <a:bodyPr/>
                    <a:lstStyle/>
                    <a:p>
                      <a:pPr algn="r" fontAlgn="b"/>
                      <a:r>
                        <a:rPr lang="en-US" sz="1800" b="0" kern="1200" dirty="0">
                          <a:solidFill>
                            <a:schemeClr val="dk1"/>
                          </a:solidFill>
                          <a:latin typeface="+mn-lt"/>
                          <a:ea typeface="+mn-ea"/>
                          <a:cs typeface="+mn-cs"/>
                        </a:rPr>
                        <a:t>           6,765.1 </a:t>
                      </a:r>
                    </a:p>
                  </a:txBody>
                  <a:tcPr marL="9525" marR="9525" marT="9525" marB="0" anchor="b"/>
                </a:tc>
                <a:tc>
                  <a:txBody>
                    <a:bodyPr/>
                    <a:lstStyle/>
                    <a:p>
                      <a:pPr algn="r" fontAlgn="b"/>
                      <a:r>
                        <a:rPr lang="en-US" sz="1800" b="0" kern="1200" dirty="0">
                          <a:solidFill>
                            <a:schemeClr val="dk1"/>
                          </a:solidFill>
                          <a:latin typeface="+mn-lt"/>
                          <a:ea typeface="+mn-ea"/>
                          <a:cs typeface="+mn-cs"/>
                        </a:rPr>
                        <a:t>        6,398.2 </a:t>
                      </a:r>
                    </a:p>
                  </a:txBody>
                  <a:tcPr marL="9525" marR="9525" marT="9525" marB="0" anchor="b"/>
                </a:tc>
                <a:tc>
                  <a:txBody>
                    <a:bodyPr/>
                    <a:lstStyle/>
                    <a:p>
                      <a:pPr algn="r" fontAlgn="b"/>
                      <a:r>
                        <a:rPr lang="en-US" sz="1800" b="0" kern="1200" dirty="0">
                          <a:solidFill>
                            <a:schemeClr val="dk1"/>
                          </a:solidFill>
                          <a:latin typeface="+mn-lt"/>
                          <a:ea typeface="+mn-ea"/>
                          <a:cs typeface="+mn-cs"/>
                        </a:rPr>
                        <a:t>          (366.9) </a:t>
                      </a:r>
                    </a:p>
                  </a:txBody>
                  <a:tcPr marL="9525" marR="9525" marT="9525" marB="0" anchor="b"/>
                </a:tc>
                <a:extLst>
                  <a:ext uri="{0D108BD9-81ED-4DB2-BD59-A6C34878D82A}">
                    <a16:rowId xmlns:a16="http://schemas.microsoft.com/office/drawing/2014/main" val="2481478893"/>
                  </a:ext>
                </a:extLst>
              </a:tr>
              <a:tr h="370840">
                <a:tc>
                  <a:txBody>
                    <a:bodyPr/>
                    <a:lstStyle/>
                    <a:p>
                      <a:r>
                        <a:rPr lang="en-US" dirty="0"/>
                        <a:t>Rationalization of Indirect Costs</a:t>
                      </a:r>
                    </a:p>
                  </a:txBody>
                  <a:tcPr/>
                </a:tc>
                <a:tc>
                  <a:txBody>
                    <a:bodyPr/>
                    <a:lstStyle/>
                    <a:p>
                      <a:pPr algn="r" fontAlgn="b"/>
                      <a:r>
                        <a:rPr lang="en-US" sz="1800" b="0" kern="1200" dirty="0">
                          <a:solidFill>
                            <a:schemeClr val="dk1"/>
                          </a:solidFill>
                          <a:latin typeface="+mn-lt"/>
                          <a:ea typeface="+mn-ea"/>
                          <a:cs typeface="+mn-cs"/>
                        </a:rPr>
                        <a:t>       (3,800.0) </a:t>
                      </a:r>
                    </a:p>
                  </a:txBody>
                  <a:tcPr marL="9525" marR="9525" marT="9525" marB="0" anchor="b"/>
                </a:tc>
                <a:tc>
                  <a:txBody>
                    <a:bodyPr/>
                    <a:lstStyle/>
                    <a:p>
                      <a:pPr algn="r" fontAlgn="b"/>
                      <a:r>
                        <a:rPr lang="en-US" sz="1800" b="0" kern="1200" dirty="0">
                          <a:solidFill>
                            <a:schemeClr val="dk1"/>
                          </a:solidFill>
                          <a:latin typeface="+mn-lt"/>
                          <a:ea typeface="+mn-ea"/>
                          <a:cs typeface="+mn-cs"/>
                        </a:rPr>
                        <a:t>       (3,800.0) </a:t>
                      </a:r>
                    </a:p>
                  </a:txBody>
                  <a:tcPr marL="9525" marR="9525" marT="9525" marB="0" anchor="b"/>
                </a:tc>
                <a:tc>
                  <a:txBody>
                    <a:bodyPr/>
                    <a:lstStyle/>
                    <a:p>
                      <a:pPr algn="r"/>
                      <a:r>
                        <a:rPr lang="en-US" sz="1800" b="0" kern="1200" dirty="0">
                          <a:solidFill>
                            <a:schemeClr val="dk1"/>
                          </a:solidFill>
                          <a:latin typeface="+mn-lt"/>
                          <a:ea typeface="+mn-ea"/>
                          <a:cs typeface="+mn-cs"/>
                        </a:rPr>
                        <a:t>-</a:t>
                      </a:r>
                    </a:p>
                  </a:txBody>
                  <a:tcPr/>
                </a:tc>
                <a:extLst>
                  <a:ext uri="{0D108BD9-81ED-4DB2-BD59-A6C34878D82A}">
                    <a16:rowId xmlns:a16="http://schemas.microsoft.com/office/drawing/2014/main" val="3472445296"/>
                  </a:ext>
                </a:extLst>
              </a:tr>
              <a:tr h="370840">
                <a:tc>
                  <a:txBody>
                    <a:bodyPr/>
                    <a:lstStyle/>
                    <a:p>
                      <a:r>
                        <a:rPr lang="en-US" dirty="0"/>
                        <a:t>Additional Administrative Efficiencies</a:t>
                      </a:r>
                    </a:p>
                  </a:txBody>
                  <a:tcPr/>
                </a:tc>
                <a:tc>
                  <a:txBody>
                    <a:bodyPr/>
                    <a:lstStyle/>
                    <a:p>
                      <a:pPr algn="r" fontAlgn="b"/>
                      <a:r>
                        <a:rPr lang="en-US" sz="1800" b="0" kern="1200" dirty="0">
                          <a:solidFill>
                            <a:schemeClr val="dk1"/>
                          </a:solidFill>
                          <a:latin typeface="+mn-lt"/>
                          <a:ea typeface="+mn-ea"/>
                          <a:cs typeface="+mn-cs"/>
                        </a:rPr>
                        <a:t>       (2,000.0) </a:t>
                      </a:r>
                    </a:p>
                  </a:txBody>
                  <a:tcPr marL="9525" marR="9525" marT="9525" marB="0" anchor="b"/>
                </a:tc>
                <a:tc>
                  <a:txBody>
                    <a:bodyPr/>
                    <a:lstStyle/>
                    <a:p>
                      <a:pPr algn="r" fontAlgn="b"/>
                      <a:r>
                        <a:rPr lang="en-US" sz="1800" b="0" kern="1200" dirty="0">
                          <a:solidFill>
                            <a:schemeClr val="dk1"/>
                          </a:solidFill>
                          <a:latin typeface="+mn-lt"/>
                          <a:ea typeface="+mn-ea"/>
                          <a:cs typeface="+mn-cs"/>
                        </a:rPr>
                        <a:t>       (2,000.0) </a:t>
                      </a:r>
                    </a:p>
                  </a:txBody>
                  <a:tcPr marL="9525" marR="9525" marT="9525" marB="0" anchor="b"/>
                </a:tc>
                <a:tc>
                  <a:txBody>
                    <a:bodyPr/>
                    <a:lstStyle/>
                    <a:p>
                      <a:pPr algn="r"/>
                      <a:r>
                        <a:rPr lang="en-US" sz="1800" b="0" kern="1200" dirty="0">
                          <a:solidFill>
                            <a:schemeClr val="dk1"/>
                          </a:solidFill>
                          <a:latin typeface="+mn-lt"/>
                          <a:ea typeface="+mn-ea"/>
                          <a:cs typeface="+mn-cs"/>
                        </a:rPr>
                        <a:t>-</a:t>
                      </a:r>
                    </a:p>
                  </a:txBody>
                  <a:tcPr/>
                </a:tc>
                <a:extLst>
                  <a:ext uri="{0D108BD9-81ED-4DB2-BD59-A6C34878D82A}">
                    <a16:rowId xmlns:a16="http://schemas.microsoft.com/office/drawing/2014/main" val="3831135665"/>
                  </a:ext>
                </a:extLst>
              </a:tr>
              <a:tr h="370840">
                <a:tc>
                  <a:txBody>
                    <a:bodyPr/>
                    <a:lstStyle/>
                    <a:p>
                      <a:pPr lvl="0"/>
                      <a:r>
                        <a:rPr lang="en-US" b="1" dirty="0"/>
                        <a:t>Maximum Expenditure Scenario 2024-2027</a:t>
                      </a:r>
                    </a:p>
                  </a:txBody>
                  <a:tcPr/>
                </a:tc>
                <a:tc>
                  <a:txBody>
                    <a:bodyPr/>
                    <a:lstStyle/>
                    <a:p>
                      <a:pPr algn="r" fontAlgn="b"/>
                      <a:r>
                        <a:rPr lang="en-US" sz="1800" b="1" kern="1200" dirty="0">
                          <a:solidFill>
                            <a:schemeClr val="dk1"/>
                          </a:solidFill>
                          <a:latin typeface="+mn-lt"/>
                          <a:ea typeface="+mn-ea"/>
                          <a:cs typeface="+mn-cs"/>
                        </a:rPr>
                        <a:t>       290,396.4 </a:t>
                      </a:r>
                    </a:p>
                  </a:txBody>
                  <a:tcPr marL="9525" marR="9525" marT="9525" marB="0" anchor="b"/>
                </a:tc>
                <a:tc>
                  <a:txBody>
                    <a:bodyPr/>
                    <a:lstStyle/>
                    <a:p>
                      <a:pPr algn="r" fontAlgn="b"/>
                      <a:r>
                        <a:rPr lang="en-US" sz="1800" b="1" kern="1200" dirty="0">
                          <a:solidFill>
                            <a:schemeClr val="dk1"/>
                          </a:solidFill>
                          <a:latin typeface="+mn-lt"/>
                          <a:ea typeface="+mn-ea"/>
                          <a:cs typeface="+mn-cs"/>
                        </a:rPr>
                        <a:t>    271,544.4 </a:t>
                      </a:r>
                    </a:p>
                  </a:txBody>
                  <a:tcPr marL="9525" marR="9525" marT="9525" marB="0" anchor="b"/>
                </a:tc>
                <a:tc>
                  <a:txBody>
                    <a:bodyPr/>
                    <a:lstStyle/>
                    <a:p>
                      <a:pPr algn="r" fontAlgn="b"/>
                      <a:r>
                        <a:rPr lang="en-US" sz="1800" b="1" kern="1200" dirty="0">
                          <a:solidFill>
                            <a:schemeClr val="dk1"/>
                          </a:solidFill>
                          <a:latin typeface="+mn-lt"/>
                          <a:ea typeface="+mn-ea"/>
                          <a:cs typeface="+mn-cs"/>
                        </a:rPr>
                        <a:t>    (18,852.0) </a:t>
                      </a:r>
                    </a:p>
                  </a:txBody>
                  <a:tcPr marL="9525" marR="9525" marT="9525" marB="0" anchor="b"/>
                </a:tc>
                <a:extLst>
                  <a:ext uri="{0D108BD9-81ED-4DB2-BD59-A6C34878D82A}">
                    <a16:rowId xmlns:a16="http://schemas.microsoft.com/office/drawing/2014/main" val="108314952"/>
                  </a:ext>
                </a:extLst>
              </a:tr>
            </a:tbl>
          </a:graphicData>
        </a:graphic>
      </p:graphicFrame>
      <p:sp>
        <p:nvSpPr>
          <p:cNvPr id="3" name="Slide Number Placeholder 2">
            <a:extLst>
              <a:ext uri="{FF2B5EF4-FFF2-40B4-BE49-F238E27FC236}">
                <a16:creationId xmlns:a16="http://schemas.microsoft.com/office/drawing/2014/main" id="{B34E23F4-FCB5-ACE0-9D9E-0AE30DF17CF3}"/>
              </a:ext>
            </a:extLst>
          </p:cNvPr>
          <p:cNvSpPr>
            <a:spLocks noGrp="1"/>
          </p:cNvSpPr>
          <p:nvPr>
            <p:ph type="sldNum" sz="quarter" idx="4"/>
          </p:nvPr>
        </p:nvSpPr>
        <p:spPr/>
        <p:txBody>
          <a:bodyPr/>
          <a:lstStyle/>
          <a:p>
            <a:fld id="{9860EDB8-5305-433F-BE41-D7A86D811DB3}" type="slidenum">
              <a:rPr lang="en-US" smtClean="0"/>
              <a:pPr/>
              <a:t>33</a:t>
            </a:fld>
            <a:endParaRPr lang="en-US" dirty="0"/>
          </a:p>
        </p:txBody>
      </p:sp>
    </p:spTree>
    <p:extLst>
      <p:ext uri="{BB962C8B-B14F-4D97-AF65-F5344CB8AC3E}">
        <p14:creationId xmlns:p14="http://schemas.microsoft.com/office/powerpoint/2010/main" val="2484078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Apportioned Cost within the Scenarios</a:t>
            </a:r>
          </a:p>
        </p:txBody>
      </p:sp>
      <p:graphicFrame>
        <p:nvGraphicFramePr>
          <p:cNvPr id="2" name="Table 2">
            <a:extLst>
              <a:ext uri="{FF2B5EF4-FFF2-40B4-BE49-F238E27FC236}">
                <a16:creationId xmlns:a16="http://schemas.microsoft.com/office/drawing/2014/main" id="{84DEE3B4-B079-355C-A205-9D7566E453EB}"/>
              </a:ext>
            </a:extLst>
          </p:cNvPr>
          <p:cNvGraphicFramePr>
            <a:graphicFrameLocks noGrp="1"/>
          </p:cNvGraphicFramePr>
          <p:nvPr>
            <p:extLst>
              <p:ext uri="{D42A27DB-BD31-4B8C-83A1-F6EECF244321}">
                <p14:modId xmlns:p14="http://schemas.microsoft.com/office/powerpoint/2010/main" val="3315641296"/>
              </p:ext>
            </p:extLst>
          </p:nvPr>
        </p:nvGraphicFramePr>
        <p:xfrm>
          <a:off x="740230" y="1861089"/>
          <a:ext cx="10450283" cy="3510280"/>
        </p:xfrm>
        <a:graphic>
          <a:graphicData uri="http://schemas.openxmlformats.org/drawingml/2006/table">
            <a:tbl>
              <a:tblPr firstRow="1" bandRow="1">
                <a:tableStyleId>{21E4AEA4-8DFA-4A89-87EB-49C32662AFE0}</a:tableStyleId>
              </a:tblPr>
              <a:tblGrid>
                <a:gridCol w="4868090">
                  <a:extLst>
                    <a:ext uri="{9D8B030D-6E8A-4147-A177-3AD203B41FA5}">
                      <a16:colId xmlns:a16="http://schemas.microsoft.com/office/drawing/2014/main" val="2374267272"/>
                    </a:ext>
                  </a:extLst>
                </a:gridCol>
                <a:gridCol w="1860731">
                  <a:extLst>
                    <a:ext uri="{9D8B030D-6E8A-4147-A177-3AD203B41FA5}">
                      <a16:colId xmlns:a16="http://schemas.microsoft.com/office/drawing/2014/main" val="2683068051"/>
                    </a:ext>
                  </a:extLst>
                </a:gridCol>
                <a:gridCol w="1860731">
                  <a:extLst>
                    <a:ext uri="{9D8B030D-6E8A-4147-A177-3AD203B41FA5}">
                      <a16:colId xmlns:a16="http://schemas.microsoft.com/office/drawing/2014/main" val="1975007611"/>
                    </a:ext>
                  </a:extLst>
                </a:gridCol>
                <a:gridCol w="1860731">
                  <a:extLst>
                    <a:ext uri="{9D8B030D-6E8A-4147-A177-3AD203B41FA5}">
                      <a16:colId xmlns:a16="http://schemas.microsoft.com/office/drawing/2014/main" val="60049923"/>
                    </a:ext>
                  </a:extLst>
                </a:gridCol>
              </a:tblGrid>
              <a:tr h="370840">
                <a:tc>
                  <a:txBody>
                    <a:bodyPr/>
                    <a:lstStyle/>
                    <a:p>
                      <a:pPr algn="ctr"/>
                      <a:r>
                        <a:rPr lang="en-US" dirty="0">
                          <a:solidFill>
                            <a:schemeClr val="tx1"/>
                          </a:solidFill>
                        </a:rPr>
                        <a:t>Apportioned Costs</a:t>
                      </a:r>
                    </a:p>
                  </a:txBody>
                  <a:tcPr anchor="ctr"/>
                </a:tc>
                <a:tc>
                  <a:txBody>
                    <a:bodyPr/>
                    <a:lstStyle/>
                    <a:p>
                      <a:pPr algn="ctr"/>
                      <a:r>
                        <a:rPr lang="en-US" dirty="0">
                          <a:solidFill>
                            <a:schemeClr val="tx1"/>
                          </a:solidFill>
                        </a:rPr>
                        <a:t>Secretary-General’s Proposal</a:t>
                      </a:r>
                    </a:p>
                  </a:txBody>
                  <a:tcPr anchor="ctr"/>
                </a:tc>
                <a:tc>
                  <a:txBody>
                    <a:bodyPr/>
                    <a:lstStyle/>
                    <a:p>
                      <a:pPr algn="ctr"/>
                      <a:r>
                        <a:rPr lang="en-US" dirty="0">
                          <a:solidFill>
                            <a:schemeClr val="tx1"/>
                          </a:solidFill>
                        </a:rPr>
                        <a:t>ZNG Scenario</a:t>
                      </a:r>
                    </a:p>
                  </a:txBody>
                  <a:tcPr anchor="ctr"/>
                </a:tc>
                <a:tc>
                  <a:txBody>
                    <a:bodyPr/>
                    <a:lstStyle/>
                    <a:p>
                      <a:pPr algn="ctr"/>
                      <a:r>
                        <a:rPr lang="en-US" dirty="0">
                          <a:solidFill>
                            <a:schemeClr val="tx1"/>
                          </a:solidFill>
                        </a:rPr>
                        <a:t>Variance</a:t>
                      </a:r>
                    </a:p>
                  </a:txBody>
                  <a:tcPr anchor="ctr"/>
                </a:tc>
                <a:extLst>
                  <a:ext uri="{0D108BD9-81ED-4DB2-BD59-A6C34878D82A}">
                    <a16:rowId xmlns:a16="http://schemas.microsoft.com/office/drawing/2014/main" val="2814077458"/>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6990693"/>
                  </a:ext>
                </a:extLst>
              </a:tr>
              <a:tr h="370840">
                <a:tc>
                  <a:txBody>
                    <a:bodyPr/>
                    <a:lstStyle/>
                    <a:p>
                      <a:r>
                        <a:rPr lang="en-US" dirty="0"/>
                        <a:t>Legal and Administrative Costs</a:t>
                      </a:r>
                    </a:p>
                  </a:txBody>
                  <a:tcPr/>
                </a:tc>
                <a:tc>
                  <a:txBody>
                    <a:bodyPr/>
                    <a:lstStyle/>
                    <a:p>
                      <a:pPr algn="r"/>
                      <a:r>
                        <a:rPr lang="en-US" dirty="0"/>
                        <a:t>21,512.6</a:t>
                      </a:r>
                    </a:p>
                  </a:txBody>
                  <a:tcPr/>
                </a:tc>
                <a:tc>
                  <a:txBody>
                    <a:bodyPr/>
                    <a:lstStyle/>
                    <a:p>
                      <a:pPr algn="r"/>
                      <a:r>
                        <a:rPr lang="en-US" dirty="0"/>
                        <a:t>21,512.6</a:t>
                      </a:r>
                    </a:p>
                  </a:txBody>
                  <a:tcPr/>
                </a:tc>
                <a:tc>
                  <a:txBody>
                    <a:bodyPr/>
                    <a:lstStyle/>
                    <a:p>
                      <a:pPr algn="r"/>
                      <a:r>
                        <a:rPr lang="en-US" dirty="0"/>
                        <a:t>-</a:t>
                      </a:r>
                    </a:p>
                  </a:txBody>
                  <a:tcPr/>
                </a:tc>
                <a:extLst>
                  <a:ext uri="{0D108BD9-81ED-4DB2-BD59-A6C34878D82A}">
                    <a16:rowId xmlns:a16="http://schemas.microsoft.com/office/drawing/2014/main" val="2627449087"/>
                  </a:ext>
                </a:extLst>
              </a:tr>
              <a:tr h="370840">
                <a:tc>
                  <a:txBody>
                    <a:bodyPr/>
                    <a:lstStyle/>
                    <a:p>
                      <a:r>
                        <a:rPr lang="en-US" dirty="0"/>
                        <a:t>IT Operating and management costs</a:t>
                      </a:r>
                    </a:p>
                  </a:txBody>
                  <a:tcPr/>
                </a:tc>
                <a:tc>
                  <a:txBody>
                    <a:bodyPr/>
                    <a:lstStyle/>
                    <a:p>
                      <a:pPr algn="r"/>
                      <a:r>
                        <a:rPr lang="en-US" dirty="0"/>
                        <a:t>16,564.8</a:t>
                      </a:r>
                    </a:p>
                  </a:txBody>
                  <a:tcPr/>
                </a:tc>
                <a:tc>
                  <a:txBody>
                    <a:bodyPr/>
                    <a:lstStyle/>
                    <a:p>
                      <a:pPr algn="r"/>
                      <a:r>
                        <a:rPr lang="en-US" dirty="0"/>
                        <a:t>12,984.8</a:t>
                      </a:r>
                    </a:p>
                  </a:txBody>
                  <a:tcPr/>
                </a:tc>
                <a:tc>
                  <a:txBody>
                    <a:bodyPr/>
                    <a:lstStyle/>
                    <a:p>
                      <a:pPr algn="r"/>
                      <a:r>
                        <a:rPr lang="en-US" dirty="0"/>
                        <a:t>3,580.0</a:t>
                      </a:r>
                    </a:p>
                  </a:txBody>
                  <a:tcPr/>
                </a:tc>
                <a:extLst>
                  <a:ext uri="{0D108BD9-81ED-4DB2-BD59-A6C34878D82A}">
                    <a16:rowId xmlns:a16="http://schemas.microsoft.com/office/drawing/2014/main" val="3761810846"/>
                  </a:ext>
                </a:extLst>
              </a:tr>
              <a:tr h="370840">
                <a:tc>
                  <a:txBody>
                    <a:bodyPr/>
                    <a:lstStyle/>
                    <a:p>
                      <a:r>
                        <a:rPr lang="en-US" dirty="0"/>
                        <a:t>Building Operations and management costs</a:t>
                      </a:r>
                    </a:p>
                  </a:txBody>
                  <a:tcPr/>
                </a:tc>
                <a:tc>
                  <a:txBody>
                    <a:bodyPr/>
                    <a:lstStyle/>
                    <a:p>
                      <a:pPr algn="r"/>
                      <a:r>
                        <a:rPr lang="en-US" dirty="0"/>
                        <a:t>11,166.6</a:t>
                      </a:r>
                    </a:p>
                  </a:txBody>
                  <a:tcPr/>
                </a:tc>
                <a:tc>
                  <a:txBody>
                    <a:bodyPr/>
                    <a:lstStyle/>
                    <a:p>
                      <a:pPr algn="r"/>
                      <a:r>
                        <a:rPr lang="en-US" dirty="0"/>
                        <a:t>11,166.6</a:t>
                      </a:r>
                    </a:p>
                  </a:txBody>
                  <a:tcPr/>
                </a:tc>
                <a:tc>
                  <a:txBody>
                    <a:bodyPr/>
                    <a:lstStyle/>
                    <a:p>
                      <a:pPr algn="r"/>
                      <a:r>
                        <a:rPr lang="en-US" dirty="0"/>
                        <a:t>-</a:t>
                      </a:r>
                    </a:p>
                  </a:txBody>
                  <a:tcPr/>
                </a:tc>
                <a:extLst>
                  <a:ext uri="{0D108BD9-81ED-4DB2-BD59-A6C34878D82A}">
                    <a16:rowId xmlns:a16="http://schemas.microsoft.com/office/drawing/2014/main" val="1186779454"/>
                  </a:ext>
                </a:extLst>
              </a:tr>
              <a:tr h="370840">
                <a:tc>
                  <a:txBody>
                    <a:bodyPr/>
                    <a:lstStyle/>
                    <a:p>
                      <a:r>
                        <a:rPr lang="en-US" dirty="0"/>
                        <a:t>Repayment of building loan</a:t>
                      </a:r>
                    </a:p>
                  </a:txBody>
                  <a:tcPr/>
                </a:tc>
                <a:tc>
                  <a:txBody>
                    <a:bodyPr/>
                    <a:lstStyle/>
                    <a:p>
                      <a:pPr algn="r"/>
                      <a:r>
                        <a:rPr lang="en-US" dirty="0"/>
                        <a:t>5,909.2</a:t>
                      </a:r>
                    </a:p>
                  </a:txBody>
                  <a:tcPr/>
                </a:tc>
                <a:tc>
                  <a:txBody>
                    <a:bodyPr/>
                    <a:lstStyle/>
                    <a:p>
                      <a:pPr algn="r"/>
                      <a:r>
                        <a:rPr lang="en-US" dirty="0"/>
                        <a:t>5,909.2</a:t>
                      </a:r>
                    </a:p>
                  </a:txBody>
                  <a:tcPr/>
                </a:tc>
                <a:tc>
                  <a:txBody>
                    <a:bodyPr/>
                    <a:lstStyle/>
                    <a:p>
                      <a:pPr algn="r"/>
                      <a:r>
                        <a:rPr lang="en-US" dirty="0"/>
                        <a:t>-</a:t>
                      </a:r>
                    </a:p>
                  </a:txBody>
                  <a:tcPr/>
                </a:tc>
                <a:extLst>
                  <a:ext uri="{0D108BD9-81ED-4DB2-BD59-A6C34878D82A}">
                    <a16:rowId xmlns:a16="http://schemas.microsoft.com/office/drawing/2014/main" val="2481478893"/>
                  </a:ext>
                </a:extLst>
              </a:tr>
              <a:tr h="370840">
                <a:tc>
                  <a:txBody>
                    <a:bodyPr/>
                    <a:lstStyle/>
                    <a:p>
                      <a:pPr lvl="1"/>
                      <a:r>
                        <a:rPr lang="en-US" b="1" dirty="0"/>
                        <a:t>Total Apportioned Costs</a:t>
                      </a:r>
                    </a:p>
                  </a:txBody>
                  <a:tcPr/>
                </a:tc>
                <a:tc>
                  <a:txBody>
                    <a:bodyPr/>
                    <a:lstStyle/>
                    <a:p>
                      <a:pPr algn="r"/>
                      <a:r>
                        <a:rPr lang="en-US" b="1" dirty="0"/>
                        <a:t>55,153.2</a:t>
                      </a:r>
                    </a:p>
                  </a:txBody>
                  <a:tcPr/>
                </a:tc>
                <a:tc>
                  <a:txBody>
                    <a:bodyPr/>
                    <a:lstStyle/>
                    <a:p>
                      <a:pPr algn="r"/>
                      <a:r>
                        <a:rPr lang="en-US" b="1" dirty="0"/>
                        <a:t>51,573.2</a:t>
                      </a:r>
                    </a:p>
                  </a:txBody>
                  <a:tcPr/>
                </a:tc>
                <a:tc>
                  <a:txBody>
                    <a:bodyPr/>
                    <a:lstStyle/>
                    <a:p>
                      <a:pPr algn="r"/>
                      <a:r>
                        <a:rPr lang="en-US" b="1" dirty="0"/>
                        <a:t>3,580.0</a:t>
                      </a:r>
                    </a:p>
                  </a:txBody>
                  <a:tcPr/>
                </a:tc>
                <a:extLst>
                  <a:ext uri="{0D108BD9-81ED-4DB2-BD59-A6C34878D82A}">
                    <a16:rowId xmlns:a16="http://schemas.microsoft.com/office/drawing/2014/main" val="108314952"/>
                  </a:ext>
                </a:extLst>
              </a:tr>
              <a:tr h="370840">
                <a:tc>
                  <a:txBody>
                    <a:bodyPr/>
                    <a:lstStyle/>
                    <a:p>
                      <a:pPr lvl="1"/>
                      <a:r>
                        <a:rPr lang="en-US" b="1" dirty="0"/>
                        <a:t>Apportioned Costs as % of Scenario</a:t>
                      </a:r>
                    </a:p>
                  </a:txBody>
                  <a:tcPr/>
                </a:tc>
                <a:tc>
                  <a:txBody>
                    <a:bodyPr/>
                    <a:lstStyle/>
                    <a:p>
                      <a:pPr algn="r"/>
                      <a:r>
                        <a:rPr lang="en-US" b="1" dirty="0"/>
                        <a:t>19.0%</a:t>
                      </a:r>
                    </a:p>
                  </a:txBody>
                  <a:tcPr/>
                </a:tc>
                <a:tc>
                  <a:txBody>
                    <a:bodyPr/>
                    <a:lstStyle/>
                    <a:p>
                      <a:pPr algn="r"/>
                      <a:r>
                        <a:rPr lang="en-US" b="1" dirty="0"/>
                        <a:t>19.0%</a:t>
                      </a:r>
                    </a:p>
                  </a:txBody>
                  <a:tcPr/>
                </a:tc>
                <a:tc>
                  <a:txBody>
                    <a:bodyPr/>
                    <a:lstStyle/>
                    <a:p>
                      <a:pPr algn="r"/>
                      <a:endParaRPr lang="en-US" b="1" dirty="0"/>
                    </a:p>
                  </a:txBody>
                  <a:tcPr/>
                </a:tc>
                <a:extLst>
                  <a:ext uri="{0D108BD9-81ED-4DB2-BD59-A6C34878D82A}">
                    <a16:rowId xmlns:a16="http://schemas.microsoft.com/office/drawing/2014/main" val="562625356"/>
                  </a:ext>
                </a:extLst>
              </a:tr>
            </a:tbl>
          </a:graphicData>
        </a:graphic>
      </p:graphicFrame>
      <p:sp>
        <p:nvSpPr>
          <p:cNvPr id="3" name="TextBox 2">
            <a:extLst>
              <a:ext uri="{FF2B5EF4-FFF2-40B4-BE49-F238E27FC236}">
                <a16:creationId xmlns:a16="http://schemas.microsoft.com/office/drawing/2014/main" id="{072307E0-48BF-CF1C-BE5A-0E9693954363}"/>
              </a:ext>
            </a:extLst>
          </p:cNvPr>
          <p:cNvSpPr txBox="1"/>
          <p:nvPr/>
        </p:nvSpPr>
        <p:spPr>
          <a:xfrm>
            <a:off x="1210491" y="5460274"/>
            <a:ext cx="9535886" cy="646331"/>
          </a:xfrm>
          <a:prstGeom prst="rect">
            <a:avLst/>
          </a:prstGeom>
          <a:noFill/>
        </p:spPr>
        <p:txBody>
          <a:bodyPr wrap="square" rtlCol="0">
            <a:spAutoFit/>
          </a:bodyPr>
          <a:lstStyle/>
          <a:p>
            <a:r>
              <a:rPr lang="en-US" dirty="0"/>
              <a:t>The apportioned costs are allocated to each of the Appropriation Parts as they support the implementation of the Appropriation Parts</a:t>
            </a:r>
          </a:p>
        </p:txBody>
      </p:sp>
      <p:sp>
        <p:nvSpPr>
          <p:cNvPr id="4" name="Slide Number Placeholder 3">
            <a:extLst>
              <a:ext uri="{FF2B5EF4-FFF2-40B4-BE49-F238E27FC236}">
                <a16:creationId xmlns:a16="http://schemas.microsoft.com/office/drawing/2014/main" id="{0CDF2625-5D3C-35E6-664D-439C9F55DC61}"/>
              </a:ext>
            </a:extLst>
          </p:cNvPr>
          <p:cNvSpPr>
            <a:spLocks noGrp="1"/>
          </p:cNvSpPr>
          <p:nvPr>
            <p:ph type="sldNum" sz="quarter" idx="4"/>
          </p:nvPr>
        </p:nvSpPr>
        <p:spPr/>
        <p:txBody>
          <a:bodyPr/>
          <a:lstStyle/>
          <a:p>
            <a:fld id="{9860EDB8-5305-433F-BE41-D7A86D811DB3}" type="slidenum">
              <a:rPr lang="en-US" smtClean="0"/>
              <a:pPr/>
              <a:t>34</a:t>
            </a:fld>
            <a:endParaRPr lang="en-US" dirty="0"/>
          </a:p>
        </p:txBody>
      </p:sp>
    </p:spTree>
    <p:extLst>
      <p:ext uri="{BB962C8B-B14F-4D97-AF65-F5344CB8AC3E}">
        <p14:creationId xmlns:p14="http://schemas.microsoft.com/office/powerpoint/2010/main" val="1451735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View of Scenarios by Object of Expenditure</a:t>
            </a:r>
          </a:p>
        </p:txBody>
      </p:sp>
      <p:sp>
        <p:nvSpPr>
          <p:cNvPr id="2" name="Content Placeholder 17">
            <a:extLst>
              <a:ext uri="{FF2B5EF4-FFF2-40B4-BE49-F238E27FC236}">
                <a16:creationId xmlns:a16="http://schemas.microsoft.com/office/drawing/2014/main" id="{B5A38DCA-4150-A778-8A00-9A11911AB8D4}"/>
              </a:ext>
            </a:extLst>
          </p:cNvPr>
          <p:cNvSpPr txBox="1">
            <a:spLocks/>
          </p:cNvSpPr>
          <p:nvPr/>
        </p:nvSpPr>
        <p:spPr>
          <a:xfrm>
            <a:off x="694009" y="2895610"/>
            <a:ext cx="11012104" cy="40717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0"/>
              </a:spcAft>
              <a:buNone/>
              <a:defRPr/>
            </a:pPr>
            <a:r>
              <a:rPr lang="en-US" sz="2000" dirty="0">
                <a:latin typeface="Segoe UI" panose="020B0502040204020203" pitchFamily="34" charset="0"/>
                <a:cs typeface="Segoe UI" panose="020B0502040204020203" pitchFamily="34" charset="0"/>
              </a:rPr>
              <a:t>INSERT TABLE OF RESULTS</a:t>
            </a:r>
          </a:p>
        </p:txBody>
      </p:sp>
      <p:sp>
        <p:nvSpPr>
          <p:cNvPr id="3" name="TextBox 2">
            <a:extLst>
              <a:ext uri="{FF2B5EF4-FFF2-40B4-BE49-F238E27FC236}">
                <a16:creationId xmlns:a16="http://schemas.microsoft.com/office/drawing/2014/main" id="{27B20E57-CF12-7C22-A0F5-57CD945D0157}"/>
              </a:ext>
            </a:extLst>
          </p:cNvPr>
          <p:cNvSpPr txBox="1"/>
          <p:nvPr/>
        </p:nvSpPr>
        <p:spPr>
          <a:xfrm rot="19730919">
            <a:off x="2813875" y="3305276"/>
            <a:ext cx="5471997" cy="769441"/>
          </a:xfrm>
          <a:prstGeom prst="rect">
            <a:avLst/>
          </a:prstGeom>
          <a:noFill/>
        </p:spPr>
        <p:txBody>
          <a:bodyPr wrap="square" rtlCol="0">
            <a:spAutoFit/>
          </a:bodyPr>
          <a:lstStyle/>
          <a:p>
            <a:r>
              <a:rPr lang="en-US" sz="4400" dirty="0">
                <a:solidFill>
                  <a:srgbClr val="FF0000"/>
                </a:solidFill>
              </a:rPr>
              <a:t>WORK IN PROGRESS</a:t>
            </a:r>
          </a:p>
        </p:txBody>
      </p:sp>
      <p:graphicFrame>
        <p:nvGraphicFramePr>
          <p:cNvPr id="4" name="Table 2">
            <a:extLst>
              <a:ext uri="{FF2B5EF4-FFF2-40B4-BE49-F238E27FC236}">
                <a16:creationId xmlns:a16="http://schemas.microsoft.com/office/drawing/2014/main" id="{043B6554-18D9-927C-2117-FD9959BCA5E1}"/>
              </a:ext>
            </a:extLst>
          </p:cNvPr>
          <p:cNvGraphicFramePr>
            <a:graphicFrameLocks noGrp="1"/>
          </p:cNvGraphicFramePr>
          <p:nvPr>
            <p:extLst>
              <p:ext uri="{D42A27DB-BD31-4B8C-83A1-F6EECF244321}">
                <p14:modId xmlns:p14="http://schemas.microsoft.com/office/powerpoint/2010/main" val="3131911197"/>
              </p:ext>
            </p:extLst>
          </p:nvPr>
        </p:nvGraphicFramePr>
        <p:xfrm>
          <a:off x="694008" y="1547647"/>
          <a:ext cx="9939158" cy="4348480"/>
        </p:xfrm>
        <a:graphic>
          <a:graphicData uri="http://schemas.openxmlformats.org/drawingml/2006/table">
            <a:tbl>
              <a:tblPr firstRow="1" bandRow="1">
                <a:tableStyleId>{21E4AEA4-8DFA-4A89-87EB-49C32662AFE0}</a:tableStyleId>
              </a:tblPr>
              <a:tblGrid>
                <a:gridCol w="6255432">
                  <a:extLst>
                    <a:ext uri="{9D8B030D-6E8A-4147-A177-3AD203B41FA5}">
                      <a16:colId xmlns:a16="http://schemas.microsoft.com/office/drawing/2014/main" val="2374267272"/>
                    </a:ext>
                  </a:extLst>
                </a:gridCol>
                <a:gridCol w="1841863">
                  <a:extLst>
                    <a:ext uri="{9D8B030D-6E8A-4147-A177-3AD203B41FA5}">
                      <a16:colId xmlns:a16="http://schemas.microsoft.com/office/drawing/2014/main" val="2683068051"/>
                    </a:ext>
                  </a:extLst>
                </a:gridCol>
                <a:gridCol w="1841863">
                  <a:extLst>
                    <a:ext uri="{9D8B030D-6E8A-4147-A177-3AD203B41FA5}">
                      <a16:colId xmlns:a16="http://schemas.microsoft.com/office/drawing/2014/main" val="1975007611"/>
                    </a:ext>
                  </a:extLst>
                </a:gridCol>
              </a:tblGrid>
              <a:tr h="370840">
                <a:tc>
                  <a:txBody>
                    <a:bodyPr/>
                    <a:lstStyle/>
                    <a:p>
                      <a:pPr algn="ctr"/>
                      <a:r>
                        <a:rPr lang="en-US" dirty="0">
                          <a:solidFill>
                            <a:schemeClr val="tx1"/>
                          </a:solidFill>
                        </a:rPr>
                        <a:t>Object of Expenditure</a:t>
                      </a:r>
                    </a:p>
                  </a:txBody>
                  <a:tcPr anchor="ctr"/>
                </a:tc>
                <a:tc>
                  <a:txBody>
                    <a:bodyPr/>
                    <a:lstStyle/>
                    <a:p>
                      <a:pPr algn="ctr"/>
                      <a:r>
                        <a:rPr lang="en-US" dirty="0">
                          <a:solidFill>
                            <a:schemeClr val="tx1"/>
                          </a:solidFill>
                        </a:rPr>
                        <a:t>SG’s Proposal</a:t>
                      </a:r>
                    </a:p>
                    <a:p>
                      <a:pPr algn="ctr"/>
                      <a:r>
                        <a:rPr lang="en-US" dirty="0">
                          <a:solidFill>
                            <a:schemeClr val="tx1"/>
                          </a:solidFill>
                        </a:rPr>
                        <a:t>(in %)</a:t>
                      </a:r>
                    </a:p>
                  </a:txBody>
                  <a:tcPr anchor="ctr"/>
                </a:tc>
                <a:tc>
                  <a:txBody>
                    <a:bodyPr/>
                    <a:lstStyle/>
                    <a:p>
                      <a:pPr algn="ctr"/>
                      <a:r>
                        <a:rPr lang="en-US" dirty="0">
                          <a:solidFill>
                            <a:schemeClr val="tx1"/>
                          </a:solidFill>
                        </a:rPr>
                        <a:t>ZNG Scenario</a:t>
                      </a:r>
                    </a:p>
                    <a:p>
                      <a:pPr algn="ctr"/>
                      <a:r>
                        <a:rPr lang="en-US" dirty="0">
                          <a:solidFill>
                            <a:schemeClr val="tx1"/>
                          </a:solidFill>
                        </a:rPr>
                        <a:t>(in %)</a:t>
                      </a:r>
                    </a:p>
                  </a:txBody>
                  <a:tcPr anchor="ctr"/>
                </a:tc>
                <a:extLst>
                  <a:ext uri="{0D108BD9-81ED-4DB2-BD59-A6C34878D82A}">
                    <a16:rowId xmlns:a16="http://schemas.microsoft.com/office/drawing/2014/main" val="2814077458"/>
                  </a:ext>
                </a:extLst>
              </a:tr>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6990693"/>
                  </a:ext>
                </a:extLst>
              </a:tr>
              <a:tr h="370840">
                <a:tc>
                  <a:txBody>
                    <a:bodyPr/>
                    <a:lstStyle/>
                    <a:p>
                      <a:r>
                        <a:rPr lang="en-US" dirty="0"/>
                        <a:t>Staff costs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72.0%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73.7%</a:t>
                      </a:r>
                    </a:p>
                  </a:txBody>
                  <a:tcPr/>
                </a:tc>
                <a:extLst>
                  <a:ext uri="{0D108BD9-81ED-4DB2-BD59-A6C34878D82A}">
                    <a16:rowId xmlns:a16="http://schemas.microsoft.com/office/drawing/2014/main" val="2627449087"/>
                  </a:ext>
                </a:extLst>
              </a:tr>
              <a:tr h="370840">
                <a:tc>
                  <a:txBody>
                    <a:bodyPr/>
                    <a:lstStyle/>
                    <a:p>
                      <a:r>
                        <a:rPr lang="en-US" dirty="0"/>
                        <a:t>Short-term staff and consultancy service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5.0%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4.5%</a:t>
                      </a:r>
                    </a:p>
                  </a:txBody>
                  <a:tcPr/>
                </a:tc>
                <a:extLst>
                  <a:ext uri="{0D108BD9-81ED-4DB2-BD59-A6C34878D82A}">
                    <a16:rowId xmlns:a16="http://schemas.microsoft.com/office/drawing/2014/main" val="3761810846"/>
                  </a:ext>
                </a:extLst>
              </a:tr>
              <a:tr h="370840">
                <a:tc>
                  <a:txBody>
                    <a:bodyPr/>
                    <a:lstStyle/>
                    <a:p>
                      <a:r>
                        <a:rPr lang="en-US" dirty="0"/>
                        <a:t>Travel – Experts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6.5%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5.9%</a:t>
                      </a:r>
                    </a:p>
                  </a:txBody>
                  <a:tcPr/>
                </a:tc>
                <a:extLst>
                  <a:ext uri="{0D108BD9-81ED-4DB2-BD59-A6C34878D82A}">
                    <a16:rowId xmlns:a16="http://schemas.microsoft.com/office/drawing/2014/main" val="1186779454"/>
                  </a:ext>
                </a:extLst>
              </a:tr>
              <a:tr h="370840">
                <a:tc>
                  <a:txBody>
                    <a:bodyPr/>
                    <a:lstStyle/>
                    <a:p>
                      <a:r>
                        <a:rPr lang="en-US" dirty="0"/>
                        <a:t>Travel - Staff</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1.6%</a:t>
                      </a:r>
                    </a:p>
                  </a:txBody>
                  <a:tcPr/>
                </a:tc>
                <a:extLst>
                  <a:ext uri="{0D108BD9-81ED-4DB2-BD59-A6C34878D82A}">
                    <a16:rowId xmlns:a16="http://schemas.microsoft.com/office/drawing/2014/main" val="2481478893"/>
                  </a:ext>
                </a:extLst>
              </a:tr>
              <a:tr h="370840">
                <a:tc>
                  <a:txBody>
                    <a:bodyPr/>
                    <a:lstStyle/>
                    <a:p>
                      <a:r>
                        <a:rPr lang="en-US" dirty="0"/>
                        <a:t>Fellowships and training activities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1.0%</a:t>
                      </a:r>
                    </a:p>
                  </a:txBody>
                  <a:tcPr/>
                </a:tc>
                <a:extLst>
                  <a:ext uri="{0D108BD9-81ED-4DB2-BD59-A6C34878D82A}">
                    <a16:rowId xmlns:a16="http://schemas.microsoft.com/office/drawing/2014/main" val="721418537"/>
                  </a:ext>
                </a:extLst>
              </a:tr>
              <a:tr h="370840">
                <a:tc>
                  <a:txBody>
                    <a:bodyPr/>
                    <a:lstStyle/>
                    <a:p>
                      <a:r>
                        <a:rPr lang="en-US" dirty="0"/>
                        <a:t>Grants and financial contributions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2.0%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1.9%</a:t>
                      </a:r>
                    </a:p>
                  </a:txBody>
                  <a:tcPr/>
                </a:tc>
                <a:extLst>
                  <a:ext uri="{0D108BD9-81ED-4DB2-BD59-A6C34878D82A}">
                    <a16:rowId xmlns:a16="http://schemas.microsoft.com/office/drawing/2014/main" val="2714163090"/>
                  </a:ext>
                </a:extLst>
              </a:tr>
              <a:tr h="370840">
                <a:tc>
                  <a:txBody>
                    <a:bodyPr/>
                    <a:lstStyle/>
                    <a:p>
                      <a:r>
                        <a:rPr lang="en-US" dirty="0"/>
                        <a:t>Contractual services and operating expenses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9.9%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9.2%</a:t>
                      </a:r>
                    </a:p>
                  </a:txBody>
                  <a:tcPr/>
                </a:tc>
                <a:extLst>
                  <a:ext uri="{0D108BD9-81ED-4DB2-BD59-A6C34878D82A}">
                    <a16:rowId xmlns:a16="http://schemas.microsoft.com/office/drawing/2014/main" val="1353267399"/>
                  </a:ext>
                </a:extLst>
              </a:tr>
              <a:tr h="370840">
                <a:tc>
                  <a:txBody>
                    <a:bodyPr/>
                    <a:lstStyle/>
                    <a:p>
                      <a:r>
                        <a:rPr lang="en-US" dirty="0"/>
                        <a:t>Repayment of the loan for WMO HQ building</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2.0%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2.2%</a:t>
                      </a:r>
                    </a:p>
                  </a:txBody>
                  <a:tcPr/>
                </a:tc>
                <a:extLst>
                  <a:ext uri="{0D108BD9-81ED-4DB2-BD59-A6C34878D82A}">
                    <a16:rowId xmlns:a16="http://schemas.microsoft.com/office/drawing/2014/main" val="175148303"/>
                  </a:ext>
                </a:extLst>
              </a:tr>
              <a:tr h="370840">
                <a:tc>
                  <a:txBody>
                    <a:bodyPr/>
                    <a:lstStyle/>
                    <a:p>
                      <a:pPr lvl="1"/>
                      <a:r>
                        <a:rPr lang="en-US" b="1" dirty="0"/>
                        <a:t>Total by Object of Expenditure</a:t>
                      </a:r>
                    </a:p>
                  </a:txBody>
                  <a:tcPr/>
                </a:tc>
                <a:tc>
                  <a:txBody>
                    <a:bodyPr/>
                    <a:lstStyle/>
                    <a:p>
                      <a:pPr algn="r"/>
                      <a:r>
                        <a:rPr lang="en-US" b="1" dirty="0"/>
                        <a:t>100.0%</a:t>
                      </a:r>
                    </a:p>
                  </a:txBody>
                  <a:tcPr/>
                </a:tc>
                <a:tc>
                  <a:txBody>
                    <a:bodyPr/>
                    <a:lstStyle/>
                    <a:p>
                      <a:pPr algn="r"/>
                      <a:r>
                        <a:rPr lang="en-US" b="1" dirty="0"/>
                        <a:t>100.0%</a:t>
                      </a:r>
                    </a:p>
                  </a:txBody>
                  <a:tcPr/>
                </a:tc>
                <a:extLst>
                  <a:ext uri="{0D108BD9-81ED-4DB2-BD59-A6C34878D82A}">
                    <a16:rowId xmlns:a16="http://schemas.microsoft.com/office/drawing/2014/main" val="108314952"/>
                  </a:ext>
                </a:extLst>
              </a:tr>
            </a:tbl>
          </a:graphicData>
        </a:graphic>
      </p:graphicFrame>
      <p:sp>
        <p:nvSpPr>
          <p:cNvPr id="5" name="Slide Number Placeholder 4">
            <a:extLst>
              <a:ext uri="{FF2B5EF4-FFF2-40B4-BE49-F238E27FC236}">
                <a16:creationId xmlns:a16="http://schemas.microsoft.com/office/drawing/2014/main" id="{C69B1AAB-CC91-BAB1-5249-294DABB5231F}"/>
              </a:ext>
            </a:extLst>
          </p:cNvPr>
          <p:cNvSpPr>
            <a:spLocks noGrp="1"/>
          </p:cNvSpPr>
          <p:nvPr>
            <p:ph type="sldNum" sz="quarter" idx="4"/>
          </p:nvPr>
        </p:nvSpPr>
        <p:spPr/>
        <p:txBody>
          <a:bodyPr/>
          <a:lstStyle/>
          <a:p>
            <a:fld id="{9860EDB8-5305-433F-BE41-D7A86D811DB3}" type="slidenum">
              <a:rPr lang="en-US" smtClean="0"/>
              <a:pPr/>
              <a:t>35</a:t>
            </a:fld>
            <a:endParaRPr lang="en-US" dirty="0"/>
          </a:p>
        </p:txBody>
      </p:sp>
    </p:spTree>
    <p:extLst>
      <p:ext uri="{BB962C8B-B14F-4D97-AF65-F5344CB8AC3E}">
        <p14:creationId xmlns:p14="http://schemas.microsoft.com/office/powerpoint/2010/main" val="110990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Expenditure Trends in the 18</a:t>
            </a:r>
            <a:r>
              <a:rPr lang="en-US" baseline="30000" dirty="0">
                <a:latin typeface="Segoe UI" panose="020B0502040204020203" pitchFamily="34" charset="0"/>
                <a:cs typeface="Segoe UI" panose="020B0502040204020203" pitchFamily="34" charset="0"/>
              </a:rPr>
              <a:t>th</a:t>
            </a:r>
            <a:r>
              <a:rPr lang="en-US" dirty="0">
                <a:latin typeface="Segoe UI" panose="020B0502040204020203" pitchFamily="34" charset="0"/>
                <a:cs typeface="Segoe UI" panose="020B0502040204020203" pitchFamily="34" charset="0"/>
              </a:rPr>
              <a:t> Financial Period</a:t>
            </a: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000" dirty="0">
                <a:latin typeface="Segoe UI" panose="020B0502040204020203" pitchFamily="34" charset="0"/>
                <a:cs typeface="Segoe UI" panose="020B0502040204020203" pitchFamily="34" charset="0"/>
              </a:rPr>
              <a:t>Expenditures and operations during the second biennium (2022-2023) of 18</a:t>
            </a:r>
            <a:r>
              <a:rPr lang="en-US" sz="2000" baseline="30000" dirty="0">
                <a:latin typeface="Segoe UI" panose="020B0502040204020203" pitchFamily="34" charset="0"/>
                <a:cs typeface="Segoe UI" panose="020B0502040204020203" pitchFamily="34" charset="0"/>
              </a:rPr>
              <a:t>th</a:t>
            </a:r>
            <a:r>
              <a:rPr lang="en-US" sz="2000" dirty="0">
                <a:latin typeface="Segoe UI" panose="020B0502040204020203" pitchFamily="34" charset="0"/>
                <a:cs typeface="Segoe UI" panose="020B0502040204020203" pitchFamily="34" charset="0"/>
              </a:rPr>
              <a:t> Financial Period increasing. Planned near full spend of available funds, including unspent funds from 2020-2021:</a:t>
            </a:r>
          </a:p>
          <a:p>
            <a:pPr marL="714375"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Travel and other operations increasing since mid-2022 as COVID-19 pandemic restrictions were reduced</a:t>
            </a:r>
          </a:p>
          <a:p>
            <a:pPr marL="714375"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Inflationary impacts, particularly on energy, </a:t>
            </a:r>
            <a:r>
              <a:rPr lang="en-US" sz="1800">
                <a:latin typeface="Segoe UI" panose="020B0502040204020203" pitchFamily="34" charset="0"/>
                <a:cs typeface="Segoe UI" panose="020B0502040204020203" pitchFamily="34" charset="0"/>
              </a:rPr>
              <a:t>impacting expenditures</a:t>
            </a:r>
            <a:endParaRPr lang="en-US" sz="1800" dirty="0">
              <a:latin typeface="Segoe UI" panose="020B0502040204020203" pitchFamily="34" charset="0"/>
              <a:cs typeface="Segoe UI" panose="020B0502040204020203" pitchFamily="34" charset="0"/>
            </a:endParaRPr>
          </a:p>
          <a:p>
            <a:pPr marL="714375"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Unspent funds from 2020-2021 approved for re-utilization by EC-73</a:t>
            </a:r>
          </a:p>
          <a:p>
            <a:pPr marL="1171575" lvl="1"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Being utilized for deferred programmatic activities and growing demands on WMO</a:t>
            </a:r>
          </a:p>
          <a:p>
            <a:pPr marL="1171575" lvl="1"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Supporting critical investment needs (e.g. Headquarters Building, ERP upgrade, Regional Office IT infrastructure)</a:t>
            </a:r>
          </a:p>
          <a:p>
            <a:pPr marL="714375"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Final elements of Secretariat reorganization</a:t>
            </a:r>
          </a:p>
          <a:p>
            <a:pPr marL="1171575" lvl="1"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Reinvestment in technical staff from generated administrative staff costs savings was mostly completed in 2022</a:t>
            </a:r>
            <a:endParaRPr lang="en-US" sz="17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A5B9653B-DB25-BF6F-5C85-1FB39B6C31D1}"/>
              </a:ext>
            </a:extLst>
          </p:cNvPr>
          <p:cNvSpPr>
            <a:spLocks noGrp="1"/>
          </p:cNvSpPr>
          <p:nvPr>
            <p:ph type="sldNum" sz="quarter" idx="4"/>
          </p:nvPr>
        </p:nvSpPr>
        <p:spPr/>
        <p:txBody>
          <a:bodyPr/>
          <a:lstStyle/>
          <a:p>
            <a:fld id="{9860EDB8-5305-433F-BE41-D7A86D811DB3}" type="slidenum">
              <a:rPr lang="en-US" smtClean="0"/>
              <a:pPr/>
              <a:t>36</a:t>
            </a:fld>
            <a:endParaRPr lang="en-US" dirty="0"/>
          </a:p>
        </p:txBody>
      </p:sp>
    </p:spTree>
    <p:extLst>
      <p:ext uri="{BB962C8B-B14F-4D97-AF65-F5344CB8AC3E}">
        <p14:creationId xmlns:p14="http://schemas.microsoft.com/office/powerpoint/2010/main" val="3694420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a:cs typeface="Segoe UI"/>
              </a:rPr>
              <a:t>2022 Regular Budget Implementation</a:t>
            </a:r>
            <a:endParaRPr lang="en-US" dirty="0"/>
          </a:p>
        </p:txBody>
      </p:sp>
      <p:sp>
        <p:nvSpPr>
          <p:cNvPr id="3" name="Content Placeholder 17">
            <a:extLst>
              <a:ext uri="{FF2B5EF4-FFF2-40B4-BE49-F238E27FC236}">
                <a16:creationId xmlns:a16="http://schemas.microsoft.com/office/drawing/2014/main" id="{3DCFFF11-62AB-80DE-9B3E-93C5C0B867A0}"/>
              </a:ext>
            </a:extLst>
          </p:cNvPr>
          <p:cNvSpPr txBox="1">
            <a:spLocks/>
          </p:cNvSpPr>
          <p:nvPr/>
        </p:nvSpPr>
        <p:spPr>
          <a:xfrm>
            <a:off x="541609" y="6002766"/>
            <a:ext cx="11012104" cy="40717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000" dirty="0">
                <a:latin typeface="Segoe UI" panose="020B0502040204020203" pitchFamily="34" charset="0"/>
                <a:cs typeface="Segoe UI" panose="020B0502040204020203" pitchFamily="34" charset="0"/>
              </a:rPr>
              <a:t>2022 incurred spend in excess of 2022 budget due to unspent funds from 2020-2021 biennium</a:t>
            </a:r>
          </a:p>
        </p:txBody>
      </p:sp>
      <p:pic>
        <p:nvPicPr>
          <p:cNvPr id="4" name="Picture 3">
            <a:extLst>
              <a:ext uri="{FF2B5EF4-FFF2-40B4-BE49-F238E27FC236}">
                <a16:creationId xmlns:a16="http://schemas.microsoft.com/office/drawing/2014/main" id="{F7CEEDFC-44DC-CAF5-B3E6-44437A7843D6}"/>
              </a:ext>
            </a:extLst>
          </p:cNvPr>
          <p:cNvPicPr>
            <a:picLocks noChangeAspect="1"/>
          </p:cNvPicPr>
          <p:nvPr/>
        </p:nvPicPr>
        <p:blipFill>
          <a:blip r:embed="rId2"/>
          <a:stretch>
            <a:fillRect/>
          </a:stretch>
        </p:blipFill>
        <p:spPr>
          <a:xfrm>
            <a:off x="2087872" y="2067306"/>
            <a:ext cx="8016257" cy="3601974"/>
          </a:xfrm>
          <a:prstGeom prst="rect">
            <a:avLst/>
          </a:prstGeom>
        </p:spPr>
      </p:pic>
      <p:sp>
        <p:nvSpPr>
          <p:cNvPr id="5" name="Oval 4">
            <a:extLst>
              <a:ext uri="{FF2B5EF4-FFF2-40B4-BE49-F238E27FC236}">
                <a16:creationId xmlns:a16="http://schemas.microsoft.com/office/drawing/2014/main" id="{105A2FAE-AD28-E8E8-5DC5-A5F4892C1995}"/>
              </a:ext>
            </a:extLst>
          </p:cNvPr>
          <p:cNvSpPr/>
          <p:nvPr/>
        </p:nvSpPr>
        <p:spPr>
          <a:xfrm>
            <a:off x="7480663" y="5320937"/>
            <a:ext cx="1715588" cy="407177"/>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0BC8205-C622-52A6-6521-258E3B777A83}"/>
              </a:ext>
            </a:extLst>
          </p:cNvPr>
          <p:cNvSpPr>
            <a:spLocks noGrp="1"/>
          </p:cNvSpPr>
          <p:nvPr>
            <p:ph type="sldNum" sz="quarter" idx="4"/>
          </p:nvPr>
        </p:nvSpPr>
        <p:spPr/>
        <p:txBody>
          <a:bodyPr/>
          <a:lstStyle/>
          <a:p>
            <a:fld id="{9860EDB8-5305-433F-BE41-D7A86D811DB3}" type="slidenum">
              <a:rPr lang="en-US" smtClean="0"/>
              <a:pPr/>
              <a:t>37</a:t>
            </a:fld>
            <a:endParaRPr lang="en-US" dirty="0"/>
          </a:p>
        </p:txBody>
      </p:sp>
    </p:spTree>
    <p:extLst>
      <p:ext uri="{BB962C8B-B14F-4D97-AF65-F5344CB8AC3E}">
        <p14:creationId xmlns:p14="http://schemas.microsoft.com/office/powerpoint/2010/main" val="217083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8881210" cy="640080"/>
          </a:xfrm>
        </p:spPr>
        <p:txBody>
          <a:bodyPr>
            <a:normAutofit/>
          </a:bodyPr>
          <a:lstStyle/>
          <a:p>
            <a:pPr lvl="0">
              <a:spcAft>
                <a:spcPts val="600"/>
              </a:spcAft>
              <a:defRPr/>
            </a:pPr>
            <a:r>
              <a:rPr lang="en-US" dirty="0">
                <a:latin typeface="Segoe UI" panose="020B0502040204020203" pitchFamily="34" charset="0"/>
                <a:cs typeface="Segoe UI" panose="020B0502040204020203" pitchFamily="34" charset="0"/>
              </a:rPr>
              <a:t>Financial Regulations Regarding Timing of Presentation</a:t>
            </a:r>
          </a:p>
        </p:txBody>
      </p:sp>
      <p:pic>
        <p:nvPicPr>
          <p:cNvPr id="4" name="Picture 3">
            <a:extLst>
              <a:ext uri="{FF2B5EF4-FFF2-40B4-BE49-F238E27FC236}">
                <a16:creationId xmlns:a16="http://schemas.microsoft.com/office/drawing/2014/main" id="{643500DE-FA64-4495-8D69-32ED08CD6631}"/>
              </a:ext>
            </a:extLst>
          </p:cNvPr>
          <p:cNvPicPr>
            <a:picLocks noChangeAspect="1"/>
          </p:cNvPicPr>
          <p:nvPr/>
        </p:nvPicPr>
        <p:blipFill>
          <a:blip r:embed="rId2"/>
          <a:stretch>
            <a:fillRect/>
          </a:stretch>
        </p:blipFill>
        <p:spPr>
          <a:xfrm>
            <a:off x="1086592" y="1947553"/>
            <a:ext cx="4886698" cy="4601688"/>
          </a:xfrm>
          <a:prstGeom prst="rect">
            <a:avLst/>
          </a:prstGeom>
        </p:spPr>
      </p:pic>
      <p:sp>
        <p:nvSpPr>
          <p:cNvPr id="7" name="Speech Bubble: Rectangle 6">
            <a:extLst>
              <a:ext uri="{FF2B5EF4-FFF2-40B4-BE49-F238E27FC236}">
                <a16:creationId xmlns:a16="http://schemas.microsoft.com/office/drawing/2014/main" id="{3092A58D-E69F-4AC2-A7EA-C1DAA89C4C4B}"/>
              </a:ext>
            </a:extLst>
          </p:cNvPr>
          <p:cNvSpPr/>
          <p:nvPr/>
        </p:nvSpPr>
        <p:spPr>
          <a:xfrm>
            <a:off x="7600567" y="3887779"/>
            <a:ext cx="4340433" cy="840417"/>
          </a:xfrm>
          <a:prstGeom prst="wedgeRectCallout">
            <a:avLst>
              <a:gd name="adj1" fmla="val -91792"/>
              <a:gd name="adj2" fmla="val 21186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Submission to Congress at least 6 months prior to Meeting. EC Report at least 3 months prior to Meeting</a:t>
            </a:r>
            <a:endParaRPr lang="en-CH" dirty="0"/>
          </a:p>
        </p:txBody>
      </p:sp>
      <p:sp>
        <p:nvSpPr>
          <p:cNvPr id="31" name="Speech Bubble: Rectangle 30">
            <a:extLst>
              <a:ext uri="{FF2B5EF4-FFF2-40B4-BE49-F238E27FC236}">
                <a16:creationId xmlns:a16="http://schemas.microsoft.com/office/drawing/2014/main" id="{C75EB1D9-555A-42F9-961D-710A0F0B422A}"/>
              </a:ext>
            </a:extLst>
          </p:cNvPr>
          <p:cNvSpPr/>
          <p:nvPr/>
        </p:nvSpPr>
        <p:spPr>
          <a:xfrm>
            <a:off x="6096000" y="2536044"/>
            <a:ext cx="4340433" cy="840417"/>
          </a:xfrm>
          <a:prstGeom prst="wedgeRectCallout">
            <a:avLst>
              <a:gd name="adj1" fmla="val -60990"/>
              <a:gd name="adj2" fmla="val 3223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Send to EC minimum of 5 weeks before EC considers the estimates.</a:t>
            </a:r>
            <a:endParaRPr lang="en-CH" dirty="0"/>
          </a:p>
        </p:txBody>
      </p:sp>
      <p:sp>
        <p:nvSpPr>
          <p:cNvPr id="9" name="Speech Bubble: Rectangle 8">
            <a:extLst>
              <a:ext uri="{FF2B5EF4-FFF2-40B4-BE49-F238E27FC236}">
                <a16:creationId xmlns:a16="http://schemas.microsoft.com/office/drawing/2014/main" id="{5E01F48B-3736-4663-8ED0-C9C4ED2074B0}"/>
              </a:ext>
            </a:extLst>
          </p:cNvPr>
          <p:cNvSpPr/>
          <p:nvPr/>
        </p:nvSpPr>
        <p:spPr>
          <a:xfrm>
            <a:off x="7477715" y="5569527"/>
            <a:ext cx="4340433" cy="840417"/>
          </a:xfrm>
          <a:prstGeom prst="wedgeRectCallout">
            <a:avLst>
              <a:gd name="adj1" fmla="val -88538"/>
              <a:gd name="adj2" fmla="val 369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Consider implication of changes after EC review and discussion</a:t>
            </a:r>
            <a:endParaRPr lang="en-CH" dirty="0"/>
          </a:p>
        </p:txBody>
      </p:sp>
      <p:sp>
        <p:nvSpPr>
          <p:cNvPr id="2" name="TextBox 1">
            <a:extLst>
              <a:ext uri="{FF2B5EF4-FFF2-40B4-BE49-F238E27FC236}">
                <a16:creationId xmlns:a16="http://schemas.microsoft.com/office/drawing/2014/main" id="{A62A0AC3-79CF-4D6C-8190-3F8F17690630}"/>
              </a:ext>
            </a:extLst>
          </p:cNvPr>
          <p:cNvSpPr txBox="1"/>
          <p:nvPr/>
        </p:nvSpPr>
        <p:spPr>
          <a:xfrm>
            <a:off x="516912" y="1322455"/>
            <a:ext cx="11231140" cy="553998"/>
          </a:xfrm>
          <a:prstGeom prst="rect">
            <a:avLst/>
          </a:prstGeom>
          <a:noFill/>
        </p:spPr>
        <p:txBody>
          <a:bodyPr wrap="square" rtlCol="0">
            <a:spAutoFit/>
          </a:bodyPr>
          <a:lstStyle/>
          <a:p>
            <a:r>
              <a:rPr lang="en-US" sz="1500" dirty="0"/>
              <a:t>No change in the budgeting process, that will be continue to be submitted at least 6 month prior to Cg-19. For 19</a:t>
            </a:r>
            <a:r>
              <a:rPr lang="en-US" sz="1500" baseline="30000" dirty="0"/>
              <a:t>th</a:t>
            </a:r>
            <a:r>
              <a:rPr lang="en-US" sz="1500" dirty="0"/>
              <a:t> FP, the EC will be able to report to Congress considering a more realistic context and provide better guidance to Congress’s discussion on budget.</a:t>
            </a:r>
            <a:endParaRPr lang="en-CH" sz="1500" dirty="0"/>
          </a:p>
        </p:txBody>
      </p:sp>
      <p:sp>
        <p:nvSpPr>
          <p:cNvPr id="5" name="Slide Number Placeholder 4">
            <a:extLst>
              <a:ext uri="{FF2B5EF4-FFF2-40B4-BE49-F238E27FC236}">
                <a16:creationId xmlns:a16="http://schemas.microsoft.com/office/drawing/2014/main" id="{72507B69-0443-85A9-FFFE-3DF6D00244ED}"/>
              </a:ext>
            </a:extLst>
          </p:cNvPr>
          <p:cNvSpPr>
            <a:spLocks noGrp="1"/>
          </p:cNvSpPr>
          <p:nvPr>
            <p:ph type="sldNum" sz="quarter" idx="4"/>
          </p:nvPr>
        </p:nvSpPr>
        <p:spPr/>
        <p:txBody>
          <a:bodyPr/>
          <a:lstStyle/>
          <a:p>
            <a:fld id="{9860EDB8-5305-433F-BE41-D7A86D811DB3}" type="slidenum">
              <a:rPr lang="en-US" smtClean="0"/>
              <a:pPr/>
              <a:t>38</a:t>
            </a:fld>
            <a:endParaRPr lang="en-US" dirty="0"/>
          </a:p>
        </p:txBody>
      </p:sp>
    </p:spTree>
    <p:extLst>
      <p:ext uri="{BB962C8B-B14F-4D97-AF65-F5344CB8AC3E}">
        <p14:creationId xmlns:p14="http://schemas.microsoft.com/office/powerpoint/2010/main" val="2596833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Milestone 5" title="Milestone 5">
            <a:extLst>
              <a:ext uri="{FF2B5EF4-FFF2-40B4-BE49-F238E27FC236}">
                <a16:creationId xmlns:a16="http://schemas.microsoft.com/office/drawing/2014/main" id="{7293159A-06E8-4D3D-BD4A-F8136CC75C6D}"/>
              </a:ext>
            </a:extLst>
          </p:cNvPr>
          <p:cNvGrpSpPr/>
          <p:nvPr/>
        </p:nvGrpSpPr>
        <p:grpSpPr>
          <a:xfrm>
            <a:off x="1310969" y="2889163"/>
            <a:ext cx="1709260" cy="2673260"/>
            <a:chOff x="5933117" y="1980421"/>
            <a:chExt cx="1322054" cy="3459150"/>
          </a:xfrm>
        </p:grpSpPr>
        <p:grpSp>
          <p:nvGrpSpPr>
            <p:cNvPr id="86" name="Group 85" title="Milestone Text">
              <a:extLst>
                <a:ext uri="{FF2B5EF4-FFF2-40B4-BE49-F238E27FC236}">
                  <a16:creationId xmlns:a16="http://schemas.microsoft.com/office/drawing/2014/main" id="{81AB92DE-8343-4CA8-BB81-F744920060D9}"/>
                </a:ext>
              </a:extLst>
            </p:cNvPr>
            <p:cNvGrpSpPr/>
            <p:nvPr/>
          </p:nvGrpSpPr>
          <p:grpSpPr>
            <a:xfrm>
              <a:off x="5933117" y="1980421"/>
              <a:ext cx="1322054" cy="542438"/>
              <a:chOff x="2013333" y="2967714"/>
              <a:chExt cx="1322054" cy="542438"/>
            </a:xfrm>
          </p:grpSpPr>
          <p:sp>
            <p:nvSpPr>
              <p:cNvPr id="89" name="TextBox 88">
                <a:extLst>
                  <a:ext uri="{FF2B5EF4-FFF2-40B4-BE49-F238E27FC236}">
                    <a16:creationId xmlns:a16="http://schemas.microsoft.com/office/drawing/2014/main" id="{77B45066-C7F6-4F50-9330-7A114FF7B687}"/>
                  </a:ext>
                </a:extLst>
              </p:cNvPr>
              <p:cNvSpPr txBox="1"/>
              <p:nvPr/>
            </p:nvSpPr>
            <p:spPr>
              <a:xfrm>
                <a:off x="2013333" y="2967714"/>
                <a:ext cx="1294782" cy="358431"/>
              </a:xfrm>
              <a:prstGeom prst="rect">
                <a:avLst/>
              </a:prstGeom>
              <a:noFill/>
            </p:spPr>
            <p:txBody>
              <a:bodyPr wrap="square" lIns="0" tIns="0" rIns="0" bIns="0" rtlCol="0">
                <a:spAutoFit/>
              </a:bodyPr>
              <a:lstStyle/>
              <a:p>
                <a:r>
                  <a:rPr lang="en-ZA" dirty="0">
                    <a:solidFill>
                      <a:schemeClr val="tx1">
                        <a:lumMod val="75000"/>
                        <a:lumOff val="25000"/>
                      </a:schemeClr>
                    </a:solidFill>
                  </a:rPr>
                  <a:t>EC-75</a:t>
                </a:r>
              </a:p>
            </p:txBody>
          </p:sp>
          <p:sp>
            <p:nvSpPr>
              <p:cNvPr id="90" name="TextBox 89">
                <a:extLst>
                  <a:ext uri="{FF2B5EF4-FFF2-40B4-BE49-F238E27FC236}">
                    <a16:creationId xmlns:a16="http://schemas.microsoft.com/office/drawing/2014/main" id="{5B0C116E-B947-4296-8434-A2F9DC694084}"/>
                  </a:ext>
                </a:extLst>
              </p:cNvPr>
              <p:cNvSpPr txBox="1"/>
              <p:nvPr/>
            </p:nvSpPr>
            <p:spPr>
              <a:xfrm>
                <a:off x="2040605" y="3311024"/>
                <a:ext cx="1294782" cy="199128"/>
              </a:xfrm>
              <a:prstGeom prst="rect">
                <a:avLst/>
              </a:prstGeom>
              <a:noFill/>
            </p:spPr>
            <p:txBody>
              <a:bodyPr wrap="square" lIns="0" tIns="0" rIns="0" bIns="0" rtlCol="0">
                <a:spAutoFit/>
              </a:bodyPr>
              <a:lstStyle/>
              <a:p>
                <a:r>
                  <a:rPr lang="en-ZA" sz="1000" dirty="0">
                    <a:solidFill>
                      <a:schemeClr val="tx1">
                        <a:lumMod val="75000"/>
                        <a:lumOff val="25000"/>
                      </a:schemeClr>
                    </a:solidFill>
                  </a:rPr>
                  <a:t>Deliberation of Strategic Plan</a:t>
                </a:r>
              </a:p>
            </p:txBody>
          </p:sp>
        </p:grpSp>
        <p:sp>
          <p:nvSpPr>
            <p:cNvPr id="87" name="Arrow: Down 86" title="Milestone Tall Arrow">
              <a:extLst>
                <a:ext uri="{FF2B5EF4-FFF2-40B4-BE49-F238E27FC236}">
                  <a16:creationId xmlns:a16="http://schemas.microsoft.com/office/drawing/2014/main" id="{C404134D-4EBC-47B4-982F-A42094CEAB48}"/>
                </a:ext>
              </a:extLst>
            </p:cNvPr>
            <p:cNvSpPr/>
            <p:nvPr/>
          </p:nvSpPr>
          <p:spPr>
            <a:xfrm>
              <a:off x="6008504" y="2596164"/>
              <a:ext cx="444516" cy="2843407"/>
            </a:xfrm>
            <a:prstGeom prst="downArrow">
              <a:avLst>
                <a:gd name="adj1" fmla="val 100000"/>
                <a:gd name="adj2" fmla="val 50000"/>
              </a:avLst>
            </a:prstGeom>
            <a:gradFill>
              <a:gsLst>
                <a:gs pos="20000">
                  <a:schemeClr val="accent1"/>
                </a:gs>
                <a:gs pos="84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8" name="Oval 87" title="Milestone Number">
              <a:extLst>
                <a:ext uri="{FF2B5EF4-FFF2-40B4-BE49-F238E27FC236}">
                  <a16:creationId xmlns:a16="http://schemas.microsoft.com/office/drawing/2014/main" id="{E57DB62C-D525-449F-9FB2-916C7D331AF0}"/>
                </a:ext>
              </a:extLst>
            </p:cNvPr>
            <p:cNvSpPr/>
            <p:nvPr/>
          </p:nvSpPr>
          <p:spPr>
            <a:xfrm>
              <a:off x="6108724" y="2787012"/>
              <a:ext cx="200150" cy="276811"/>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02</a:t>
              </a:r>
            </a:p>
          </p:txBody>
        </p:sp>
      </p:grpSp>
      <p:sp>
        <p:nvSpPr>
          <p:cNvPr id="2" name="Title 1">
            <a:extLst>
              <a:ext uri="{FF2B5EF4-FFF2-40B4-BE49-F238E27FC236}">
                <a16:creationId xmlns:a16="http://schemas.microsoft.com/office/drawing/2014/main" id="{33189D58-1F1D-435B-96BC-55D4FFBB1DCF}"/>
              </a:ext>
            </a:extLst>
          </p:cNvPr>
          <p:cNvSpPr>
            <a:spLocks noGrp="1"/>
          </p:cNvSpPr>
          <p:nvPr>
            <p:ph type="title"/>
          </p:nvPr>
        </p:nvSpPr>
        <p:spPr>
          <a:xfrm>
            <a:off x="521207" y="448056"/>
            <a:ext cx="7646249" cy="640080"/>
          </a:xfrm>
        </p:spPr>
        <p:txBody>
          <a:bodyPr>
            <a:noAutofit/>
          </a:bodyPr>
          <a:lstStyle/>
          <a:p>
            <a:r>
              <a:rPr lang="en-ZA" dirty="0">
                <a:latin typeface="+mn-lt"/>
              </a:rPr>
              <a:t>Roadmap for Maximum Expenditures Approval</a:t>
            </a:r>
            <a:endParaRPr lang="en-US" dirty="0">
              <a:latin typeface="+mn-lt"/>
            </a:endParaRPr>
          </a:p>
        </p:txBody>
      </p:sp>
      <p:grpSp>
        <p:nvGrpSpPr>
          <p:cNvPr id="4" name="Milestone 2" title="Milestone 2">
            <a:extLst>
              <a:ext uri="{FF2B5EF4-FFF2-40B4-BE49-F238E27FC236}">
                <a16:creationId xmlns:a16="http://schemas.microsoft.com/office/drawing/2014/main" id="{F7F652D5-53C6-45AB-92A0-C0483389991D}"/>
              </a:ext>
            </a:extLst>
          </p:cNvPr>
          <p:cNvGrpSpPr/>
          <p:nvPr/>
        </p:nvGrpSpPr>
        <p:grpSpPr>
          <a:xfrm>
            <a:off x="4257014" y="1353783"/>
            <a:ext cx="1959747" cy="4083286"/>
            <a:chOff x="1479740" y="1174884"/>
            <a:chExt cx="1315711" cy="4264688"/>
          </a:xfrm>
        </p:grpSpPr>
        <p:sp>
          <p:nvSpPr>
            <p:cNvPr id="5" name="Arrow: Down 4" title="Milestone Tall Arrow">
              <a:extLst>
                <a:ext uri="{FF2B5EF4-FFF2-40B4-BE49-F238E27FC236}">
                  <a16:creationId xmlns:a16="http://schemas.microsoft.com/office/drawing/2014/main" id="{692A78DE-223A-40FE-8D21-C26B22974753}"/>
                </a:ext>
              </a:extLst>
            </p:cNvPr>
            <p:cNvSpPr/>
            <p:nvPr/>
          </p:nvSpPr>
          <p:spPr>
            <a:xfrm>
              <a:off x="1479740" y="1902395"/>
              <a:ext cx="832863" cy="3537177"/>
            </a:xfrm>
            <a:prstGeom prst="downArrow">
              <a:avLst>
                <a:gd name="adj1" fmla="val 100000"/>
                <a:gd name="adj2" fmla="val 50000"/>
              </a:avLst>
            </a:prstGeom>
            <a:gradFill>
              <a:gsLst>
                <a:gs pos="27000">
                  <a:schemeClr val="accent1"/>
                </a:gs>
                <a:gs pos="94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Oval 5" title="Milestone Number">
              <a:extLst>
                <a:ext uri="{FF2B5EF4-FFF2-40B4-BE49-F238E27FC236}">
                  <a16:creationId xmlns:a16="http://schemas.microsoft.com/office/drawing/2014/main" id="{3056B892-B618-410B-8F4C-8E3828C4AEF1}"/>
                </a:ext>
              </a:extLst>
            </p:cNvPr>
            <p:cNvSpPr/>
            <p:nvPr/>
          </p:nvSpPr>
          <p:spPr>
            <a:xfrm>
              <a:off x="1566386" y="2085415"/>
              <a:ext cx="235230"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03</a:t>
              </a:r>
            </a:p>
          </p:txBody>
        </p:sp>
        <p:grpSp>
          <p:nvGrpSpPr>
            <p:cNvPr id="7" name="Group 6" title="Milestone Text">
              <a:extLst>
                <a:ext uri="{FF2B5EF4-FFF2-40B4-BE49-F238E27FC236}">
                  <a16:creationId xmlns:a16="http://schemas.microsoft.com/office/drawing/2014/main" id="{4E7CA3F6-43A6-4170-A0A5-370A30751008}"/>
                </a:ext>
              </a:extLst>
            </p:cNvPr>
            <p:cNvGrpSpPr/>
            <p:nvPr/>
          </p:nvGrpSpPr>
          <p:grpSpPr>
            <a:xfrm>
              <a:off x="1479740" y="1174884"/>
              <a:ext cx="1315711" cy="629906"/>
              <a:chOff x="2110555" y="2162177"/>
              <a:chExt cx="1315711" cy="629906"/>
            </a:xfrm>
          </p:grpSpPr>
          <p:sp>
            <p:nvSpPr>
              <p:cNvPr id="8" name="TextBox 7">
                <a:extLst>
                  <a:ext uri="{FF2B5EF4-FFF2-40B4-BE49-F238E27FC236}">
                    <a16:creationId xmlns:a16="http://schemas.microsoft.com/office/drawing/2014/main" id="{70ECAF0F-0ECF-4939-8015-CA374730A005}"/>
                  </a:ext>
                </a:extLst>
              </p:cNvPr>
              <p:cNvSpPr txBox="1"/>
              <p:nvPr/>
            </p:nvSpPr>
            <p:spPr>
              <a:xfrm>
                <a:off x="2110555" y="2162177"/>
                <a:ext cx="1294782" cy="276999"/>
              </a:xfrm>
              <a:prstGeom prst="rect">
                <a:avLst/>
              </a:prstGeom>
              <a:noFill/>
            </p:spPr>
            <p:txBody>
              <a:bodyPr wrap="square" lIns="0" tIns="0" rIns="0" bIns="0" rtlCol="0">
                <a:spAutoFit/>
              </a:bodyPr>
              <a:lstStyle/>
              <a:p>
                <a:r>
                  <a:rPr lang="en-ZA" dirty="0">
                    <a:solidFill>
                      <a:schemeClr val="tx1">
                        <a:lumMod val="75000"/>
                        <a:lumOff val="25000"/>
                      </a:schemeClr>
                    </a:solidFill>
                  </a:rPr>
                  <a:t>Publishing</a:t>
                </a:r>
              </a:p>
            </p:txBody>
          </p:sp>
          <p:sp>
            <p:nvSpPr>
              <p:cNvPr id="9" name="TextBox 8">
                <a:extLst>
                  <a:ext uri="{FF2B5EF4-FFF2-40B4-BE49-F238E27FC236}">
                    <a16:creationId xmlns:a16="http://schemas.microsoft.com/office/drawing/2014/main" id="{945F50E1-2C9E-4FE3-AEE7-93515E366232}"/>
                  </a:ext>
                </a:extLst>
              </p:cNvPr>
              <p:cNvSpPr txBox="1"/>
              <p:nvPr/>
            </p:nvSpPr>
            <p:spPr>
              <a:xfrm>
                <a:off x="2110555" y="2470633"/>
                <a:ext cx="1315711" cy="321450"/>
              </a:xfrm>
              <a:prstGeom prst="rect">
                <a:avLst/>
              </a:prstGeom>
              <a:noFill/>
            </p:spPr>
            <p:txBody>
              <a:bodyPr wrap="square" lIns="0" tIns="0" rIns="0" bIns="0" rtlCol="0">
                <a:spAutoFit/>
              </a:bodyPr>
              <a:lstStyle/>
              <a:p>
                <a:r>
                  <a:rPr lang="en-ZA" sz="1000" dirty="0">
                    <a:solidFill>
                      <a:schemeClr val="tx1">
                        <a:lumMod val="75000"/>
                        <a:lumOff val="25000"/>
                      </a:schemeClr>
                    </a:solidFill>
                  </a:rPr>
                  <a:t>Draft Cg-19 resolution, Cg-19 INF</a:t>
                </a:r>
                <a:br>
                  <a:rPr lang="en-ZA" sz="1000" dirty="0">
                    <a:solidFill>
                      <a:schemeClr val="tx1">
                        <a:lumMod val="75000"/>
                        <a:lumOff val="25000"/>
                      </a:schemeClr>
                    </a:solidFill>
                  </a:rPr>
                </a:br>
                <a:r>
                  <a:rPr lang="en-ZA" sz="1000" dirty="0">
                    <a:solidFill>
                      <a:schemeClr val="tx1">
                        <a:lumMod val="75000"/>
                        <a:lumOff val="25000"/>
                      </a:schemeClr>
                    </a:solidFill>
                  </a:rPr>
                  <a:t>Draft EC-76 Rec., EC INF</a:t>
                </a:r>
              </a:p>
            </p:txBody>
          </p:sp>
        </p:grpSp>
      </p:grpSp>
      <p:grpSp>
        <p:nvGrpSpPr>
          <p:cNvPr id="10" name="Timeline" title="Timeline">
            <a:extLst>
              <a:ext uri="{FF2B5EF4-FFF2-40B4-BE49-F238E27FC236}">
                <a16:creationId xmlns:a16="http://schemas.microsoft.com/office/drawing/2014/main" id="{40904A24-8A9A-4610-8C3A-60F2F3B43AA0}"/>
              </a:ext>
            </a:extLst>
          </p:cNvPr>
          <p:cNvGrpSpPr/>
          <p:nvPr/>
        </p:nvGrpSpPr>
        <p:grpSpPr>
          <a:xfrm>
            <a:off x="799756" y="5519804"/>
            <a:ext cx="10602339" cy="863328"/>
            <a:chOff x="418011" y="5519804"/>
            <a:chExt cx="10360345" cy="863328"/>
          </a:xfrm>
        </p:grpSpPr>
        <p:grpSp>
          <p:nvGrpSpPr>
            <p:cNvPr id="11" name="Group 10" title="Timeline">
              <a:extLst>
                <a:ext uri="{FF2B5EF4-FFF2-40B4-BE49-F238E27FC236}">
                  <a16:creationId xmlns:a16="http://schemas.microsoft.com/office/drawing/2014/main" id="{F00DB210-B742-4BCF-8130-FAD99E189307}"/>
                </a:ext>
              </a:extLst>
            </p:cNvPr>
            <p:cNvGrpSpPr/>
            <p:nvPr/>
          </p:nvGrpSpPr>
          <p:grpSpPr>
            <a:xfrm>
              <a:off x="418011" y="5519804"/>
              <a:ext cx="10360345" cy="165471"/>
              <a:chOff x="418011" y="3346265"/>
              <a:chExt cx="10360345" cy="165471"/>
            </a:xfrm>
          </p:grpSpPr>
          <p:cxnSp>
            <p:nvCxnSpPr>
              <p:cNvPr id="30" name="Straight Arrow Connector 29">
                <a:extLst>
                  <a:ext uri="{FF2B5EF4-FFF2-40B4-BE49-F238E27FC236}">
                    <a16:creationId xmlns:a16="http://schemas.microsoft.com/office/drawing/2014/main" id="{C405A227-1865-4896-B01E-E54A3C74CA63}"/>
                  </a:ext>
                </a:extLst>
              </p:cNvPr>
              <p:cNvCxnSpPr>
                <a:cxnSpLocks/>
              </p:cNvCxnSpPr>
              <p:nvPr/>
            </p:nvCxnSpPr>
            <p:spPr>
              <a:xfrm>
                <a:off x="418011" y="3429000"/>
                <a:ext cx="9065561"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3D326A-63B7-43AC-8E88-D1655FC84E68}"/>
                  </a:ext>
                </a:extLst>
              </p:cNvPr>
              <p:cNvCxnSpPr>
                <a:cxnSpLocks/>
              </p:cNvCxnSpPr>
              <p:nvPr/>
            </p:nvCxnSpPr>
            <p:spPr>
              <a:xfrm>
                <a:off x="1067476"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F389AB-E7D1-4354-A52C-186920A8B111}"/>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D074CE-00B4-4D5C-992F-E4DF21F71E72}"/>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3580B8-5244-4611-9435-C582D2007D50}"/>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51660B9-94AF-425D-BF03-D4C0F1885649}"/>
                  </a:ext>
                </a:extLst>
              </p:cNvPr>
              <p:cNvCxnSpPr>
                <a:cxnSpLocks/>
              </p:cNvCxnSpPr>
              <p:nvPr/>
            </p:nvCxnSpPr>
            <p:spPr>
              <a:xfrm>
                <a:off x="3657044"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EE69E8-20CC-40FD-A64F-345E9793DB11}"/>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91F7011-A8BB-4E21-915D-EBB5F3F81824}"/>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2F2D9A-6744-4137-8325-F9435833DBDE}"/>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F920865-2E16-477E-B010-1FCBF53CC1CF}"/>
                  </a:ext>
                </a:extLst>
              </p:cNvPr>
              <p:cNvCxnSpPr>
                <a:cxnSpLocks/>
              </p:cNvCxnSpPr>
              <p:nvPr/>
            </p:nvCxnSpPr>
            <p:spPr>
              <a:xfrm>
                <a:off x="6246612"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DF0F5AC-887C-4A28-811E-73989BAEEAB1}"/>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C52CCED-42B6-402B-B6F3-AFB4AE2D78A2}"/>
                  </a:ext>
                </a:extLst>
              </p:cNvPr>
              <p:cNvCxnSpPr>
                <a:cxnSpLocks/>
              </p:cNvCxnSpPr>
              <p:nvPr/>
            </p:nvCxnSpPr>
            <p:spPr>
              <a:xfrm>
                <a:off x="754139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5D4252-1FE8-453F-9C91-E9C82B35503E}"/>
                  </a:ext>
                </a:extLst>
              </p:cNvPr>
              <p:cNvCxnSpPr>
                <a:cxnSpLocks/>
              </p:cNvCxnSpPr>
              <p:nvPr/>
            </p:nvCxnSpPr>
            <p:spPr>
              <a:xfrm>
                <a:off x="818878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2E468C-F4B2-4C42-890E-982990D02573}"/>
                  </a:ext>
                </a:extLst>
              </p:cNvPr>
              <p:cNvCxnSpPr>
                <a:cxnSpLocks/>
              </p:cNvCxnSpPr>
              <p:nvPr/>
            </p:nvCxnSpPr>
            <p:spPr>
              <a:xfrm>
                <a:off x="8836180"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E17DDE5-6E85-4A60-901E-6C6997A12C30}"/>
                  </a:ext>
                </a:extLst>
              </p:cNvPr>
              <p:cNvCxnSpPr>
                <a:cxnSpLocks/>
              </p:cNvCxnSpPr>
              <p:nvPr/>
            </p:nvCxnSpPr>
            <p:spPr>
              <a:xfrm>
                <a:off x="948357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DD0EC8-DE95-4A87-9391-381D06E5DF8D}"/>
                  </a:ext>
                </a:extLst>
              </p:cNvPr>
              <p:cNvCxnSpPr>
                <a:cxnSpLocks/>
              </p:cNvCxnSpPr>
              <p:nvPr/>
            </p:nvCxnSpPr>
            <p:spPr>
              <a:xfrm>
                <a:off x="1013096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F078BF-7273-47CC-B500-AC8BFE35F815}"/>
                  </a:ext>
                </a:extLst>
              </p:cNvPr>
              <p:cNvCxnSpPr>
                <a:cxnSpLocks/>
              </p:cNvCxnSpPr>
              <p:nvPr/>
            </p:nvCxnSpPr>
            <p:spPr>
              <a:xfrm>
                <a:off x="1077835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2" name="Group 11" title="Timeline Text">
              <a:extLst>
                <a:ext uri="{FF2B5EF4-FFF2-40B4-BE49-F238E27FC236}">
                  <a16:creationId xmlns:a16="http://schemas.microsoft.com/office/drawing/2014/main" id="{34D8FDD4-5D0D-4F1B-8483-8362D29FC760}"/>
                </a:ext>
              </a:extLst>
            </p:cNvPr>
            <p:cNvGrpSpPr/>
            <p:nvPr/>
          </p:nvGrpSpPr>
          <p:grpSpPr>
            <a:xfrm>
              <a:off x="782971" y="5817314"/>
              <a:ext cx="8914006" cy="565818"/>
              <a:chOff x="782971" y="5817314"/>
              <a:chExt cx="8914006" cy="565818"/>
            </a:xfrm>
          </p:grpSpPr>
          <p:sp>
            <p:nvSpPr>
              <p:cNvPr id="13" name="TextBox 12">
                <a:extLst>
                  <a:ext uri="{FF2B5EF4-FFF2-40B4-BE49-F238E27FC236}">
                    <a16:creationId xmlns:a16="http://schemas.microsoft.com/office/drawing/2014/main" id="{E22730F5-6DF0-46D3-AD9B-9DB97E83BE2A}"/>
                  </a:ext>
                </a:extLst>
              </p:cNvPr>
              <p:cNvSpPr txBox="1"/>
              <p:nvPr/>
            </p:nvSpPr>
            <p:spPr>
              <a:xfrm>
                <a:off x="782971" y="5817314"/>
                <a:ext cx="569010"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Jun</a:t>
                </a:r>
                <a:endParaRPr lang="en-ZA" sz="1000" dirty="0">
                  <a:solidFill>
                    <a:schemeClr val="bg1">
                      <a:lumMod val="75000"/>
                    </a:schemeClr>
                  </a:solidFill>
                </a:endParaRPr>
              </a:p>
            </p:txBody>
          </p:sp>
          <p:sp>
            <p:nvSpPr>
              <p:cNvPr id="14" name="TextBox 13">
                <a:extLst>
                  <a:ext uri="{FF2B5EF4-FFF2-40B4-BE49-F238E27FC236}">
                    <a16:creationId xmlns:a16="http://schemas.microsoft.com/office/drawing/2014/main" id="{67430ED9-CC6A-4840-8653-C4483C483B7E}"/>
                  </a:ext>
                </a:extLst>
              </p:cNvPr>
              <p:cNvSpPr txBox="1"/>
              <p:nvPr/>
            </p:nvSpPr>
            <p:spPr>
              <a:xfrm>
                <a:off x="1510890"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Jul</a:t>
                </a:r>
                <a:endParaRPr lang="en-ZA" sz="1000" dirty="0">
                  <a:solidFill>
                    <a:schemeClr val="tx1">
                      <a:lumMod val="65000"/>
                      <a:lumOff val="35000"/>
                    </a:schemeClr>
                  </a:solidFill>
                </a:endParaRPr>
              </a:p>
            </p:txBody>
          </p:sp>
          <p:sp>
            <p:nvSpPr>
              <p:cNvPr id="15" name="TextBox 14">
                <a:extLst>
                  <a:ext uri="{FF2B5EF4-FFF2-40B4-BE49-F238E27FC236}">
                    <a16:creationId xmlns:a16="http://schemas.microsoft.com/office/drawing/2014/main" id="{F27C71E0-0B4E-485D-8EC9-4136867BBDA6}"/>
                  </a:ext>
                </a:extLst>
              </p:cNvPr>
              <p:cNvSpPr txBox="1"/>
              <p:nvPr/>
            </p:nvSpPr>
            <p:spPr>
              <a:xfrm>
                <a:off x="2158282"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Aug</a:t>
                </a:r>
                <a:endParaRPr lang="en-ZA" sz="1000" dirty="0">
                  <a:solidFill>
                    <a:schemeClr val="tx1">
                      <a:lumMod val="65000"/>
                      <a:lumOff val="35000"/>
                    </a:schemeClr>
                  </a:solidFill>
                </a:endParaRPr>
              </a:p>
            </p:txBody>
          </p:sp>
          <p:sp>
            <p:nvSpPr>
              <p:cNvPr id="16" name="TextBox 15">
                <a:extLst>
                  <a:ext uri="{FF2B5EF4-FFF2-40B4-BE49-F238E27FC236}">
                    <a16:creationId xmlns:a16="http://schemas.microsoft.com/office/drawing/2014/main" id="{74F95417-69E9-45F3-A629-BC89AFA5FD99}"/>
                  </a:ext>
                </a:extLst>
              </p:cNvPr>
              <p:cNvSpPr txBox="1"/>
              <p:nvPr/>
            </p:nvSpPr>
            <p:spPr>
              <a:xfrm>
                <a:off x="2805674"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Sep</a:t>
                </a:r>
                <a:endParaRPr lang="en-ZA" sz="1000" dirty="0">
                  <a:solidFill>
                    <a:schemeClr val="tx1">
                      <a:lumMod val="65000"/>
                      <a:lumOff val="35000"/>
                    </a:schemeClr>
                  </a:solidFill>
                </a:endParaRPr>
              </a:p>
            </p:txBody>
          </p:sp>
          <p:sp>
            <p:nvSpPr>
              <p:cNvPr id="17" name="TextBox 16">
                <a:extLst>
                  <a:ext uri="{FF2B5EF4-FFF2-40B4-BE49-F238E27FC236}">
                    <a16:creationId xmlns:a16="http://schemas.microsoft.com/office/drawing/2014/main" id="{EBC67C4F-7742-4F5F-81B6-9F176C844C22}"/>
                  </a:ext>
                </a:extLst>
              </p:cNvPr>
              <p:cNvSpPr txBox="1"/>
              <p:nvPr/>
            </p:nvSpPr>
            <p:spPr>
              <a:xfrm>
                <a:off x="3381966" y="5817314"/>
                <a:ext cx="569010"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Oct</a:t>
                </a:r>
                <a:endParaRPr lang="en-ZA" sz="1000" dirty="0">
                  <a:solidFill>
                    <a:schemeClr val="bg1">
                      <a:lumMod val="75000"/>
                    </a:schemeClr>
                  </a:solidFill>
                </a:endParaRPr>
              </a:p>
            </p:txBody>
          </p:sp>
          <p:sp>
            <p:nvSpPr>
              <p:cNvPr id="18" name="TextBox 17">
                <a:extLst>
                  <a:ext uri="{FF2B5EF4-FFF2-40B4-BE49-F238E27FC236}">
                    <a16:creationId xmlns:a16="http://schemas.microsoft.com/office/drawing/2014/main" id="{0306B3EF-0133-4D75-9625-F8F9C03D811D}"/>
                  </a:ext>
                </a:extLst>
              </p:cNvPr>
              <p:cNvSpPr txBox="1"/>
              <p:nvPr/>
            </p:nvSpPr>
            <p:spPr>
              <a:xfrm>
                <a:off x="4109885"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Nov</a:t>
                </a:r>
                <a:endParaRPr lang="en-ZA" sz="1000" dirty="0">
                  <a:solidFill>
                    <a:schemeClr val="tx1">
                      <a:lumMod val="65000"/>
                      <a:lumOff val="35000"/>
                    </a:schemeClr>
                  </a:solidFill>
                </a:endParaRPr>
              </a:p>
            </p:txBody>
          </p:sp>
          <p:sp>
            <p:nvSpPr>
              <p:cNvPr id="19" name="TextBox 18">
                <a:extLst>
                  <a:ext uri="{FF2B5EF4-FFF2-40B4-BE49-F238E27FC236}">
                    <a16:creationId xmlns:a16="http://schemas.microsoft.com/office/drawing/2014/main" id="{B32B147D-7B4C-49CB-A075-B8929BE80A7B}"/>
                  </a:ext>
                </a:extLst>
              </p:cNvPr>
              <p:cNvSpPr txBox="1"/>
              <p:nvPr/>
            </p:nvSpPr>
            <p:spPr>
              <a:xfrm>
                <a:off x="4757277"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Dec</a:t>
                </a:r>
                <a:endParaRPr lang="en-ZA" sz="1000" dirty="0">
                  <a:solidFill>
                    <a:schemeClr val="tx1">
                      <a:lumMod val="65000"/>
                      <a:lumOff val="35000"/>
                    </a:schemeClr>
                  </a:solidFill>
                </a:endParaRPr>
              </a:p>
            </p:txBody>
          </p:sp>
          <p:sp>
            <p:nvSpPr>
              <p:cNvPr id="20" name="TextBox 19">
                <a:extLst>
                  <a:ext uri="{FF2B5EF4-FFF2-40B4-BE49-F238E27FC236}">
                    <a16:creationId xmlns:a16="http://schemas.microsoft.com/office/drawing/2014/main" id="{BF934753-6FAA-4697-BC82-39DE33AF9274}"/>
                  </a:ext>
                </a:extLst>
              </p:cNvPr>
              <p:cNvSpPr txBox="1"/>
              <p:nvPr/>
            </p:nvSpPr>
            <p:spPr>
              <a:xfrm>
                <a:off x="5404669"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Jan</a:t>
                </a:r>
                <a:endParaRPr lang="en-ZA" sz="1000" dirty="0">
                  <a:solidFill>
                    <a:schemeClr val="tx1">
                      <a:lumMod val="65000"/>
                      <a:lumOff val="35000"/>
                    </a:schemeClr>
                  </a:solidFill>
                </a:endParaRPr>
              </a:p>
            </p:txBody>
          </p:sp>
          <p:sp>
            <p:nvSpPr>
              <p:cNvPr id="21" name="TextBox 20">
                <a:extLst>
                  <a:ext uri="{FF2B5EF4-FFF2-40B4-BE49-F238E27FC236}">
                    <a16:creationId xmlns:a16="http://schemas.microsoft.com/office/drawing/2014/main" id="{BCEAAF87-2B21-438B-987B-0AC440C07722}"/>
                  </a:ext>
                </a:extLst>
              </p:cNvPr>
              <p:cNvSpPr txBox="1"/>
              <p:nvPr/>
            </p:nvSpPr>
            <p:spPr>
              <a:xfrm>
                <a:off x="5971534" y="5817314"/>
                <a:ext cx="569010"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Feb</a:t>
                </a:r>
                <a:endParaRPr lang="en-ZA" sz="1000" dirty="0">
                  <a:solidFill>
                    <a:schemeClr val="bg1">
                      <a:lumMod val="75000"/>
                    </a:schemeClr>
                  </a:solidFill>
                </a:endParaRPr>
              </a:p>
            </p:txBody>
          </p:sp>
          <p:sp>
            <p:nvSpPr>
              <p:cNvPr id="22" name="TextBox 21">
                <a:extLst>
                  <a:ext uri="{FF2B5EF4-FFF2-40B4-BE49-F238E27FC236}">
                    <a16:creationId xmlns:a16="http://schemas.microsoft.com/office/drawing/2014/main" id="{D317240C-2C8C-46FF-B30C-DA7551D505AA}"/>
                  </a:ext>
                </a:extLst>
              </p:cNvPr>
              <p:cNvSpPr txBox="1"/>
              <p:nvPr/>
            </p:nvSpPr>
            <p:spPr>
              <a:xfrm>
                <a:off x="6699453"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Mar</a:t>
                </a:r>
                <a:endParaRPr lang="en-ZA" sz="1000" dirty="0">
                  <a:solidFill>
                    <a:schemeClr val="tx1">
                      <a:lumMod val="65000"/>
                      <a:lumOff val="35000"/>
                    </a:schemeClr>
                  </a:solidFill>
                </a:endParaRPr>
              </a:p>
            </p:txBody>
          </p:sp>
          <p:sp>
            <p:nvSpPr>
              <p:cNvPr id="23" name="TextBox 22">
                <a:extLst>
                  <a:ext uri="{FF2B5EF4-FFF2-40B4-BE49-F238E27FC236}">
                    <a16:creationId xmlns:a16="http://schemas.microsoft.com/office/drawing/2014/main" id="{747CFECF-6067-4A75-BC97-7B80CF9F3827}"/>
                  </a:ext>
                </a:extLst>
              </p:cNvPr>
              <p:cNvSpPr txBox="1"/>
              <p:nvPr/>
            </p:nvSpPr>
            <p:spPr>
              <a:xfrm>
                <a:off x="7346845"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Apr</a:t>
                </a:r>
                <a:endParaRPr lang="en-ZA" sz="1000" dirty="0">
                  <a:solidFill>
                    <a:schemeClr val="tx1">
                      <a:lumMod val="65000"/>
                      <a:lumOff val="35000"/>
                    </a:schemeClr>
                  </a:solidFill>
                </a:endParaRPr>
              </a:p>
            </p:txBody>
          </p:sp>
          <p:sp>
            <p:nvSpPr>
              <p:cNvPr id="24" name="TextBox 23">
                <a:extLst>
                  <a:ext uri="{FF2B5EF4-FFF2-40B4-BE49-F238E27FC236}">
                    <a16:creationId xmlns:a16="http://schemas.microsoft.com/office/drawing/2014/main" id="{759B4791-936A-44A9-BAE6-CAD5B5E0892B}"/>
                  </a:ext>
                </a:extLst>
              </p:cNvPr>
              <p:cNvSpPr txBox="1"/>
              <p:nvPr/>
            </p:nvSpPr>
            <p:spPr>
              <a:xfrm>
                <a:off x="7994237"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May</a:t>
                </a:r>
                <a:endParaRPr lang="en-ZA" sz="1000" dirty="0">
                  <a:solidFill>
                    <a:schemeClr val="tx1">
                      <a:lumMod val="65000"/>
                      <a:lumOff val="35000"/>
                    </a:schemeClr>
                  </a:solidFill>
                </a:endParaRPr>
              </a:p>
            </p:txBody>
          </p:sp>
          <p:sp>
            <p:nvSpPr>
              <p:cNvPr id="25" name="TextBox 24">
                <a:extLst>
                  <a:ext uri="{FF2B5EF4-FFF2-40B4-BE49-F238E27FC236}">
                    <a16:creationId xmlns:a16="http://schemas.microsoft.com/office/drawing/2014/main" id="{C7ECE2F2-EF16-499E-9740-61D3F7BF9DDF}"/>
                  </a:ext>
                </a:extLst>
              </p:cNvPr>
              <p:cNvSpPr txBox="1"/>
              <p:nvPr/>
            </p:nvSpPr>
            <p:spPr>
              <a:xfrm>
                <a:off x="8561102" y="5817314"/>
                <a:ext cx="569010"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Jun</a:t>
                </a:r>
                <a:endParaRPr lang="en-ZA" sz="1000" dirty="0">
                  <a:solidFill>
                    <a:schemeClr val="bg1">
                      <a:lumMod val="75000"/>
                    </a:schemeClr>
                  </a:solidFill>
                </a:endParaRPr>
              </a:p>
            </p:txBody>
          </p:sp>
          <p:sp>
            <p:nvSpPr>
              <p:cNvPr id="26" name="TextBox 25">
                <a:extLst>
                  <a:ext uri="{FF2B5EF4-FFF2-40B4-BE49-F238E27FC236}">
                    <a16:creationId xmlns:a16="http://schemas.microsoft.com/office/drawing/2014/main" id="{E25758A7-E052-4B66-8976-7C3003EE3BC2}"/>
                  </a:ext>
                </a:extLst>
              </p:cNvPr>
              <p:cNvSpPr txBox="1"/>
              <p:nvPr/>
            </p:nvSpPr>
            <p:spPr>
              <a:xfrm>
                <a:off x="9289021"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27" name="TextBox 26">
                <a:extLst>
                  <a:ext uri="{FF2B5EF4-FFF2-40B4-BE49-F238E27FC236}">
                    <a16:creationId xmlns:a16="http://schemas.microsoft.com/office/drawing/2014/main" id="{28D55942-6624-4525-AB87-D55158827A8A}"/>
                  </a:ext>
                </a:extLst>
              </p:cNvPr>
              <p:cNvSpPr txBox="1"/>
              <p:nvPr/>
            </p:nvSpPr>
            <p:spPr>
              <a:xfrm>
                <a:off x="2566238" y="6147395"/>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2022</a:t>
                </a:r>
              </a:p>
            </p:txBody>
          </p:sp>
          <p:sp>
            <p:nvSpPr>
              <p:cNvPr id="28" name="TextBox 27">
                <a:extLst>
                  <a:ext uri="{FF2B5EF4-FFF2-40B4-BE49-F238E27FC236}">
                    <a16:creationId xmlns:a16="http://schemas.microsoft.com/office/drawing/2014/main" id="{5D234132-269A-45B5-A5A3-CA02E3385F20}"/>
                  </a:ext>
                </a:extLst>
              </p:cNvPr>
              <p:cNvSpPr txBox="1"/>
              <p:nvPr/>
            </p:nvSpPr>
            <p:spPr>
              <a:xfrm>
                <a:off x="7322624" y="612977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2023</a:t>
                </a:r>
              </a:p>
            </p:txBody>
          </p:sp>
          <p:sp>
            <p:nvSpPr>
              <p:cNvPr id="29" name="TextBox 28">
                <a:extLst>
                  <a:ext uri="{FF2B5EF4-FFF2-40B4-BE49-F238E27FC236}">
                    <a16:creationId xmlns:a16="http://schemas.microsoft.com/office/drawing/2014/main" id="{2C43A493-BDF0-4F56-B547-0A9AA224A52E}"/>
                  </a:ext>
                </a:extLst>
              </p:cNvPr>
              <p:cNvSpPr txBox="1"/>
              <p:nvPr/>
            </p:nvSpPr>
            <p:spPr>
              <a:xfrm>
                <a:off x="5006345" y="610678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a:t>
                </a:r>
              </a:p>
            </p:txBody>
          </p:sp>
        </p:grpSp>
      </p:grpSp>
      <p:grpSp>
        <p:nvGrpSpPr>
          <p:cNvPr id="47" name="Milestone 2" title="Milestone 2">
            <a:extLst>
              <a:ext uri="{FF2B5EF4-FFF2-40B4-BE49-F238E27FC236}">
                <a16:creationId xmlns:a16="http://schemas.microsoft.com/office/drawing/2014/main" id="{0A3709B5-BE8D-4CAB-B233-9E498F24F21E}"/>
              </a:ext>
            </a:extLst>
          </p:cNvPr>
          <p:cNvGrpSpPr/>
          <p:nvPr/>
        </p:nvGrpSpPr>
        <p:grpSpPr>
          <a:xfrm>
            <a:off x="7073018" y="1400030"/>
            <a:ext cx="2782199" cy="4095122"/>
            <a:chOff x="1474478" y="1233670"/>
            <a:chExt cx="1750181" cy="4205901"/>
          </a:xfrm>
        </p:grpSpPr>
        <p:sp>
          <p:nvSpPr>
            <p:cNvPr id="48" name="Arrow: Down 47" title="Milestone Tall Arrow">
              <a:extLst>
                <a:ext uri="{FF2B5EF4-FFF2-40B4-BE49-F238E27FC236}">
                  <a16:creationId xmlns:a16="http://schemas.microsoft.com/office/drawing/2014/main" id="{8FABF4FE-8CF4-4D00-8983-4E84E1A34652}"/>
                </a:ext>
              </a:extLst>
            </p:cNvPr>
            <p:cNvSpPr/>
            <p:nvPr/>
          </p:nvSpPr>
          <p:spPr>
            <a:xfrm>
              <a:off x="1479740" y="2023820"/>
              <a:ext cx="366329" cy="3415751"/>
            </a:xfrm>
            <a:prstGeom prst="downArrow">
              <a:avLst>
                <a:gd name="adj1" fmla="val 100000"/>
                <a:gd name="adj2" fmla="val 50000"/>
              </a:avLst>
            </a:prstGeom>
            <a:gradFill>
              <a:gsLst>
                <a:gs pos="31000">
                  <a:schemeClr val="accent1"/>
                </a:gs>
                <a:gs pos="8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49" name="Oval 48" title="Milestone Number">
              <a:extLst>
                <a:ext uri="{FF2B5EF4-FFF2-40B4-BE49-F238E27FC236}">
                  <a16:creationId xmlns:a16="http://schemas.microsoft.com/office/drawing/2014/main" id="{A2D5D4D4-DE79-4C90-BDAA-CD7E3D1E1999}"/>
                </a:ext>
              </a:extLst>
            </p:cNvPr>
            <p:cNvSpPr/>
            <p:nvPr/>
          </p:nvSpPr>
          <p:spPr>
            <a:xfrm>
              <a:off x="1570322" y="2144796"/>
              <a:ext cx="188603"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07</a:t>
              </a:r>
            </a:p>
          </p:txBody>
        </p:sp>
        <p:grpSp>
          <p:nvGrpSpPr>
            <p:cNvPr id="50" name="Group 49" title="Milestone Text">
              <a:extLst>
                <a:ext uri="{FF2B5EF4-FFF2-40B4-BE49-F238E27FC236}">
                  <a16:creationId xmlns:a16="http://schemas.microsoft.com/office/drawing/2014/main" id="{47FBD8BE-FA93-4DB2-B1FB-1A9F9A2F1529}"/>
                </a:ext>
              </a:extLst>
            </p:cNvPr>
            <p:cNvGrpSpPr/>
            <p:nvPr/>
          </p:nvGrpSpPr>
          <p:grpSpPr>
            <a:xfrm>
              <a:off x="1474478" y="1233670"/>
              <a:ext cx="1750181" cy="716099"/>
              <a:chOff x="2105293" y="2220963"/>
              <a:chExt cx="1750181" cy="716099"/>
            </a:xfrm>
          </p:grpSpPr>
          <p:sp>
            <p:nvSpPr>
              <p:cNvPr id="51" name="TextBox 50">
                <a:extLst>
                  <a:ext uri="{FF2B5EF4-FFF2-40B4-BE49-F238E27FC236}">
                    <a16:creationId xmlns:a16="http://schemas.microsoft.com/office/drawing/2014/main" id="{A70A993C-2613-4F3D-A4D7-2E3CE9F04CA7}"/>
                  </a:ext>
                </a:extLst>
              </p:cNvPr>
              <p:cNvSpPr txBox="1"/>
              <p:nvPr/>
            </p:nvSpPr>
            <p:spPr>
              <a:xfrm>
                <a:off x="2105293" y="2220963"/>
                <a:ext cx="1750181" cy="284492"/>
              </a:xfrm>
              <a:prstGeom prst="rect">
                <a:avLst/>
              </a:prstGeom>
              <a:noFill/>
            </p:spPr>
            <p:txBody>
              <a:bodyPr wrap="square" lIns="0" tIns="0" rIns="0" bIns="0" rtlCol="0">
                <a:spAutoFit/>
              </a:bodyPr>
              <a:lstStyle/>
              <a:p>
                <a:r>
                  <a:rPr lang="en-ZA" dirty="0">
                    <a:solidFill>
                      <a:schemeClr val="tx1">
                        <a:lumMod val="75000"/>
                        <a:lumOff val="25000"/>
                      </a:schemeClr>
                    </a:solidFill>
                  </a:rPr>
                  <a:t>Update Max Expenditures</a:t>
                </a:r>
              </a:p>
            </p:txBody>
          </p:sp>
          <p:sp>
            <p:nvSpPr>
              <p:cNvPr id="52" name="TextBox 51">
                <a:extLst>
                  <a:ext uri="{FF2B5EF4-FFF2-40B4-BE49-F238E27FC236}">
                    <a16:creationId xmlns:a16="http://schemas.microsoft.com/office/drawing/2014/main" id="{1D16A54F-F34A-4465-9A88-48E818D1FDE1}"/>
                  </a:ext>
                </a:extLst>
              </p:cNvPr>
              <p:cNvSpPr txBox="1"/>
              <p:nvPr/>
            </p:nvSpPr>
            <p:spPr>
              <a:xfrm>
                <a:off x="2105294" y="2620959"/>
                <a:ext cx="1315711" cy="316103"/>
              </a:xfrm>
              <a:prstGeom prst="rect">
                <a:avLst/>
              </a:prstGeom>
              <a:noFill/>
            </p:spPr>
            <p:txBody>
              <a:bodyPr wrap="square" lIns="0" tIns="0" rIns="0" bIns="0" rtlCol="0">
                <a:spAutoFit/>
              </a:bodyPr>
              <a:lstStyle/>
              <a:p>
                <a:r>
                  <a:rPr lang="en-ZA" sz="1000" dirty="0">
                    <a:solidFill>
                      <a:schemeClr val="tx1">
                        <a:lumMod val="75000"/>
                        <a:lumOff val="25000"/>
                      </a:schemeClr>
                    </a:solidFill>
                  </a:rPr>
                  <a:t>Draft Cg-19 resolution, Cg-19 INF</a:t>
                </a:r>
                <a:br>
                  <a:rPr lang="en-ZA" sz="1000" dirty="0">
                    <a:solidFill>
                      <a:schemeClr val="tx1">
                        <a:lumMod val="75000"/>
                        <a:lumOff val="25000"/>
                      </a:schemeClr>
                    </a:solidFill>
                  </a:rPr>
                </a:br>
                <a:r>
                  <a:rPr lang="en-ZA" sz="1000" dirty="0">
                    <a:solidFill>
                      <a:schemeClr val="tx1">
                        <a:lumMod val="75000"/>
                        <a:lumOff val="25000"/>
                      </a:schemeClr>
                    </a:solidFill>
                  </a:rPr>
                  <a:t>Final EC-76 Rec.</a:t>
                </a:r>
              </a:p>
            </p:txBody>
          </p:sp>
        </p:grpSp>
      </p:grpSp>
      <p:grpSp>
        <p:nvGrpSpPr>
          <p:cNvPr id="53" name="Milestone 1" title="Milestone 1">
            <a:extLst>
              <a:ext uri="{FF2B5EF4-FFF2-40B4-BE49-F238E27FC236}">
                <a16:creationId xmlns:a16="http://schemas.microsoft.com/office/drawing/2014/main" id="{21B48B30-7F95-4B0C-B1CC-82D85D94FC25}"/>
              </a:ext>
            </a:extLst>
          </p:cNvPr>
          <p:cNvGrpSpPr/>
          <p:nvPr/>
        </p:nvGrpSpPr>
        <p:grpSpPr>
          <a:xfrm>
            <a:off x="1214093" y="3898766"/>
            <a:ext cx="1294783" cy="1540805"/>
            <a:chOff x="832348" y="3621768"/>
            <a:chExt cx="1294783" cy="1817804"/>
          </a:xfrm>
        </p:grpSpPr>
        <p:grpSp>
          <p:nvGrpSpPr>
            <p:cNvPr id="54" name="Group 53">
              <a:extLst>
                <a:ext uri="{FF2B5EF4-FFF2-40B4-BE49-F238E27FC236}">
                  <a16:creationId xmlns:a16="http://schemas.microsoft.com/office/drawing/2014/main" id="{7A51F7D0-5D7E-4F63-85D0-56B073BA4A56}"/>
                </a:ext>
              </a:extLst>
            </p:cNvPr>
            <p:cNvGrpSpPr/>
            <p:nvPr/>
          </p:nvGrpSpPr>
          <p:grpSpPr>
            <a:xfrm>
              <a:off x="832348" y="4538406"/>
              <a:ext cx="470255" cy="901166"/>
              <a:chOff x="832348" y="4538406"/>
              <a:chExt cx="470255" cy="901166"/>
            </a:xfrm>
          </p:grpSpPr>
          <p:sp>
            <p:nvSpPr>
              <p:cNvPr id="58" name="Arrow: Down 57" title="Milestone Arrow">
                <a:extLst>
                  <a:ext uri="{FF2B5EF4-FFF2-40B4-BE49-F238E27FC236}">
                    <a16:creationId xmlns:a16="http://schemas.microsoft.com/office/drawing/2014/main" id="{C8C96440-3B32-470E-BDC5-BE3FF1C5F1C8}"/>
                  </a:ext>
                </a:extLst>
              </p:cNvPr>
              <p:cNvSpPr/>
              <p:nvPr/>
            </p:nvSpPr>
            <p:spPr>
              <a:xfrm>
                <a:off x="832348" y="4538406"/>
                <a:ext cx="470255" cy="901166"/>
              </a:xfrm>
              <a:prstGeom prst="downArrow">
                <a:avLst>
                  <a:gd name="adj1" fmla="val 10000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Oval 58" title="Milestone Number">
                <a:extLst>
                  <a:ext uri="{FF2B5EF4-FFF2-40B4-BE49-F238E27FC236}">
                    <a16:creationId xmlns:a16="http://schemas.microsoft.com/office/drawing/2014/main" id="{B307657A-1B25-44B1-8370-052B8B237E2E}"/>
                  </a:ext>
                </a:extLst>
              </p:cNvPr>
              <p:cNvSpPr/>
              <p:nvPr/>
            </p:nvSpPr>
            <p:spPr>
              <a:xfrm>
                <a:off x="909687" y="4638053"/>
                <a:ext cx="296963"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01</a:t>
                </a:r>
              </a:p>
            </p:txBody>
          </p:sp>
        </p:grpSp>
        <p:grpSp>
          <p:nvGrpSpPr>
            <p:cNvPr id="55" name="Group 54" title="Milestone Text">
              <a:extLst>
                <a:ext uri="{FF2B5EF4-FFF2-40B4-BE49-F238E27FC236}">
                  <a16:creationId xmlns:a16="http://schemas.microsoft.com/office/drawing/2014/main" id="{0915A0BF-B114-486C-A4C5-4FDD508F5D20}"/>
                </a:ext>
              </a:extLst>
            </p:cNvPr>
            <p:cNvGrpSpPr/>
            <p:nvPr/>
          </p:nvGrpSpPr>
          <p:grpSpPr>
            <a:xfrm>
              <a:off x="832349" y="3621768"/>
              <a:ext cx="1294782" cy="770121"/>
              <a:chOff x="1510892" y="3741332"/>
              <a:chExt cx="1294782" cy="770121"/>
            </a:xfrm>
          </p:grpSpPr>
          <p:sp>
            <p:nvSpPr>
              <p:cNvPr id="56" name="TextBox 55">
                <a:extLst>
                  <a:ext uri="{FF2B5EF4-FFF2-40B4-BE49-F238E27FC236}">
                    <a16:creationId xmlns:a16="http://schemas.microsoft.com/office/drawing/2014/main" id="{862B6359-F36D-40AF-A7C1-3366C34BCD0E}"/>
                  </a:ext>
                </a:extLst>
              </p:cNvPr>
              <p:cNvSpPr txBox="1"/>
              <p:nvPr/>
            </p:nvSpPr>
            <p:spPr>
              <a:xfrm>
                <a:off x="1510892" y="4049788"/>
                <a:ext cx="1294782" cy="461665"/>
              </a:xfrm>
              <a:prstGeom prst="rect">
                <a:avLst/>
              </a:prstGeom>
              <a:noFill/>
            </p:spPr>
            <p:txBody>
              <a:bodyPr wrap="square" lIns="0" tIns="0" rIns="0" bIns="0" rtlCol="0">
                <a:spAutoFit/>
              </a:bodyPr>
              <a:lstStyle/>
              <a:p>
                <a:r>
                  <a:rPr lang="en-ZA" sz="1000" dirty="0">
                    <a:solidFill>
                      <a:schemeClr val="tx1">
                        <a:lumMod val="75000"/>
                        <a:lumOff val="25000"/>
                      </a:schemeClr>
                    </a:solidFill>
                  </a:rPr>
                  <a:t>Deliberation by FINAC and guidance to Secretariat</a:t>
                </a:r>
              </a:p>
            </p:txBody>
          </p:sp>
          <p:sp>
            <p:nvSpPr>
              <p:cNvPr id="57" name="TextBox 56">
                <a:extLst>
                  <a:ext uri="{FF2B5EF4-FFF2-40B4-BE49-F238E27FC236}">
                    <a16:creationId xmlns:a16="http://schemas.microsoft.com/office/drawing/2014/main" id="{67B510CE-DE88-4646-A436-00ACE3636287}"/>
                  </a:ext>
                </a:extLst>
              </p:cNvPr>
              <p:cNvSpPr txBox="1"/>
              <p:nvPr/>
            </p:nvSpPr>
            <p:spPr>
              <a:xfrm>
                <a:off x="1510892" y="3741332"/>
                <a:ext cx="1294782" cy="277000"/>
              </a:xfrm>
              <a:prstGeom prst="rect">
                <a:avLst/>
              </a:prstGeom>
              <a:noFill/>
            </p:spPr>
            <p:txBody>
              <a:bodyPr wrap="square" lIns="0" tIns="0" rIns="0" bIns="0" rtlCol="0">
                <a:spAutoFit/>
              </a:bodyPr>
              <a:lstStyle/>
              <a:p>
                <a:r>
                  <a:rPr lang="en-ZA" dirty="0">
                    <a:solidFill>
                      <a:schemeClr val="tx1">
                        <a:lumMod val="75000"/>
                        <a:lumOff val="25000"/>
                      </a:schemeClr>
                    </a:solidFill>
                  </a:rPr>
                  <a:t>FINAC-41</a:t>
                </a:r>
              </a:p>
            </p:txBody>
          </p:sp>
        </p:grpSp>
      </p:grpSp>
      <p:grpSp>
        <p:nvGrpSpPr>
          <p:cNvPr id="60" name="Milestone 5" title="Milestone 5">
            <a:extLst>
              <a:ext uri="{FF2B5EF4-FFF2-40B4-BE49-F238E27FC236}">
                <a16:creationId xmlns:a16="http://schemas.microsoft.com/office/drawing/2014/main" id="{F753EDE3-5BBF-400D-AC99-66535ADB39FB}"/>
              </a:ext>
            </a:extLst>
          </p:cNvPr>
          <p:cNvGrpSpPr/>
          <p:nvPr/>
        </p:nvGrpSpPr>
        <p:grpSpPr>
          <a:xfrm>
            <a:off x="6662361" y="2783088"/>
            <a:ext cx="1709260" cy="2673260"/>
            <a:chOff x="5933117" y="1980421"/>
            <a:chExt cx="1322054" cy="3459150"/>
          </a:xfrm>
        </p:grpSpPr>
        <p:grpSp>
          <p:nvGrpSpPr>
            <p:cNvPr id="61" name="Group 60" title="Milestone Text">
              <a:extLst>
                <a:ext uri="{FF2B5EF4-FFF2-40B4-BE49-F238E27FC236}">
                  <a16:creationId xmlns:a16="http://schemas.microsoft.com/office/drawing/2014/main" id="{D895E37D-FB17-42CE-92C8-AFE4D2D769CA}"/>
                </a:ext>
              </a:extLst>
            </p:cNvPr>
            <p:cNvGrpSpPr/>
            <p:nvPr/>
          </p:nvGrpSpPr>
          <p:grpSpPr>
            <a:xfrm>
              <a:off x="5933117" y="1980421"/>
              <a:ext cx="1322054" cy="497198"/>
              <a:chOff x="2013333" y="2967714"/>
              <a:chExt cx="1322054" cy="497198"/>
            </a:xfrm>
          </p:grpSpPr>
          <p:sp>
            <p:nvSpPr>
              <p:cNvPr id="64" name="TextBox 63">
                <a:extLst>
                  <a:ext uri="{FF2B5EF4-FFF2-40B4-BE49-F238E27FC236}">
                    <a16:creationId xmlns:a16="http://schemas.microsoft.com/office/drawing/2014/main" id="{3BA42FFD-F676-47E8-A400-D96C8E80D4AD}"/>
                  </a:ext>
                </a:extLst>
              </p:cNvPr>
              <p:cNvSpPr txBox="1"/>
              <p:nvPr/>
            </p:nvSpPr>
            <p:spPr>
              <a:xfrm>
                <a:off x="2013333" y="2967714"/>
                <a:ext cx="1294782" cy="358431"/>
              </a:xfrm>
              <a:prstGeom prst="rect">
                <a:avLst/>
              </a:prstGeom>
              <a:noFill/>
            </p:spPr>
            <p:txBody>
              <a:bodyPr wrap="square" lIns="0" tIns="0" rIns="0" bIns="0" rtlCol="0">
                <a:spAutoFit/>
              </a:bodyPr>
              <a:lstStyle/>
              <a:p>
                <a:r>
                  <a:rPr lang="en-ZA" dirty="0">
                    <a:solidFill>
                      <a:schemeClr val="tx1">
                        <a:lumMod val="75000"/>
                        <a:lumOff val="25000"/>
                      </a:schemeClr>
                    </a:solidFill>
                  </a:rPr>
                  <a:t>EC-76</a:t>
                </a:r>
              </a:p>
            </p:txBody>
          </p:sp>
          <p:sp>
            <p:nvSpPr>
              <p:cNvPr id="65" name="TextBox 64">
                <a:extLst>
                  <a:ext uri="{FF2B5EF4-FFF2-40B4-BE49-F238E27FC236}">
                    <a16:creationId xmlns:a16="http://schemas.microsoft.com/office/drawing/2014/main" id="{60C9818F-2013-48D1-BEC2-4DDF624ECD44}"/>
                  </a:ext>
                </a:extLst>
              </p:cNvPr>
              <p:cNvSpPr txBox="1"/>
              <p:nvPr/>
            </p:nvSpPr>
            <p:spPr>
              <a:xfrm>
                <a:off x="2040605" y="3311024"/>
                <a:ext cx="1294782" cy="153888"/>
              </a:xfrm>
              <a:prstGeom prst="rect">
                <a:avLst/>
              </a:prstGeom>
              <a:noFill/>
            </p:spPr>
            <p:txBody>
              <a:bodyPr wrap="square" lIns="0" tIns="0" rIns="0" bIns="0" rtlCol="0">
                <a:spAutoFit/>
              </a:bodyPr>
              <a:lstStyle/>
              <a:p>
                <a:r>
                  <a:rPr lang="en-ZA" sz="1000" dirty="0">
                    <a:solidFill>
                      <a:schemeClr val="tx1">
                        <a:lumMod val="75000"/>
                        <a:lumOff val="25000"/>
                      </a:schemeClr>
                    </a:solidFill>
                  </a:rPr>
                  <a:t>Recommendation to Cg-19</a:t>
                </a:r>
              </a:p>
            </p:txBody>
          </p:sp>
        </p:grpSp>
        <p:sp>
          <p:nvSpPr>
            <p:cNvPr id="62" name="Arrow: Down 61" title="Milestone Tall Arrow">
              <a:extLst>
                <a:ext uri="{FF2B5EF4-FFF2-40B4-BE49-F238E27FC236}">
                  <a16:creationId xmlns:a16="http://schemas.microsoft.com/office/drawing/2014/main" id="{6E2E8FC6-9599-4295-970B-9EEEC1367E01}"/>
                </a:ext>
              </a:extLst>
            </p:cNvPr>
            <p:cNvSpPr/>
            <p:nvPr/>
          </p:nvSpPr>
          <p:spPr>
            <a:xfrm>
              <a:off x="6008504" y="2596164"/>
              <a:ext cx="444516" cy="2843407"/>
            </a:xfrm>
            <a:prstGeom prst="downArrow">
              <a:avLst>
                <a:gd name="adj1" fmla="val 100000"/>
                <a:gd name="adj2" fmla="val 50000"/>
              </a:avLst>
            </a:prstGeom>
            <a:gradFill>
              <a:gsLst>
                <a:gs pos="20000">
                  <a:schemeClr val="accent1"/>
                </a:gs>
                <a:gs pos="84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3" name="Oval 62" title="Milestone Number">
              <a:extLst>
                <a:ext uri="{FF2B5EF4-FFF2-40B4-BE49-F238E27FC236}">
                  <a16:creationId xmlns:a16="http://schemas.microsoft.com/office/drawing/2014/main" id="{44B5B07D-1D55-4CB0-BD27-A0B8E13D8186}"/>
                </a:ext>
              </a:extLst>
            </p:cNvPr>
            <p:cNvSpPr/>
            <p:nvPr/>
          </p:nvSpPr>
          <p:spPr>
            <a:xfrm>
              <a:off x="6108724" y="2787012"/>
              <a:ext cx="200150" cy="276811"/>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06</a:t>
              </a:r>
            </a:p>
          </p:txBody>
        </p:sp>
      </p:grpSp>
      <p:grpSp>
        <p:nvGrpSpPr>
          <p:cNvPr id="66" name="Milestone 7" title="Milestone 7">
            <a:extLst>
              <a:ext uri="{FF2B5EF4-FFF2-40B4-BE49-F238E27FC236}">
                <a16:creationId xmlns:a16="http://schemas.microsoft.com/office/drawing/2014/main" id="{BC4CE071-744A-45FA-B379-FEE74D23C193}"/>
              </a:ext>
            </a:extLst>
          </p:cNvPr>
          <p:cNvGrpSpPr/>
          <p:nvPr/>
        </p:nvGrpSpPr>
        <p:grpSpPr>
          <a:xfrm>
            <a:off x="8943549" y="2105059"/>
            <a:ext cx="1464775" cy="3439119"/>
            <a:chOff x="7304794" y="1135153"/>
            <a:chExt cx="1294784" cy="4304418"/>
          </a:xfrm>
        </p:grpSpPr>
        <p:sp>
          <p:nvSpPr>
            <p:cNvPr id="67" name="Arrow: Down 66" title="Milestone Tall Arrow">
              <a:extLst>
                <a:ext uri="{FF2B5EF4-FFF2-40B4-BE49-F238E27FC236}">
                  <a16:creationId xmlns:a16="http://schemas.microsoft.com/office/drawing/2014/main" id="{D54CEBF9-98B2-4B6D-BF30-BD272C11B764}"/>
                </a:ext>
              </a:extLst>
            </p:cNvPr>
            <p:cNvSpPr/>
            <p:nvPr/>
          </p:nvSpPr>
          <p:spPr>
            <a:xfrm>
              <a:off x="7304794" y="2182326"/>
              <a:ext cx="642728" cy="3257245"/>
            </a:xfrm>
            <a:prstGeom prst="downArrow">
              <a:avLst>
                <a:gd name="adj1" fmla="val 100000"/>
                <a:gd name="adj2" fmla="val 50000"/>
              </a:avLst>
            </a:prstGeom>
            <a:gradFill>
              <a:gsLst>
                <a:gs pos="30000">
                  <a:schemeClr val="accent2">
                    <a:lumMod val="75000"/>
                  </a:schemeClr>
                </a:gs>
                <a:gs pos="87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8" name="Oval 67" title="Milestone Number">
              <a:extLst>
                <a:ext uri="{FF2B5EF4-FFF2-40B4-BE49-F238E27FC236}">
                  <a16:creationId xmlns:a16="http://schemas.microsoft.com/office/drawing/2014/main" id="{FABA6C77-CA5A-4367-AD08-83CAA5B53B3F}"/>
                </a:ext>
              </a:extLst>
            </p:cNvPr>
            <p:cNvSpPr/>
            <p:nvPr/>
          </p:nvSpPr>
          <p:spPr>
            <a:xfrm>
              <a:off x="7476394" y="2325870"/>
              <a:ext cx="256862" cy="33710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09</a:t>
              </a:r>
            </a:p>
          </p:txBody>
        </p:sp>
        <p:grpSp>
          <p:nvGrpSpPr>
            <p:cNvPr id="69" name="Group 68" title="Milestone Text">
              <a:extLst>
                <a:ext uri="{FF2B5EF4-FFF2-40B4-BE49-F238E27FC236}">
                  <a16:creationId xmlns:a16="http://schemas.microsoft.com/office/drawing/2014/main" id="{8516E544-7311-4B1E-9C3E-48AFED9C973E}"/>
                </a:ext>
              </a:extLst>
            </p:cNvPr>
            <p:cNvGrpSpPr/>
            <p:nvPr/>
          </p:nvGrpSpPr>
          <p:grpSpPr>
            <a:xfrm>
              <a:off x="7304796" y="1135153"/>
              <a:ext cx="1294782" cy="842218"/>
              <a:chOff x="2110555" y="2122446"/>
              <a:chExt cx="1294782" cy="842218"/>
            </a:xfrm>
          </p:grpSpPr>
          <p:sp>
            <p:nvSpPr>
              <p:cNvPr id="70" name="TextBox 69">
                <a:extLst>
                  <a:ext uri="{FF2B5EF4-FFF2-40B4-BE49-F238E27FC236}">
                    <a16:creationId xmlns:a16="http://schemas.microsoft.com/office/drawing/2014/main" id="{F184905B-C83F-4218-B52F-64A8D84D8592}"/>
                  </a:ext>
                </a:extLst>
              </p:cNvPr>
              <p:cNvSpPr txBox="1"/>
              <p:nvPr/>
            </p:nvSpPr>
            <p:spPr>
              <a:xfrm>
                <a:off x="2110555" y="2122446"/>
                <a:ext cx="1294782" cy="277000"/>
              </a:xfrm>
              <a:prstGeom prst="rect">
                <a:avLst/>
              </a:prstGeom>
              <a:noFill/>
            </p:spPr>
            <p:txBody>
              <a:bodyPr wrap="square" lIns="0" tIns="0" rIns="0" bIns="0" rtlCol="0">
                <a:spAutoFit/>
              </a:bodyPr>
              <a:lstStyle/>
              <a:p>
                <a:r>
                  <a:rPr lang="en-ZA" dirty="0">
                    <a:solidFill>
                      <a:schemeClr val="tx1">
                        <a:lumMod val="75000"/>
                        <a:lumOff val="25000"/>
                      </a:schemeClr>
                    </a:solidFill>
                  </a:rPr>
                  <a:t>Congress-19</a:t>
                </a:r>
              </a:p>
            </p:txBody>
          </p:sp>
          <p:sp>
            <p:nvSpPr>
              <p:cNvPr id="71" name="TextBox 70">
                <a:extLst>
                  <a:ext uri="{FF2B5EF4-FFF2-40B4-BE49-F238E27FC236}">
                    <a16:creationId xmlns:a16="http://schemas.microsoft.com/office/drawing/2014/main" id="{AC10ACEC-299B-49BC-B199-F4D9C9BF4A23}"/>
                  </a:ext>
                </a:extLst>
              </p:cNvPr>
              <p:cNvSpPr txBox="1"/>
              <p:nvPr/>
            </p:nvSpPr>
            <p:spPr>
              <a:xfrm>
                <a:off x="2110555" y="2502998"/>
                <a:ext cx="1294782" cy="461666"/>
              </a:xfrm>
              <a:prstGeom prst="rect">
                <a:avLst/>
              </a:prstGeom>
              <a:noFill/>
            </p:spPr>
            <p:txBody>
              <a:bodyPr wrap="square" lIns="0" tIns="0" rIns="0" bIns="0" rtlCol="0">
                <a:spAutoFit/>
              </a:bodyPr>
              <a:lstStyle/>
              <a:p>
                <a:r>
                  <a:rPr lang="en-ZA" sz="1000" dirty="0">
                    <a:solidFill>
                      <a:schemeClr val="tx1">
                        <a:lumMod val="75000"/>
                        <a:lumOff val="25000"/>
                      </a:schemeClr>
                    </a:solidFill>
                  </a:rPr>
                  <a:t>Approved Resolution on maximum expenditure 2024-2027</a:t>
                </a:r>
              </a:p>
            </p:txBody>
          </p:sp>
        </p:grpSp>
      </p:grpSp>
      <p:grpSp>
        <p:nvGrpSpPr>
          <p:cNvPr id="72" name="Milestone 6" title="Milestone 6">
            <a:extLst>
              <a:ext uri="{FF2B5EF4-FFF2-40B4-BE49-F238E27FC236}">
                <a16:creationId xmlns:a16="http://schemas.microsoft.com/office/drawing/2014/main" id="{BFC456E7-0424-4A70-B580-F2A4B80C9355}"/>
              </a:ext>
            </a:extLst>
          </p:cNvPr>
          <p:cNvGrpSpPr/>
          <p:nvPr/>
        </p:nvGrpSpPr>
        <p:grpSpPr>
          <a:xfrm>
            <a:off x="6587882" y="3862537"/>
            <a:ext cx="1302518" cy="1577034"/>
            <a:chOff x="6669994" y="3862537"/>
            <a:chExt cx="1302518" cy="1577034"/>
          </a:xfrm>
        </p:grpSpPr>
        <p:sp>
          <p:nvSpPr>
            <p:cNvPr id="73" name="Arrow: Down 72" title="Milestone Arrow">
              <a:extLst>
                <a:ext uri="{FF2B5EF4-FFF2-40B4-BE49-F238E27FC236}">
                  <a16:creationId xmlns:a16="http://schemas.microsoft.com/office/drawing/2014/main" id="{3AEFEB3C-AD7F-4475-9390-54197652BCA6}"/>
                </a:ext>
              </a:extLst>
            </p:cNvPr>
            <p:cNvSpPr/>
            <p:nvPr/>
          </p:nvSpPr>
          <p:spPr>
            <a:xfrm>
              <a:off x="6677730" y="4672238"/>
              <a:ext cx="470255" cy="767333"/>
            </a:xfrm>
            <a:prstGeom prst="downArrow">
              <a:avLst>
                <a:gd name="adj1" fmla="val 10000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4" name="Oval 73" title="Milestone Number">
              <a:extLst>
                <a:ext uri="{FF2B5EF4-FFF2-40B4-BE49-F238E27FC236}">
                  <a16:creationId xmlns:a16="http://schemas.microsoft.com/office/drawing/2014/main" id="{9D94928C-3051-4750-809F-7C40A5F2AA0A}"/>
                </a:ext>
              </a:extLst>
            </p:cNvPr>
            <p:cNvSpPr/>
            <p:nvPr/>
          </p:nvSpPr>
          <p:spPr>
            <a:xfrm>
              <a:off x="6764375" y="4760544"/>
              <a:ext cx="296963"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05</a:t>
              </a:r>
            </a:p>
          </p:txBody>
        </p:sp>
        <p:grpSp>
          <p:nvGrpSpPr>
            <p:cNvPr id="75" name="Group 74" title="Milestone Text">
              <a:extLst>
                <a:ext uri="{FF2B5EF4-FFF2-40B4-BE49-F238E27FC236}">
                  <a16:creationId xmlns:a16="http://schemas.microsoft.com/office/drawing/2014/main" id="{8D8329CD-F52C-4051-88DC-D11630A8F686}"/>
                </a:ext>
              </a:extLst>
            </p:cNvPr>
            <p:cNvGrpSpPr/>
            <p:nvPr/>
          </p:nvGrpSpPr>
          <p:grpSpPr>
            <a:xfrm>
              <a:off x="6669994" y="3862537"/>
              <a:ext cx="1302518" cy="683233"/>
              <a:chOff x="2102817" y="2402946"/>
              <a:chExt cx="1302518" cy="683233"/>
            </a:xfrm>
          </p:grpSpPr>
          <p:sp>
            <p:nvSpPr>
              <p:cNvPr id="76" name="TextBox 75">
                <a:extLst>
                  <a:ext uri="{FF2B5EF4-FFF2-40B4-BE49-F238E27FC236}">
                    <a16:creationId xmlns:a16="http://schemas.microsoft.com/office/drawing/2014/main" id="{9B956914-D4B4-4D10-88D4-0D5EAC5E168D}"/>
                  </a:ext>
                </a:extLst>
              </p:cNvPr>
              <p:cNvSpPr txBox="1"/>
              <p:nvPr/>
            </p:nvSpPr>
            <p:spPr>
              <a:xfrm>
                <a:off x="2102817" y="2402946"/>
                <a:ext cx="1294782" cy="276999"/>
              </a:xfrm>
              <a:prstGeom prst="rect">
                <a:avLst/>
              </a:prstGeom>
              <a:noFill/>
            </p:spPr>
            <p:txBody>
              <a:bodyPr wrap="square" lIns="0" tIns="0" rIns="0" bIns="0" rtlCol="0">
                <a:spAutoFit/>
              </a:bodyPr>
              <a:lstStyle/>
              <a:p>
                <a:r>
                  <a:rPr lang="en-ZA" dirty="0">
                    <a:solidFill>
                      <a:schemeClr val="tx1">
                        <a:lumMod val="75000"/>
                        <a:lumOff val="25000"/>
                      </a:schemeClr>
                    </a:solidFill>
                  </a:rPr>
                  <a:t>FINAC-42</a:t>
                </a:r>
              </a:p>
            </p:txBody>
          </p:sp>
          <p:sp>
            <p:nvSpPr>
              <p:cNvPr id="77" name="TextBox 76">
                <a:extLst>
                  <a:ext uri="{FF2B5EF4-FFF2-40B4-BE49-F238E27FC236}">
                    <a16:creationId xmlns:a16="http://schemas.microsoft.com/office/drawing/2014/main" id="{B63A4BEB-F590-49C2-AA29-924D1B2535A2}"/>
                  </a:ext>
                </a:extLst>
              </p:cNvPr>
              <p:cNvSpPr txBox="1"/>
              <p:nvPr/>
            </p:nvSpPr>
            <p:spPr>
              <a:xfrm>
                <a:off x="2110553" y="2690086"/>
                <a:ext cx="1294782" cy="153888"/>
              </a:xfrm>
              <a:prstGeom prst="rect">
                <a:avLst/>
              </a:prstGeom>
              <a:noFill/>
            </p:spPr>
            <p:txBody>
              <a:bodyPr wrap="square" lIns="0" tIns="0" rIns="0" bIns="0" rtlCol="0">
                <a:spAutoFit/>
              </a:bodyPr>
              <a:lstStyle/>
              <a:p>
                <a:r>
                  <a:rPr lang="en-ZA" sz="1000" dirty="0">
                    <a:solidFill>
                      <a:schemeClr val="tx1">
                        <a:lumMod val="75000"/>
                        <a:lumOff val="25000"/>
                      </a:schemeClr>
                    </a:solidFill>
                  </a:rPr>
                  <a:t>Report to EC-76</a:t>
                </a:r>
              </a:p>
            </p:txBody>
          </p:sp>
          <p:sp>
            <p:nvSpPr>
              <p:cNvPr id="78" name="TextBox 77">
                <a:extLst>
                  <a:ext uri="{FF2B5EF4-FFF2-40B4-BE49-F238E27FC236}">
                    <a16:creationId xmlns:a16="http://schemas.microsoft.com/office/drawing/2014/main" id="{E659D4B0-92FA-4CAF-9C9B-60F60026C9AC}"/>
                  </a:ext>
                </a:extLst>
              </p:cNvPr>
              <p:cNvSpPr txBox="1"/>
              <p:nvPr/>
            </p:nvSpPr>
            <p:spPr>
              <a:xfrm>
                <a:off x="2110553" y="2850442"/>
                <a:ext cx="1294781" cy="235737"/>
              </a:xfrm>
              <a:prstGeom prst="rect">
                <a:avLst/>
              </a:prstGeom>
              <a:noFill/>
            </p:spPr>
            <p:txBody>
              <a:bodyPr wrap="square" lIns="0" tIns="0" rIns="0" bIns="0" rtlCol="0">
                <a:noAutofit/>
              </a:bodyPr>
              <a:lstStyle/>
              <a:p>
                <a:r>
                  <a:rPr lang="en-ZA" sz="1000" dirty="0">
                    <a:solidFill>
                      <a:schemeClr val="tx1">
                        <a:lumMod val="75000"/>
                        <a:lumOff val="25000"/>
                      </a:schemeClr>
                    </a:solidFill>
                  </a:rPr>
                  <a:t>Update of EC-76 recommendation</a:t>
                </a:r>
              </a:p>
            </p:txBody>
          </p:sp>
        </p:grpSp>
      </p:grpSp>
      <p:grpSp>
        <p:nvGrpSpPr>
          <p:cNvPr id="79" name="Milestone 6" title="Milestone 6">
            <a:extLst>
              <a:ext uri="{FF2B5EF4-FFF2-40B4-BE49-F238E27FC236}">
                <a16:creationId xmlns:a16="http://schemas.microsoft.com/office/drawing/2014/main" id="{EE427D58-D4D2-42A9-9725-655E21E9CE50}"/>
              </a:ext>
            </a:extLst>
          </p:cNvPr>
          <p:cNvGrpSpPr/>
          <p:nvPr/>
        </p:nvGrpSpPr>
        <p:grpSpPr>
          <a:xfrm>
            <a:off x="8658408" y="4045517"/>
            <a:ext cx="1294784" cy="1508344"/>
            <a:chOff x="6677730" y="3942598"/>
            <a:chExt cx="1294784" cy="1496974"/>
          </a:xfrm>
        </p:grpSpPr>
        <p:sp>
          <p:nvSpPr>
            <p:cNvPr id="80" name="Arrow: Down 79" title="Milestone Arrow">
              <a:extLst>
                <a:ext uri="{FF2B5EF4-FFF2-40B4-BE49-F238E27FC236}">
                  <a16:creationId xmlns:a16="http://schemas.microsoft.com/office/drawing/2014/main" id="{E7BFA4B6-3904-4907-96AC-88EED294D802}"/>
                </a:ext>
              </a:extLst>
            </p:cNvPr>
            <p:cNvSpPr/>
            <p:nvPr/>
          </p:nvSpPr>
          <p:spPr>
            <a:xfrm>
              <a:off x="6677730" y="4561426"/>
              <a:ext cx="470255" cy="878146"/>
            </a:xfrm>
            <a:prstGeom prst="downArrow">
              <a:avLst>
                <a:gd name="adj1" fmla="val 10000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Oval 80" title="Milestone Number">
              <a:extLst>
                <a:ext uri="{FF2B5EF4-FFF2-40B4-BE49-F238E27FC236}">
                  <a16:creationId xmlns:a16="http://schemas.microsoft.com/office/drawing/2014/main" id="{EB06B528-A120-496D-B9DD-0ECA9E52C552}"/>
                </a:ext>
              </a:extLst>
            </p:cNvPr>
            <p:cNvSpPr/>
            <p:nvPr/>
          </p:nvSpPr>
          <p:spPr>
            <a:xfrm>
              <a:off x="6749204" y="4663393"/>
              <a:ext cx="296963"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08</a:t>
              </a:r>
            </a:p>
          </p:txBody>
        </p:sp>
        <p:grpSp>
          <p:nvGrpSpPr>
            <p:cNvPr id="82" name="Group 81" title="Milestone Text">
              <a:extLst>
                <a:ext uri="{FF2B5EF4-FFF2-40B4-BE49-F238E27FC236}">
                  <a16:creationId xmlns:a16="http://schemas.microsoft.com/office/drawing/2014/main" id="{322F0A16-D940-4E17-B7FB-DE0E1839754E}"/>
                </a:ext>
              </a:extLst>
            </p:cNvPr>
            <p:cNvGrpSpPr/>
            <p:nvPr/>
          </p:nvGrpSpPr>
          <p:grpSpPr>
            <a:xfrm>
              <a:off x="6677732" y="3942598"/>
              <a:ext cx="1294782" cy="462345"/>
              <a:chOff x="2110555" y="2483007"/>
              <a:chExt cx="1294782" cy="462345"/>
            </a:xfrm>
          </p:grpSpPr>
          <p:sp>
            <p:nvSpPr>
              <p:cNvPr id="83" name="TextBox 82">
                <a:extLst>
                  <a:ext uri="{FF2B5EF4-FFF2-40B4-BE49-F238E27FC236}">
                    <a16:creationId xmlns:a16="http://schemas.microsoft.com/office/drawing/2014/main" id="{B75DF011-64B8-42A1-908B-F5C22933A964}"/>
                  </a:ext>
                </a:extLst>
              </p:cNvPr>
              <p:cNvSpPr txBox="1"/>
              <p:nvPr/>
            </p:nvSpPr>
            <p:spPr>
              <a:xfrm>
                <a:off x="2110555" y="2483007"/>
                <a:ext cx="1294782" cy="276999"/>
              </a:xfrm>
              <a:prstGeom prst="rect">
                <a:avLst/>
              </a:prstGeom>
              <a:noFill/>
            </p:spPr>
            <p:txBody>
              <a:bodyPr wrap="square" lIns="0" tIns="0" rIns="0" bIns="0" rtlCol="0">
                <a:spAutoFit/>
              </a:bodyPr>
              <a:lstStyle/>
              <a:p>
                <a:r>
                  <a:rPr lang="en-ZA" dirty="0">
                    <a:solidFill>
                      <a:schemeClr val="tx1">
                        <a:lumMod val="75000"/>
                        <a:lumOff val="25000"/>
                      </a:schemeClr>
                    </a:solidFill>
                  </a:rPr>
                  <a:t>FINAC-43</a:t>
                </a:r>
              </a:p>
            </p:txBody>
          </p:sp>
          <p:sp>
            <p:nvSpPr>
              <p:cNvPr id="84" name="TextBox 83">
                <a:extLst>
                  <a:ext uri="{FF2B5EF4-FFF2-40B4-BE49-F238E27FC236}">
                    <a16:creationId xmlns:a16="http://schemas.microsoft.com/office/drawing/2014/main" id="{30350742-037A-4B62-84FC-1B8C08B03DC2}"/>
                  </a:ext>
                </a:extLst>
              </p:cNvPr>
              <p:cNvSpPr txBox="1"/>
              <p:nvPr/>
            </p:nvSpPr>
            <p:spPr>
              <a:xfrm>
                <a:off x="2110555" y="2791464"/>
                <a:ext cx="1294782" cy="153888"/>
              </a:xfrm>
              <a:prstGeom prst="rect">
                <a:avLst/>
              </a:prstGeom>
              <a:noFill/>
            </p:spPr>
            <p:txBody>
              <a:bodyPr wrap="square" lIns="0" tIns="0" rIns="0" bIns="0" rtlCol="0">
                <a:spAutoFit/>
              </a:bodyPr>
              <a:lstStyle/>
              <a:p>
                <a:r>
                  <a:rPr lang="en-ZA" sz="1000" dirty="0">
                    <a:solidFill>
                      <a:schemeClr val="tx1">
                        <a:lumMod val="75000"/>
                        <a:lumOff val="25000"/>
                      </a:schemeClr>
                    </a:solidFill>
                  </a:rPr>
                  <a:t>Report to Cg-19</a:t>
                </a:r>
              </a:p>
            </p:txBody>
          </p:sp>
        </p:grpSp>
      </p:grpSp>
      <p:grpSp>
        <p:nvGrpSpPr>
          <p:cNvPr id="91" name="Milestone 5" title="Milestone 5">
            <a:extLst>
              <a:ext uri="{FF2B5EF4-FFF2-40B4-BE49-F238E27FC236}">
                <a16:creationId xmlns:a16="http://schemas.microsoft.com/office/drawing/2014/main" id="{30CCADF0-1F5D-4A99-A315-A29E26E2DB41}"/>
              </a:ext>
            </a:extLst>
          </p:cNvPr>
          <p:cNvGrpSpPr/>
          <p:nvPr/>
        </p:nvGrpSpPr>
        <p:grpSpPr>
          <a:xfrm>
            <a:off x="5379761" y="2698106"/>
            <a:ext cx="1814324" cy="2812003"/>
            <a:chOff x="5921940" y="1800890"/>
            <a:chExt cx="1403317" cy="3638681"/>
          </a:xfrm>
        </p:grpSpPr>
        <p:grpSp>
          <p:nvGrpSpPr>
            <p:cNvPr id="92" name="Group 91" title="Milestone Text">
              <a:extLst>
                <a:ext uri="{FF2B5EF4-FFF2-40B4-BE49-F238E27FC236}">
                  <a16:creationId xmlns:a16="http://schemas.microsoft.com/office/drawing/2014/main" id="{96A6C592-74E9-4858-A23D-3EDB98AEA78D}"/>
                </a:ext>
              </a:extLst>
            </p:cNvPr>
            <p:cNvGrpSpPr/>
            <p:nvPr/>
          </p:nvGrpSpPr>
          <p:grpSpPr>
            <a:xfrm>
              <a:off x="5921940" y="1800890"/>
              <a:ext cx="1403317" cy="777836"/>
              <a:chOff x="2002156" y="2788183"/>
              <a:chExt cx="1403317" cy="777836"/>
            </a:xfrm>
          </p:grpSpPr>
          <p:sp>
            <p:nvSpPr>
              <p:cNvPr id="95" name="TextBox 94">
                <a:extLst>
                  <a:ext uri="{FF2B5EF4-FFF2-40B4-BE49-F238E27FC236}">
                    <a16:creationId xmlns:a16="http://schemas.microsoft.com/office/drawing/2014/main" id="{192A4EB1-B556-440E-BD5C-A61E615BC740}"/>
                  </a:ext>
                </a:extLst>
              </p:cNvPr>
              <p:cNvSpPr txBox="1"/>
              <p:nvPr/>
            </p:nvSpPr>
            <p:spPr>
              <a:xfrm>
                <a:off x="2002156" y="2788183"/>
                <a:ext cx="1294782" cy="358430"/>
              </a:xfrm>
              <a:prstGeom prst="rect">
                <a:avLst/>
              </a:prstGeom>
              <a:noFill/>
            </p:spPr>
            <p:txBody>
              <a:bodyPr wrap="square" lIns="0" tIns="0" rIns="0" bIns="0" rtlCol="0">
                <a:spAutoFit/>
              </a:bodyPr>
              <a:lstStyle/>
              <a:p>
                <a:r>
                  <a:rPr lang="en-ZA" dirty="0">
                    <a:solidFill>
                      <a:schemeClr val="tx1">
                        <a:lumMod val="75000"/>
                        <a:lumOff val="25000"/>
                      </a:schemeClr>
                    </a:solidFill>
                  </a:rPr>
                  <a:t>  PAC</a:t>
                </a:r>
              </a:p>
            </p:txBody>
          </p:sp>
          <p:sp>
            <p:nvSpPr>
              <p:cNvPr id="96" name="TextBox 95">
                <a:extLst>
                  <a:ext uri="{FF2B5EF4-FFF2-40B4-BE49-F238E27FC236}">
                    <a16:creationId xmlns:a16="http://schemas.microsoft.com/office/drawing/2014/main" id="{6638499E-7BF3-435E-BF13-3BD8083984F0}"/>
                  </a:ext>
                </a:extLst>
              </p:cNvPr>
              <p:cNvSpPr txBox="1"/>
              <p:nvPr/>
            </p:nvSpPr>
            <p:spPr>
              <a:xfrm>
                <a:off x="2110691" y="3167761"/>
                <a:ext cx="1294782" cy="398258"/>
              </a:xfrm>
              <a:prstGeom prst="rect">
                <a:avLst/>
              </a:prstGeom>
              <a:noFill/>
            </p:spPr>
            <p:txBody>
              <a:bodyPr wrap="square" lIns="0" tIns="0" rIns="0" bIns="0" rtlCol="0">
                <a:spAutoFit/>
              </a:bodyPr>
              <a:lstStyle/>
              <a:p>
                <a:r>
                  <a:rPr lang="en-ZA" sz="1000" dirty="0">
                    <a:solidFill>
                      <a:schemeClr val="tx1">
                        <a:lumMod val="75000"/>
                        <a:lumOff val="25000"/>
                      </a:schemeClr>
                    </a:solidFill>
                  </a:rPr>
                  <a:t>Review SP and Draft</a:t>
                </a:r>
              </a:p>
              <a:p>
                <a:r>
                  <a:rPr lang="en-ZA" sz="1000" dirty="0">
                    <a:solidFill>
                      <a:schemeClr val="tx1">
                        <a:lumMod val="75000"/>
                        <a:lumOff val="25000"/>
                      </a:schemeClr>
                    </a:solidFill>
                  </a:rPr>
                  <a:t>Cg Documents</a:t>
                </a:r>
              </a:p>
            </p:txBody>
          </p:sp>
        </p:grpSp>
        <p:sp>
          <p:nvSpPr>
            <p:cNvPr id="93" name="Arrow: Down 92" title="Milestone Tall Arrow">
              <a:extLst>
                <a:ext uri="{FF2B5EF4-FFF2-40B4-BE49-F238E27FC236}">
                  <a16:creationId xmlns:a16="http://schemas.microsoft.com/office/drawing/2014/main" id="{677C9FAA-2538-43AE-B667-099B18C1502F}"/>
                </a:ext>
              </a:extLst>
            </p:cNvPr>
            <p:cNvSpPr/>
            <p:nvPr/>
          </p:nvSpPr>
          <p:spPr>
            <a:xfrm>
              <a:off x="6008504" y="2596164"/>
              <a:ext cx="444516" cy="2843407"/>
            </a:xfrm>
            <a:prstGeom prst="downArrow">
              <a:avLst>
                <a:gd name="adj1" fmla="val 100000"/>
                <a:gd name="adj2" fmla="val 50000"/>
              </a:avLst>
            </a:prstGeom>
            <a:gradFill>
              <a:gsLst>
                <a:gs pos="36000">
                  <a:schemeClr val="accent1"/>
                </a:gs>
                <a:gs pos="9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94" name="Oval 93" title="Milestone Number">
              <a:extLst>
                <a:ext uri="{FF2B5EF4-FFF2-40B4-BE49-F238E27FC236}">
                  <a16:creationId xmlns:a16="http://schemas.microsoft.com/office/drawing/2014/main" id="{8FA5FB62-A57D-47AF-B245-CA35AFC301D7}"/>
                </a:ext>
              </a:extLst>
            </p:cNvPr>
            <p:cNvSpPr/>
            <p:nvPr/>
          </p:nvSpPr>
          <p:spPr>
            <a:xfrm>
              <a:off x="6108724" y="2787012"/>
              <a:ext cx="200150" cy="276811"/>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04</a:t>
              </a:r>
            </a:p>
          </p:txBody>
        </p:sp>
      </p:grpSp>
      <p:cxnSp>
        <p:nvCxnSpPr>
          <p:cNvPr id="97" name="Straight Connector 96">
            <a:extLst>
              <a:ext uri="{FF2B5EF4-FFF2-40B4-BE49-F238E27FC236}">
                <a16:creationId xmlns:a16="http://schemas.microsoft.com/office/drawing/2014/main" id="{56EC48D6-01AE-9540-240C-694AF226A311}"/>
              </a:ext>
            </a:extLst>
          </p:cNvPr>
          <p:cNvCxnSpPr>
            <a:cxnSpLocks/>
          </p:cNvCxnSpPr>
          <p:nvPr/>
        </p:nvCxnSpPr>
        <p:spPr>
          <a:xfrm>
            <a:off x="7072864" y="1405409"/>
            <a:ext cx="0" cy="4965481"/>
          </a:xfrm>
          <a:prstGeom prst="line">
            <a:avLst/>
          </a:prstGeom>
          <a:ln w="50800"/>
        </p:spPr>
        <p:style>
          <a:lnRef idx="3">
            <a:schemeClr val="accent2"/>
          </a:lnRef>
          <a:fillRef idx="0">
            <a:schemeClr val="accent2"/>
          </a:fillRef>
          <a:effectRef idx="2">
            <a:schemeClr val="accent2"/>
          </a:effectRef>
          <a:fontRef idx="minor">
            <a:schemeClr val="tx1"/>
          </a:fontRef>
        </p:style>
      </p:cxnSp>
      <p:sp>
        <p:nvSpPr>
          <p:cNvPr id="3" name="Slide Number Placeholder 2">
            <a:extLst>
              <a:ext uri="{FF2B5EF4-FFF2-40B4-BE49-F238E27FC236}">
                <a16:creationId xmlns:a16="http://schemas.microsoft.com/office/drawing/2014/main" id="{78AB20DA-183F-C7DB-C69C-7DF3C7A93A62}"/>
              </a:ext>
            </a:extLst>
          </p:cNvPr>
          <p:cNvSpPr>
            <a:spLocks noGrp="1"/>
          </p:cNvSpPr>
          <p:nvPr>
            <p:ph type="sldNum" sz="quarter" idx="4"/>
          </p:nvPr>
        </p:nvSpPr>
        <p:spPr/>
        <p:txBody>
          <a:bodyPr/>
          <a:lstStyle/>
          <a:p>
            <a:fld id="{9860EDB8-5305-433F-BE41-D7A86D811DB3}" type="slidenum">
              <a:rPr lang="en-US" smtClean="0"/>
              <a:pPr/>
              <a:t>39</a:t>
            </a:fld>
            <a:endParaRPr lang="en-US" dirty="0"/>
          </a:p>
        </p:txBody>
      </p:sp>
    </p:spTree>
    <p:extLst>
      <p:ext uri="{BB962C8B-B14F-4D97-AF65-F5344CB8AC3E}">
        <p14:creationId xmlns:p14="http://schemas.microsoft.com/office/powerpoint/2010/main" val="32324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D7E7E8A0-7BAB-4BFB-BDB9-B5D12609A97E}"/>
              </a:ext>
            </a:extLst>
          </p:cNvPr>
          <p:cNvSpPr txBox="1">
            <a:spLocks/>
          </p:cNvSpPr>
          <p:nvPr/>
        </p:nvSpPr>
        <p:spPr>
          <a:xfrm>
            <a:off x="2112947" y="392765"/>
            <a:ext cx="7458045" cy="738471"/>
          </a:xfrm>
          <a:prstGeom prst="rect">
            <a:avLst/>
          </a:prstGeom>
        </p:spPr>
        <p:txBody>
          <a:bodyPr vert="horz" wrap="square" lIns="121871" tIns="60935" rIns="121871" bIns="60935" rtlCol="0" anchor="ctr">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0" marR="0" lvl="0" indent="0" algn="ctr" defTabSz="609493"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WMO STRATEGIC PLAN</a:t>
            </a:r>
          </a:p>
          <a:p>
            <a:pPr marL="0" marR="0" lvl="0" indent="0" algn="ctr" defTabSz="609493"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OVERARCHING PRIORITIES</a:t>
            </a:r>
          </a:p>
        </p:txBody>
      </p:sp>
      <p:sp>
        <p:nvSpPr>
          <p:cNvPr id="32" name="Arrow: Pentagon 31">
            <a:extLst>
              <a:ext uri="{FF2B5EF4-FFF2-40B4-BE49-F238E27FC236}">
                <a16:creationId xmlns:a16="http://schemas.microsoft.com/office/drawing/2014/main" id="{3D9BDCA5-0C79-471C-8F3F-45A1C82AB40A}"/>
              </a:ext>
            </a:extLst>
          </p:cNvPr>
          <p:cNvSpPr/>
          <p:nvPr/>
        </p:nvSpPr>
        <p:spPr>
          <a:xfrm>
            <a:off x="-6677" y="1616547"/>
            <a:ext cx="12198677" cy="1420667"/>
          </a:xfrm>
          <a:prstGeom prst="homePlate">
            <a:avLst>
              <a:gd name="adj" fmla="val 56451"/>
            </a:avLst>
          </a:prstGeom>
          <a:gradFill flip="none" rotWithShape="1">
            <a:gsLst>
              <a:gs pos="0">
                <a:schemeClr val="accent5">
                  <a:lumMod val="67000"/>
                  <a:alpha val="70000"/>
                </a:schemeClr>
              </a:gs>
              <a:gs pos="50000">
                <a:schemeClr val="accent5">
                  <a:lumMod val="97000"/>
                  <a:lumOff val="3000"/>
                  <a:alpha val="95000"/>
                </a:schemeClr>
              </a:gs>
              <a:gs pos="100000">
                <a:schemeClr val="accent5">
                  <a:lumMod val="60000"/>
                  <a:lumOff val="40000"/>
                  <a:alpha val="80000"/>
                </a:scheme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A288378-AB36-9762-9EF7-47F9476F4DE8}"/>
              </a:ext>
            </a:extLst>
          </p:cNvPr>
          <p:cNvSpPr/>
          <p:nvPr/>
        </p:nvSpPr>
        <p:spPr>
          <a:xfrm>
            <a:off x="1320153" y="2861720"/>
            <a:ext cx="4119417" cy="3833532"/>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37160" rIns="137160" bIns="182880" rtlCol="0" anchor="b"/>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E4DC55E-9C15-55E1-D042-41446F42AF17}"/>
              </a:ext>
            </a:extLst>
          </p:cNvPr>
          <p:cNvSpPr/>
          <p:nvPr/>
        </p:nvSpPr>
        <p:spPr>
          <a:xfrm>
            <a:off x="6363555" y="2861720"/>
            <a:ext cx="4119417" cy="3833532"/>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37160" rIns="137160" bIns="182880" rtlCol="0" anchor="b"/>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D2675A5C-3D7A-175D-4E6F-02BFC8230D35}"/>
              </a:ext>
            </a:extLst>
          </p:cNvPr>
          <p:cNvSpPr txBox="1">
            <a:spLocks/>
          </p:cNvSpPr>
          <p:nvPr/>
        </p:nvSpPr>
        <p:spPr>
          <a:xfrm>
            <a:off x="1331407" y="1842510"/>
            <a:ext cx="4119416" cy="815557"/>
          </a:xfrm>
          <a:prstGeom prst="rect">
            <a:avLst/>
          </a:prstGeom>
        </p:spPr>
        <p:txBody>
          <a:bodyPr vert="horz" wrap="square" lIns="121871" tIns="60935" rIns="121871" bIns="60935" rtlCol="0" anchor="ctr">
            <a:spAutoFit/>
          </a:bodyPr>
          <a:lstStyle>
            <a:defPPr>
              <a:defRPr lang="en-US"/>
            </a:defPPr>
            <a:lvl1pPr algn="ctr" defTabSz="609493">
              <a:spcBef>
                <a:spcPct val="0"/>
              </a:spcBef>
              <a:buNone/>
              <a:defRPr sz="2000" i="1">
                <a:latin typeface="Verdana" panose="020B0604030504040204" pitchFamily="34" charset="0"/>
                <a:ea typeface="Verdana" panose="020B0604030504040204" pitchFamily="34" charset="0"/>
                <a:cs typeface="+mj-cs"/>
              </a:defRPr>
            </a:lvl1pPr>
          </a:lstStyle>
          <a:p>
            <a:pPr marL="0" marR="0" lvl="0" indent="0" algn="l" defTabSz="609493"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2020–2023: </a:t>
            </a:r>
          </a:p>
          <a:p>
            <a:pPr marL="0" marR="0" lvl="0" indent="0" algn="l" defTabSz="609493"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j-cs"/>
              </a:rPr>
              <a:t>LAYING THE GROUND </a:t>
            </a:r>
          </a:p>
        </p:txBody>
      </p:sp>
      <p:sp>
        <p:nvSpPr>
          <p:cNvPr id="24" name="Title 1">
            <a:extLst>
              <a:ext uri="{FF2B5EF4-FFF2-40B4-BE49-F238E27FC236}">
                <a16:creationId xmlns:a16="http://schemas.microsoft.com/office/drawing/2014/main" id="{A020525F-78C6-2285-1B7A-5DF905283E5E}"/>
              </a:ext>
            </a:extLst>
          </p:cNvPr>
          <p:cNvSpPr txBox="1">
            <a:spLocks/>
          </p:cNvSpPr>
          <p:nvPr/>
        </p:nvSpPr>
        <p:spPr>
          <a:xfrm>
            <a:off x="6374809" y="1842510"/>
            <a:ext cx="4119416" cy="815557"/>
          </a:xfrm>
          <a:prstGeom prst="rect">
            <a:avLst/>
          </a:prstGeom>
        </p:spPr>
        <p:txBody>
          <a:bodyPr vert="horz" wrap="square" lIns="121871" tIns="60935" rIns="121871" bIns="60935" rtlCol="0" anchor="ctr">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0" marR="0" lvl="0" indent="0" algn="l" defTabSz="609493"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2024–2027</a:t>
            </a:r>
            <a:r>
              <a:rPr kumimoji="0" lang="en-US" sz="2000" b="0" i="1"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 </a:t>
            </a:r>
          </a:p>
          <a:p>
            <a:pPr marL="0" marR="0" lvl="0" indent="0" algn="l" defTabSz="609493"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j-cs"/>
              </a:rPr>
              <a:t>SCALING UP</a:t>
            </a:r>
          </a:p>
        </p:txBody>
      </p:sp>
      <p:sp>
        <p:nvSpPr>
          <p:cNvPr id="3" name="Rectangle 2">
            <a:extLst>
              <a:ext uri="{FF2B5EF4-FFF2-40B4-BE49-F238E27FC236}">
                <a16:creationId xmlns:a16="http://schemas.microsoft.com/office/drawing/2014/main" id="{1359F357-321A-CBBA-C64B-8DC07FA55D45}"/>
              </a:ext>
            </a:extLst>
          </p:cNvPr>
          <p:cNvSpPr/>
          <p:nvPr/>
        </p:nvSpPr>
        <p:spPr>
          <a:xfrm>
            <a:off x="1246563" y="2799813"/>
            <a:ext cx="4119417" cy="383353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137160" rIns="137160" bIns="182880" rtlCol="0" anchor="b"/>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Enhancing preparedness and reducing loss of life, critical infrastructure and livelihood from hydrometeorological extremes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Supporting climate-smart decision making to build or enhance adaptive capacity or resilience to climate risk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Enhancing socioeconomic value of weather, climate, hydrological and related environmental services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27FFA3C-C1E6-7D29-36BE-1837F8A78198}"/>
              </a:ext>
            </a:extLst>
          </p:cNvPr>
          <p:cNvSpPr/>
          <p:nvPr/>
        </p:nvSpPr>
        <p:spPr>
          <a:xfrm>
            <a:off x="6289965" y="2799813"/>
            <a:ext cx="4119417" cy="383353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137160" rIns="137160" bIns="182880" rtlCol="0" anchor="b"/>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Early Warning Systems for All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Global Greenhouse Gas Monitoring Infrastructure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WMO Vision and Strategy for Hydrology + Plan of Action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Action on changes in the cryosphere and downstream impacts on water resources and sea level rise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Reorganization and optimization of WMO Regional and Representative Offices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005AE02-A76A-F239-DEC0-EF8F5532BC08}"/>
              </a:ext>
            </a:extLst>
          </p:cNvPr>
          <p:cNvSpPr>
            <a:spLocks noGrp="1"/>
          </p:cNvSpPr>
          <p:nvPr>
            <p:ph type="sldNum" sz="quarter" idx="12"/>
          </p:nvPr>
        </p:nvSpPr>
        <p:spPr/>
        <p:txBody>
          <a:bodyPr/>
          <a:lstStyle/>
          <a:p>
            <a:fld id="{F966D8DB-6457-4B9B-9958-7C11975F88BF}" type="slidenum">
              <a:rPr lang="en-GB" smtClean="0"/>
              <a:t>4</a:t>
            </a:fld>
            <a:endParaRPr lang="en-GB"/>
          </a:p>
        </p:txBody>
      </p:sp>
    </p:spTree>
    <p:extLst>
      <p:ext uri="{BB962C8B-B14F-4D97-AF65-F5344CB8AC3E}">
        <p14:creationId xmlns:p14="http://schemas.microsoft.com/office/powerpoint/2010/main" val="55709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0451593" cy="640080"/>
          </a:xfrm>
        </p:spPr>
        <p:txBody>
          <a:bodyPr>
            <a:noAutofit/>
          </a:bodyPr>
          <a:lstStyle/>
          <a:p>
            <a:r>
              <a:rPr lang="en-US" dirty="0">
                <a:latin typeface="Segoe UI" panose="020B0502040204020203" pitchFamily="34" charset="0"/>
                <a:cs typeface="Segoe UI" panose="020B0502040204020203" pitchFamily="34" charset="0"/>
              </a:rPr>
              <a:t>Remaining Process – Max Expenditures 2024-2027 </a:t>
            </a:r>
          </a:p>
        </p:txBody>
      </p:sp>
      <p:sp>
        <p:nvSpPr>
          <p:cNvPr id="38" name="Content Placeholder 17"/>
          <p:cNvSpPr txBox="1">
            <a:spLocks/>
          </p:cNvSpPr>
          <p:nvPr/>
        </p:nvSpPr>
        <p:spPr>
          <a:xfrm>
            <a:off x="541609" y="1524708"/>
            <a:ext cx="10770825" cy="4885236"/>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US" sz="1900" dirty="0">
                <a:latin typeface="Segoe UI"/>
                <a:cs typeface="Segoe UI"/>
              </a:rPr>
              <a:t>FINAC-42, EC-76 (February 2023)</a:t>
            </a:r>
          </a:p>
          <a:p>
            <a:pPr lvl="1">
              <a:lnSpc>
                <a:spcPct val="100000"/>
              </a:lnSpc>
              <a:spcAft>
                <a:spcPts val="0"/>
              </a:spcAft>
            </a:pPr>
            <a:r>
              <a:rPr lang="en-US" sz="1900" dirty="0">
                <a:latin typeface="Segoe UI"/>
                <a:cs typeface="Segoe UI"/>
              </a:rPr>
              <a:t>EC-76 to issue a Recommendation related to its conclusions and recommendations on the proposed Maximum Expenditures and related draft Cg-19 Resolution. </a:t>
            </a:r>
            <a:endParaRPr lang="en-US" sz="1900" dirty="0">
              <a:highlight>
                <a:srgbClr val="FFFF00"/>
              </a:highlight>
              <a:latin typeface="Segoe UI"/>
              <a:cs typeface="Segoe UI"/>
            </a:endParaRPr>
          </a:p>
          <a:p>
            <a:pPr lvl="1">
              <a:lnSpc>
                <a:spcPct val="100000"/>
              </a:lnSpc>
              <a:spcAft>
                <a:spcPts val="0"/>
              </a:spcAft>
            </a:pPr>
            <a:r>
              <a:rPr lang="en-US" sz="1900" dirty="0">
                <a:latin typeface="Segoe UI"/>
                <a:cs typeface="Segoe UI"/>
              </a:rPr>
              <a:t>If a change is requested by EC-76, the Cg-19 INF and related resolution would be updated and a second version would be issued</a:t>
            </a:r>
          </a:p>
          <a:p>
            <a:pPr>
              <a:lnSpc>
                <a:spcPct val="100000"/>
              </a:lnSpc>
              <a:spcAft>
                <a:spcPts val="0"/>
              </a:spcAft>
            </a:pPr>
            <a:r>
              <a:rPr lang="en-US" sz="1900" dirty="0">
                <a:cs typeface="Segoe UI"/>
              </a:rPr>
              <a:t>Cg-19 (May 2023)</a:t>
            </a:r>
          </a:p>
          <a:p>
            <a:pPr lvl="1">
              <a:lnSpc>
                <a:spcPct val="100000"/>
              </a:lnSpc>
              <a:spcAft>
                <a:spcPts val="0"/>
              </a:spcAft>
            </a:pPr>
            <a:r>
              <a:rPr lang="en-US" sz="1900" dirty="0">
                <a:cs typeface="Segoe UI"/>
              </a:rPr>
              <a:t>Presentation and discussion at FINAC-43</a:t>
            </a:r>
          </a:p>
          <a:p>
            <a:pPr lvl="1">
              <a:lnSpc>
                <a:spcPct val="100000"/>
              </a:lnSpc>
              <a:spcAft>
                <a:spcPts val="0"/>
              </a:spcAft>
            </a:pPr>
            <a:r>
              <a:rPr lang="en-US" sz="1900" dirty="0">
                <a:cs typeface="Segoe UI"/>
              </a:rPr>
              <a:t>Cg-19 budget subcommittee considers and provides additional guidance</a:t>
            </a:r>
          </a:p>
          <a:p>
            <a:pPr lvl="1">
              <a:lnSpc>
                <a:spcPct val="100000"/>
              </a:lnSpc>
              <a:spcAft>
                <a:spcPts val="0"/>
              </a:spcAft>
            </a:pPr>
            <a:r>
              <a:rPr lang="en-US" sz="1900" dirty="0">
                <a:cs typeface="Segoe UI"/>
              </a:rPr>
              <a:t>Approval by Cg-19</a:t>
            </a:r>
          </a:p>
          <a:p>
            <a:pPr>
              <a:lnSpc>
                <a:spcPct val="100000"/>
              </a:lnSpc>
              <a:spcAft>
                <a:spcPts val="0"/>
              </a:spcAft>
            </a:pPr>
            <a:r>
              <a:rPr lang="en-US" sz="1900" dirty="0">
                <a:cs typeface="Segoe UI"/>
              </a:rPr>
              <a:t>EC-77 (June 2023)</a:t>
            </a:r>
          </a:p>
          <a:p>
            <a:pPr lvl="1">
              <a:lnSpc>
                <a:spcPct val="100000"/>
              </a:lnSpc>
              <a:spcAft>
                <a:spcPts val="0"/>
              </a:spcAft>
            </a:pPr>
            <a:r>
              <a:rPr lang="en-US" sz="1900" dirty="0">
                <a:cs typeface="Segoe UI"/>
              </a:rPr>
              <a:t>Considers and approves Budget 2024-2025, in line with Cg-19 decision</a:t>
            </a:r>
          </a:p>
          <a:p>
            <a:pPr lvl="1">
              <a:lnSpc>
                <a:spcPct val="100000"/>
              </a:lnSpc>
              <a:spcAft>
                <a:spcPts val="0"/>
              </a:spcAft>
            </a:pPr>
            <a:endParaRPr lang="en-US" sz="1900" dirty="0">
              <a:latin typeface="Segoe UI"/>
              <a:cs typeface="Segoe UI"/>
            </a:endParaRPr>
          </a:p>
          <a:p>
            <a:pPr marL="457200" lvl="1" indent="0">
              <a:lnSpc>
                <a:spcPct val="100000"/>
              </a:lnSpc>
              <a:spcAft>
                <a:spcPts val="0"/>
              </a:spcAft>
              <a:buNone/>
            </a:pPr>
            <a:endParaRPr lang="en-US" sz="1900" dirty="0">
              <a:latin typeface="Segoe UI"/>
              <a:cs typeface="Segoe UI"/>
            </a:endParaRPr>
          </a:p>
          <a:p>
            <a:pPr>
              <a:lnSpc>
                <a:spcPct val="100000"/>
              </a:lnSpc>
              <a:spcBef>
                <a:spcPts val="600"/>
              </a:spcBef>
              <a:spcAft>
                <a:spcPts val="600"/>
              </a:spcAft>
            </a:pPr>
            <a:endParaRPr lang="en-US" sz="1900" b="1"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66440AD9-4E15-AE8A-10AF-7779AB88812D}"/>
              </a:ext>
            </a:extLst>
          </p:cNvPr>
          <p:cNvSpPr>
            <a:spLocks noGrp="1"/>
          </p:cNvSpPr>
          <p:nvPr>
            <p:ph type="sldNum" sz="quarter" idx="4"/>
          </p:nvPr>
        </p:nvSpPr>
        <p:spPr/>
        <p:txBody>
          <a:bodyPr/>
          <a:lstStyle/>
          <a:p>
            <a:fld id="{9860EDB8-5305-433F-BE41-D7A86D811DB3}" type="slidenum">
              <a:rPr lang="en-US" smtClean="0"/>
              <a:pPr/>
              <a:t>40</a:t>
            </a:fld>
            <a:endParaRPr lang="en-US" dirty="0"/>
          </a:p>
        </p:txBody>
      </p:sp>
    </p:spTree>
    <p:extLst>
      <p:ext uri="{BB962C8B-B14F-4D97-AF65-F5344CB8AC3E}">
        <p14:creationId xmlns:p14="http://schemas.microsoft.com/office/powerpoint/2010/main" val="2273393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0451593" cy="640080"/>
          </a:xfrm>
        </p:spPr>
        <p:txBody>
          <a:bodyPr>
            <a:noAutofit/>
          </a:bodyPr>
          <a:lstStyle/>
          <a:p>
            <a:r>
              <a:rPr lang="en-US" dirty="0">
                <a:latin typeface="Segoe UI" panose="020B0502040204020203" pitchFamily="34" charset="0"/>
                <a:cs typeface="Segoe UI" panose="020B0502040204020203" pitchFamily="34" charset="0"/>
              </a:rPr>
              <a:t>Maximum Expenditures 2024-2027 – Draft EC Recommendation</a:t>
            </a:r>
          </a:p>
        </p:txBody>
      </p:sp>
      <p:sp>
        <p:nvSpPr>
          <p:cNvPr id="38" name="Content Placeholder 17"/>
          <p:cNvSpPr txBox="1">
            <a:spLocks/>
          </p:cNvSpPr>
          <p:nvPr/>
        </p:nvSpPr>
        <p:spPr>
          <a:xfrm>
            <a:off x="541609" y="1524708"/>
            <a:ext cx="10770825" cy="488523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0"/>
              </a:spcAft>
              <a:buNone/>
            </a:pPr>
            <a:r>
              <a:rPr lang="en-GB" sz="2000" b="1" i="1" dirty="0"/>
              <a:t>Draft Recommendation 5/1 (EC-76)</a:t>
            </a:r>
          </a:p>
          <a:p>
            <a:pPr>
              <a:lnSpc>
                <a:spcPct val="120000"/>
              </a:lnSpc>
              <a:spcAft>
                <a:spcPts val="0"/>
              </a:spcAft>
            </a:pPr>
            <a:r>
              <a:rPr lang="en-GB" sz="1800" b="1" dirty="0">
                <a:effectLst/>
                <a:latin typeface="Verdana" panose="020B0604030504040204" pitchFamily="34" charset="0"/>
                <a:ea typeface="Arial" panose="020B0604020202020204" pitchFamily="34" charset="0"/>
                <a:cs typeface="Arial" panose="020B0604020202020204" pitchFamily="34" charset="0"/>
              </a:rPr>
              <a:t>Recommends </a:t>
            </a:r>
            <a:r>
              <a:rPr lang="en-GB" sz="1800" dirty="0">
                <a:effectLst/>
                <a:latin typeface="Verdana" panose="020B0604030504040204" pitchFamily="34" charset="0"/>
                <a:ea typeface="Arial" panose="020B0604020202020204" pitchFamily="34" charset="0"/>
                <a:cs typeface="Arial" panose="020B0604020202020204" pitchFamily="34" charset="0"/>
              </a:rPr>
              <a:t>to Congress the adoption of draft Resolution ##/1 (Cg-19) provided in the </a:t>
            </a:r>
            <a:r>
              <a:rPr lang="en-GB" sz="1800" u="none" strike="noStrike" dirty="0">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2"/>
              </a:rPr>
              <a:t>annex</a:t>
            </a:r>
            <a:r>
              <a:rPr lang="en-GB" sz="1800" dirty="0">
                <a:effectLst/>
                <a:latin typeface="Verdana" panose="020B0604030504040204" pitchFamily="34" charset="0"/>
                <a:ea typeface="Arial" panose="020B0604020202020204" pitchFamily="34" charset="0"/>
                <a:cs typeface="Arial" panose="020B0604020202020204" pitchFamily="34" charset="0"/>
              </a:rPr>
              <a:t> to the present Recommendation.</a:t>
            </a:r>
          </a:p>
          <a:p>
            <a:pPr marL="0" indent="0">
              <a:lnSpc>
                <a:spcPct val="120000"/>
              </a:lnSpc>
              <a:spcBef>
                <a:spcPts val="1200"/>
              </a:spcBef>
              <a:spcAft>
                <a:spcPts val="0"/>
              </a:spcAft>
              <a:buNone/>
            </a:pPr>
            <a:r>
              <a:rPr lang="en-GB" sz="1800" b="1" dirty="0">
                <a:effectLst/>
                <a:latin typeface="Verdana" panose="020B0604030504040204" pitchFamily="34" charset="0"/>
                <a:ea typeface="SimSun" panose="02010600030101010101" pitchFamily="2" charset="-122"/>
                <a:cs typeface="Verdana" panose="020B0604030504040204" pitchFamily="34" charset="0"/>
              </a:rPr>
              <a:t>Annex to Draft Recommendation 5/1 (EC-76) – Draf</a:t>
            </a:r>
            <a:r>
              <a:rPr lang="en-GB" sz="1800" b="1" dirty="0">
                <a:latin typeface="Verdana" panose="020B0604030504040204" pitchFamily="34" charset="0"/>
                <a:ea typeface="SimSun" panose="02010600030101010101" pitchFamily="2" charset="-122"/>
                <a:cs typeface="Verdana" panose="020B0604030504040204" pitchFamily="34" charset="0"/>
              </a:rPr>
              <a:t>t Resolution ##/1 (Cg-19)</a:t>
            </a:r>
            <a:endParaRPr lang="en-GB" sz="1800" b="1" dirty="0">
              <a:effectLst/>
              <a:latin typeface="Verdana" panose="020B0604030504040204" pitchFamily="34" charset="0"/>
              <a:ea typeface="SimSun" panose="02010600030101010101" pitchFamily="2" charset="-122"/>
              <a:cs typeface="Verdana" panose="020B0604030504040204" pitchFamily="34" charset="0"/>
            </a:endParaRPr>
          </a:p>
          <a:p>
            <a:pPr>
              <a:lnSpc>
                <a:spcPct val="120000"/>
              </a:lnSpc>
              <a:spcBef>
                <a:spcPts val="1200"/>
              </a:spcBef>
              <a:spcAft>
                <a:spcPts val="0"/>
              </a:spcAft>
            </a:pPr>
            <a:r>
              <a:rPr lang="en-GB" sz="1800" b="1" dirty="0">
                <a:effectLst/>
                <a:latin typeface="Verdana" panose="020B0604030504040204" pitchFamily="34" charset="0"/>
                <a:ea typeface="SimSun" panose="02010600030101010101" pitchFamily="2" charset="-122"/>
                <a:cs typeface="Verdana" panose="020B0604030504040204" pitchFamily="34" charset="0"/>
              </a:rPr>
              <a:t>Authorizes</a:t>
            </a:r>
            <a:r>
              <a:rPr lang="en-GB" sz="1800" dirty="0">
                <a:effectLst/>
                <a:latin typeface="Verdana" panose="020B0604030504040204" pitchFamily="34" charset="0"/>
                <a:ea typeface="SimSun" panose="02010600030101010101" pitchFamily="2" charset="-122"/>
                <a:cs typeface="Verdana" panose="020B0604030504040204" pitchFamily="34" charset="0"/>
              </a:rPr>
              <a:t> the Executive Council during the nineteenth financial period from 1 January 2024 to 31 December 2027:</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spcAft>
                <a:spcPts val="0"/>
              </a:spcAft>
            </a:pPr>
            <a:r>
              <a:rPr lang="en-GB" sz="1800" dirty="0">
                <a:effectLst/>
                <a:latin typeface="Verdana" panose="020B0604030504040204" pitchFamily="34" charset="0"/>
                <a:ea typeface="Verdana" panose="020B0604030504040204" pitchFamily="34" charset="0"/>
                <a:cs typeface="Verdana" panose="020B0604030504040204" pitchFamily="34" charset="0"/>
              </a:rPr>
              <a:t>(1)	To incur maximum expenditures of </a:t>
            </a:r>
            <a:r>
              <a:rPr lang="en-GB" sz="1800" dirty="0">
                <a:effectLst/>
                <a:highlight>
                  <a:srgbClr val="FFFF00"/>
                </a:highlight>
                <a:latin typeface="Verdana" panose="020B0604030504040204" pitchFamily="34" charset="0"/>
                <a:ea typeface="Verdana" panose="020B0604030504040204" pitchFamily="34" charset="0"/>
                <a:cs typeface="Verdana" panose="020B0604030504040204" pitchFamily="34" charset="0"/>
              </a:rPr>
              <a:t>290 396 400 </a:t>
            </a:r>
            <a:r>
              <a:rPr lang="en-GB" sz="1800" dirty="0">
                <a:effectLst/>
                <a:latin typeface="Verdana" panose="020B0604030504040204" pitchFamily="34" charset="0"/>
                <a:ea typeface="Verdana" panose="020B0604030504040204" pitchFamily="34" charset="0"/>
                <a:cs typeface="Verdana" panose="020B0604030504040204" pitchFamily="34" charset="0"/>
              </a:rPr>
              <a:t>Swiss francs [</a:t>
            </a:r>
            <a:r>
              <a:rPr lang="en-GB" sz="1800" i="1" dirty="0">
                <a:effectLst/>
                <a:latin typeface="Verdana" panose="020B0604030504040204" pitchFamily="34" charset="0"/>
                <a:ea typeface="Verdana" panose="020B0604030504040204" pitchFamily="34" charset="0"/>
                <a:cs typeface="Verdana" panose="020B0604030504040204" pitchFamily="34" charset="0"/>
              </a:rPr>
              <a:t>to be decided by Congress</a:t>
            </a:r>
            <a:r>
              <a:rPr lang="en-GB" sz="1800" dirty="0">
                <a:effectLst/>
                <a:latin typeface="Verdana" panose="020B0604030504040204" pitchFamily="34" charset="0"/>
                <a:ea typeface="Verdana" panose="020B0604030504040204" pitchFamily="34" charset="0"/>
                <a:cs typeface="Verdana" panose="020B0604030504040204" pitchFamily="34" charset="0"/>
              </a:rPr>
              <a:t>] to be funded through assessed contributions;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spcAft>
                <a:spcPts val="0"/>
              </a:spcAft>
            </a:pPr>
            <a:r>
              <a:rPr lang="en-GB" sz="1800" dirty="0">
                <a:effectLst/>
                <a:latin typeface="Verdana" panose="020B0604030504040204" pitchFamily="34" charset="0"/>
                <a:ea typeface="Verdana" panose="020B0604030504040204" pitchFamily="34" charset="0"/>
                <a:cs typeface="Verdana" panose="020B0604030504040204" pitchFamily="34" charset="0"/>
              </a:rPr>
              <a:t>(2)	To distribute the regular budget resources by appropriation part as provided in the </a:t>
            </a:r>
            <a:r>
              <a:rPr lang="en-GB" sz="1800" u="none" strike="noStrike" dirty="0">
                <a:solidFill>
                  <a:srgbClr val="0000FF"/>
                </a:solidFill>
                <a:effectLst/>
                <a:latin typeface="Verdana" panose="020B0604030504040204" pitchFamily="34" charset="0"/>
                <a:ea typeface="SimSun" panose="02010600030101010101" pitchFamily="2" charset="-122"/>
                <a:cs typeface="Verdana" panose="020B0604030504040204" pitchFamily="34" charset="0"/>
                <a:hlinkClick r:id="rId2"/>
              </a:rPr>
              <a:t>annex</a:t>
            </a:r>
            <a:r>
              <a:rPr lang="en-GB" sz="1800" u="none" strike="noStrike" dirty="0">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2"/>
              </a:rPr>
              <a:t> </a:t>
            </a:r>
            <a:r>
              <a:rPr lang="en-GB" sz="1800" dirty="0">
                <a:effectLst/>
                <a:latin typeface="Verdana" panose="020B0604030504040204" pitchFamily="34" charset="0"/>
                <a:ea typeface="Verdana" panose="020B0604030504040204" pitchFamily="34" charset="0"/>
                <a:cs typeface="Verdana" panose="020B0604030504040204" pitchFamily="34" charset="0"/>
              </a:rPr>
              <a:t>to this resolution;</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spcAft>
                <a:spcPts val="0"/>
              </a:spcAft>
            </a:pP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(3)	To approve the biennial appropriations for 2024–2025 and for 2026–2027 within these limits;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spcAft>
                <a:spcPts val="0"/>
              </a:spcAft>
            </a:pPr>
            <a:r>
              <a:rPr lang="en-GB" sz="1800" b="1" dirty="0">
                <a:effectLst/>
                <a:latin typeface="Verdana" panose="020B0604030504040204" pitchFamily="34" charset="0"/>
                <a:ea typeface="MS Mincho" panose="02020609040205080304" pitchFamily="49" charset="-128"/>
                <a:cs typeface="Verdana" panose="020B0604030504040204" pitchFamily="34" charset="0"/>
              </a:rPr>
              <a:t>Further authorizes </a:t>
            </a:r>
            <a:r>
              <a:rPr lang="en-GB" sz="1800" dirty="0">
                <a:effectLst/>
                <a:latin typeface="Verdana" panose="020B0604030504040204" pitchFamily="34" charset="0"/>
                <a:ea typeface="MS Mincho" panose="02020609040205080304" pitchFamily="49" charset="-128"/>
                <a:cs typeface="Verdana" panose="020B0604030504040204" pitchFamily="34" charset="0"/>
              </a:rPr>
              <a:t>the Executive Council to incur other expenditure from voluntary resources contributing to enhanced implementation of programme activities in line with the Strategic Plan, including co-sponsored programmes and initiatives; </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gn="l">
              <a:lnSpc>
                <a:spcPct val="120000"/>
              </a:lnSpc>
              <a:spcBef>
                <a:spcPts val="1200"/>
              </a:spcBef>
              <a:spcAft>
                <a:spcPts val="0"/>
              </a:spcAft>
              <a:tabLst>
                <a:tab pos="457200" algn="l"/>
              </a:tabLst>
            </a:pPr>
            <a:r>
              <a:rPr lang="en-US" sz="1800" b="1" dirty="0">
                <a:solidFill>
                  <a:srgbClr val="000000"/>
                </a:solidFill>
                <a:effectLst/>
                <a:latin typeface="Verdana-Bold"/>
                <a:ea typeface="MS Mincho" panose="02020609040205080304" pitchFamily="49" charset="-128"/>
                <a:cs typeface="Verdana-Bold"/>
              </a:rPr>
              <a:t>Requests </a:t>
            </a:r>
            <a:r>
              <a:rPr lang="en-US" sz="1800" dirty="0">
                <a:solidFill>
                  <a:srgbClr val="000000"/>
                </a:solidFill>
                <a:effectLst/>
                <a:latin typeface="Verdana" panose="020B0604030504040204" pitchFamily="34" charset="0"/>
                <a:ea typeface="MS Mincho" panose="02020609040205080304" pitchFamily="49" charset="-128"/>
                <a:cs typeface="Verdana" panose="020B0604030504040204" pitchFamily="34" charset="0"/>
              </a:rPr>
              <a:t>the Secretary-General to monitor the implementation of the Operating Plan at both the outcome and output levels, in accordance with the WMO monitoring and evaluation system, in particular in relation to the use of budgetary resources;</a:t>
            </a:r>
            <a:endParaRPr lang="en-US" sz="1800" dirty="0">
              <a:effectLst/>
              <a:latin typeface="Verdana" panose="020B0604030504040204" pitchFamily="34" charset="0"/>
              <a:ea typeface="Arial" panose="020B0604020202020204" pitchFamily="34" charset="0"/>
              <a:cs typeface="Arial" panose="020B0604020202020204" pitchFamily="34" charset="0"/>
            </a:endParaRPr>
          </a:p>
          <a:p>
            <a:pPr>
              <a:lnSpc>
                <a:spcPct val="120000"/>
              </a:lnSpc>
              <a:spcAft>
                <a:spcPts val="0"/>
              </a:spcAft>
            </a:pPr>
            <a:r>
              <a:rPr lang="en-GB" sz="1800" b="1" dirty="0">
                <a:effectLst/>
                <a:latin typeface="Verdana" panose="020B0604030504040204" pitchFamily="34" charset="0"/>
                <a:ea typeface="Arial" panose="020B0604020202020204" pitchFamily="34" charset="0"/>
                <a:cs typeface="Arial" panose="020B0604020202020204" pitchFamily="34" charset="0"/>
              </a:rPr>
              <a:t>Invites</a:t>
            </a:r>
            <a:r>
              <a:rPr lang="en-GB" sz="1800" dirty="0">
                <a:effectLst/>
                <a:latin typeface="Verdana" panose="020B0604030504040204" pitchFamily="34" charset="0"/>
                <a:ea typeface="Arial" panose="020B0604020202020204" pitchFamily="34" charset="0"/>
                <a:cs typeface="Arial" panose="020B0604020202020204" pitchFamily="34" charset="0"/>
              </a:rPr>
              <a:t> Members to consider contributing voluntary resources to accelerate, expand and/or scale up the implementation of the Long-term Goals and Strategic Objectives of the Strategic Plan for 2024–2027.</a:t>
            </a:r>
            <a:endParaRPr lang="en-US" sz="1800" dirty="0">
              <a:latin typeface="Segoe UI"/>
              <a:cs typeface="Segoe UI"/>
            </a:endParaRPr>
          </a:p>
          <a:p>
            <a:pPr marL="457200" lvl="1" indent="0">
              <a:lnSpc>
                <a:spcPct val="100000"/>
              </a:lnSpc>
              <a:spcAft>
                <a:spcPts val="0"/>
              </a:spcAft>
              <a:buNone/>
            </a:pPr>
            <a:endParaRPr lang="en-US" sz="1900" dirty="0">
              <a:latin typeface="Segoe UI"/>
              <a:cs typeface="Segoe UI"/>
            </a:endParaRPr>
          </a:p>
          <a:p>
            <a:pPr>
              <a:lnSpc>
                <a:spcPct val="100000"/>
              </a:lnSpc>
              <a:spcBef>
                <a:spcPts val="600"/>
              </a:spcBef>
              <a:spcAft>
                <a:spcPts val="600"/>
              </a:spcAft>
            </a:pPr>
            <a:endParaRPr lang="en-US" sz="1900" b="1"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0F52E7AE-F420-4D7B-D46D-74D295F8712B}"/>
              </a:ext>
            </a:extLst>
          </p:cNvPr>
          <p:cNvSpPr>
            <a:spLocks noGrp="1"/>
          </p:cNvSpPr>
          <p:nvPr>
            <p:ph type="sldNum" sz="quarter" idx="4"/>
          </p:nvPr>
        </p:nvSpPr>
        <p:spPr/>
        <p:txBody>
          <a:bodyPr/>
          <a:lstStyle/>
          <a:p>
            <a:fld id="{9860EDB8-5305-433F-BE41-D7A86D811DB3}" type="slidenum">
              <a:rPr lang="en-US" smtClean="0"/>
              <a:pPr/>
              <a:t>41</a:t>
            </a:fld>
            <a:endParaRPr lang="en-US" dirty="0"/>
          </a:p>
        </p:txBody>
      </p:sp>
    </p:spTree>
    <p:extLst>
      <p:ext uri="{BB962C8B-B14F-4D97-AF65-F5344CB8AC3E}">
        <p14:creationId xmlns:p14="http://schemas.microsoft.com/office/powerpoint/2010/main" val="1099397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541609" y="3153129"/>
            <a:ext cx="10073381" cy="55174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0"/>
              </a:spcAft>
              <a:buNone/>
              <a:defRPr/>
            </a:pPr>
            <a:r>
              <a:rPr lang="en-US" sz="4400" dirty="0">
                <a:latin typeface="Segoe UI" panose="020B0502040204020203" pitchFamily="34" charset="0"/>
                <a:cs typeface="Segoe UI" panose="020B0502040204020203" pitchFamily="34" charset="0"/>
              </a:rPr>
              <a:t>Additional Backup Slides</a:t>
            </a:r>
          </a:p>
        </p:txBody>
      </p:sp>
      <p:sp>
        <p:nvSpPr>
          <p:cNvPr id="2" name="Slide Number Placeholder 1">
            <a:extLst>
              <a:ext uri="{FF2B5EF4-FFF2-40B4-BE49-F238E27FC236}">
                <a16:creationId xmlns:a16="http://schemas.microsoft.com/office/drawing/2014/main" id="{E2D9FD4B-8CF6-46CE-2A8E-C489A92DC189}"/>
              </a:ext>
            </a:extLst>
          </p:cNvPr>
          <p:cNvSpPr>
            <a:spLocks noGrp="1"/>
          </p:cNvSpPr>
          <p:nvPr>
            <p:ph type="sldNum" sz="quarter" idx="4"/>
          </p:nvPr>
        </p:nvSpPr>
        <p:spPr/>
        <p:txBody>
          <a:bodyPr/>
          <a:lstStyle/>
          <a:p>
            <a:fld id="{9860EDB8-5305-433F-BE41-D7A86D811DB3}" type="slidenum">
              <a:rPr lang="en-US" smtClean="0"/>
              <a:pPr/>
              <a:t>42</a:t>
            </a:fld>
            <a:endParaRPr lang="en-US" dirty="0"/>
          </a:p>
        </p:txBody>
      </p:sp>
    </p:spTree>
    <p:extLst>
      <p:ext uri="{BB962C8B-B14F-4D97-AF65-F5344CB8AC3E}">
        <p14:creationId xmlns:p14="http://schemas.microsoft.com/office/powerpoint/2010/main" val="1364703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Potential ZRG Scenario with Comparison</a:t>
            </a:r>
          </a:p>
        </p:txBody>
      </p:sp>
      <p:graphicFrame>
        <p:nvGraphicFramePr>
          <p:cNvPr id="2" name="Table 2">
            <a:extLst>
              <a:ext uri="{FF2B5EF4-FFF2-40B4-BE49-F238E27FC236}">
                <a16:creationId xmlns:a16="http://schemas.microsoft.com/office/drawing/2014/main" id="{84DEE3B4-B079-355C-A205-9D7566E453EB}"/>
              </a:ext>
            </a:extLst>
          </p:cNvPr>
          <p:cNvGraphicFramePr>
            <a:graphicFrameLocks noGrp="1"/>
          </p:cNvGraphicFramePr>
          <p:nvPr>
            <p:extLst>
              <p:ext uri="{D42A27DB-BD31-4B8C-83A1-F6EECF244321}">
                <p14:modId xmlns:p14="http://schemas.microsoft.com/office/powerpoint/2010/main" val="2412450307"/>
              </p:ext>
            </p:extLst>
          </p:nvPr>
        </p:nvGraphicFramePr>
        <p:xfrm>
          <a:off x="740230" y="1861089"/>
          <a:ext cx="10450283" cy="3510280"/>
        </p:xfrm>
        <a:graphic>
          <a:graphicData uri="http://schemas.openxmlformats.org/drawingml/2006/table">
            <a:tbl>
              <a:tblPr firstRow="1" bandRow="1">
                <a:tableStyleId>{21E4AEA4-8DFA-4A89-87EB-49C32662AFE0}</a:tableStyleId>
              </a:tblPr>
              <a:tblGrid>
                <a:gridCol w="4868090">
                  <a:extLst>
                    <a:ext uri="{9D8B030D-6E8A-4147-A177-3AD203B41FA5}">
                      <a16:colId xmlns:a16="http://schemas.microsoft.com/office/drawing/2014/main" val="2374267272"/>
                    </a:ext>
                  </a:extLst>
                </a:gridCol>
                <a:gridCol w="1860731">
                  <a:extLst>
                    <a:ext uri="{9D8B030D-6E8A-4147-A177-3AD203B41FA5}">
                      <a16:colId xmlns:a16="http://schemas.microsoft.com/office/drawing/2014/main" val="2683068051"/>
                    </a:ext>
                  </a:extLst>
                </a:gridCol>
                <a:gridCol w="1860731">
                  <a:extLst>
                    <a:ext uri="{9D8B030D-6E8A-4147-A177-3AD203B41FA5}">
                      <a16:colId xmlns:a16="http://schemas.microsoft.com/office/drawing/2014/main" val="1975007611"/>
                    </a:ext>
                  </a:extLst>
                </a:gridCol>
                <a:gridCol w="1860731">
                  <a:extLst>
                    <a:ext uri="{9D8B030D-6E8A-4147-A177-3AD203B41FA5}">
                      <a16:colId xmlns:a16="http://schemas.microsoft.com/office/drawing/2014/main" val="60049923"/>
                    </a:ext>
                  </a:extLst>
                </a:gridCol>
              </a:tblGrid>
              <a:tr h="370840">
                <a:tc>
                  <a:txBody>
                    <a:bodyPr/>
                    <a:lstStyle/>
                    <a:p>
                      <a:pPr algn="ctr"/>
                      <a:r>
                        <a:rPr lang="en-US" dirty="0">
                          <a:solidFill>
                            <a:schemeClr val="tx1"/>
                          </a:solidFill>
                        </a:rPr>
                        <a:t>Element</a:t>
                      </a:r>
                    </a:p>
                  </a:txBody>
                  <a:tcPr anchor="ctr"/>
                </a:tc>
                <a:tc>
                  <a:txBody>
                    <a:bodyPr/>
                    <a:lstStyle/>
                    <a:p>
                      <a:pPr algn="ctr"/>
                      <a:r>
                        <a:rPr lang="en-US" dirty="0">
                          <a:solidFill>
                            <a:schemeClr val="tx1"/>
                          </a:solidFill>
                        </a:rPr>
                        <a:t>Secretary-General’s Proposal</a:t>
                      </a:r>
                    </a:p>
                  </a:txBody>
                  <a:tcPr anchor="ctr"/>
                </a:tc>
                <a:tc>
                  <a:txBody>
                    <a:bodyPr/>
                    <a:lstStyle/>
                    <a:p>
                      <a:pPr algn="ctr"/>
                      <a:r>
                        <a:rPr lang="en-US" dirty="0">
                          <a:solidFill>
                            <a:schemeClr val="tx1"/>
                          </a:solidFill>
                        </a:rPr>
                        <a:t>Zero Real Growth (ZRG) Scenario</a:t>
                      </a:r>
                    </a:p>
                  </a:txBody>
                  <a:tcPr anchor="ctr"/>
                </a:tc>
                <a:tc>
                  <a:txBody>
                    <a:bodyPr/>
                    <a:lstStyle/>
                    <a:p>
                      <a:pPr algn="ctr"/>
                      <a:r>
                        <a:rPr lang="en-US" dirty="0">
                          <a:solidFill>
                            <a:schemeClr val="tx1"/>
                          </a:solidFill>
                        </a:rPr>
                        <a:t>Zero Nominal Growth (ZNG) Scenario</a:t>
                      </a:r>
                    </a:p>
                  </a:txBody>
                  <a:tcPr anchor="ctr"/>
                </a:tc>
                <a:extLst>
                  <a:ext uri="{0D108BD9-81ED-4DB2-BD59-A6C34878D82A}">
                    <a16:rowId xmlns:a16="http://schemas.microsoft.com/office/drawing/2014/main" val="2814077458"/>
                  </a:ext>
                </a:extLst>
              </a:tr>
              <a:tr h="370840">
                <a:tc>
                  <a:txBody>
                    <a:bodyPr/>
                    <a:lstStyle/>
                    <a:p>
                      <a:r>
                        <a:rPr lang="en-US" b="1" dirty="0"/>
                        <a:t>Maximum Expenditure at ZNG 2024-2027</a:t>
                      </a:r>
                    </a:p>
                  </a:txBody>
                  <a:tcPr/>
                </a:tc>
                <a:tc>
                  <a:txBody>
                    <a:bodyPr/>
                    <a:lstStyle/>
                    <a:p>
                      <a:pPr algn="r" fontAlgn="b"/>
                      <a:r>
                        <a:rPr lang="en-US" sz="1800" b="1" kern="1200" dirty="0">
                          <a:solidFill>
                            <a:schemeClr val="dk1"/>
                          </a:solidFill>
                          <a:latin typeface="+mn-lt"/>
                          <a:ea typeface="+mn-ea"/>
                          <a:cs typeface="+mn-cs"/>
                        </a:rPr>
                        <a:t>       271,544.4 </a:t>
                      </a:r>
                    </a:p>
                  </a:txBody>
                  <a:tcPr marL="9525" marR="9525" marT="9525" marB="0" anchor="b"/>
                </a:tc>
                <a:tc>
                  <a:txBody>
                    <a:bodyPr/>
                    <a:lstStyle/>
                    <a:p>
                      <a:pPr algn="r" fontAlgn="b"/>
                      <a:r>
                        <a:rPr lang="en-US" sz="1800" b="1" kern="1200" dirty="0">
                          <a:solidFill>
                            <a:schemeClr val="dk1"/>
                          </a:solidFill>
                          <a:latin typeface="+mn-lt"/>
                          <a:ea typeface="+mn-ea"/>
                          <a:cs typeface="+mn-cs"/>
                        </a:rPr>
                        <a:t>    271,544.4 </a:t>
                      </a:r>
                    </a:p>
                  </a:txBody>
                  <a:tcPr marL="9525" marR="9525" marT="9525" marB="0" anchor="b"/>
                </a:tc>
                <a:tc>
                  <a:txBody>
                    <a:bodyPr/>
                    <a:lstStyle/>
                    <a:p>
                      <a:pPr algn="r" fontAlgn="b"/>
                      <a:r>
                        <a:rPr lang="en-US" sz="1800" b="1" kern="1200" dirty="0">
                          <a:solidFill>
                            <a:schemeClr val="dk1"/>
                          </a:solidFill>
                          <a:latin typeface="+mn-lt"/>
                          <a:ea typeface="+mn-ea"/>
                          <a:cs typeface="+mn-cs"/>
                        </a:rPr>
                        <a:t>    271,544.4 </a:t>
                      </a:r>
                    </a:p>
                  </a:txBody>
                  <a:tcPr marL="9525" marR="9525" marT="9525" marB="0" anchor="b"/>
                </a:tc>
                <a:extLst>
                  <a:ext uri="{0D108BD9-81ED-4DB2-BD59-A6C34878D82A}">
                    <a16:rowId xmlns:a16="http://schemas.microsoft.com/office/drawing/2014/main" val="746990693"/>
                  </a:ext>
                </a:extLst>
              </a:tr>
              <a:tr h="370840">
                <a:tc>
                  <a:txBody>
                    <a:bodyPr/>
                    <a:lstStyle/>
                    <a:p>
                      <a:r>
                        <a:rPr lang="en-US" dirty="0"/>
                        <a:t>Overall Programmatic Change</a:t>
                      </a:r>
                    </a:p>
                  </a:txBody>
                  <a:tcPr/>
                </a:tc>
                <a:tc>
                  <a:txBody>
                    <a:bodyPr/>
                    <a:lstStyle/>
                    <a:p>
                      <a:pPr algn="r" fontAlgn="b"/>
                      <a:r>
                        <a:rPr lang="en-US" sz="1800" b="0" kern="1200" dirty="0">
                          <a:solidFill>
                            <a:schemeClr val="dk1"/>
                          </a:solidFill>
                          <a:latin typeface="+mn-lt"/>
                          <a:ea typeface="+mn-ea"/>
                          <a:cs typeface="+mn-cs"/>
                        </a:rPr>
                        <a:t>14,306.9</a:t>
                      </a:r>
                    </a:p>
                  </a:txBody>
                  <a:tcPr marL="9525" marR="9525" marT="9525" marB="0" anchor="b"/>
                </a:tc>
                <a:tc>
                  <a:txBody>
                    <a:bodyPr/>
                    <a:lstStyle/>
                    <a:p>
                      <a:pPr algn="r" fontAlgn="b"/>
                      <a:r>
                        <a:rPr lang="en-US" sz="1800" b="0" kern="1200" dirty="0">
                          <a:solidFill>
                            <a:schemeClr val="dk1"/>
                          </a:solidFill>
                          <a:latin typeface="+mn-lt"/>
                          <a:ea typeface="+mn-ea"/>
                          <a:cs typeface="+mn-cs"/>
                        </a:rPr>
                        <a:t>3,800.0</a:t>
                      </a:r>
                    </a:p>
                  </a:txBody>
                  <a:tcPr marL="9525" marR="9525" marT="9525" marB="0" anchor="b"/>
                </a:tc>
                <a:tc>
                  <a:txBody>
                    <a:bodyPr/>
                    <a:lstStyle/>
                    <a:p>
                      <a:pPr algn="r" fontAlgn="b"/>
                      <a:r>
                        <a:rPr lang="en-US" sz="1800" b="0" kern="1200" dirty="0">
                          <a:solidFill>
                            <a:schemeClr val="dk1"/>
                          </a:solidFill>
                          <a:latin typeface="+mn-lt"/>
                          <a:ea typeface="+mn-ea"/>
                          <a:cs typeface="+mn-cs"/>
                        </a:rPr>
                        <a:t>         (598.2)  </a:t>
                      </a:r>
                    </a:p>
                  </a:txBody>
                  <a:tcPr marL="9525" marR="9525" marT="9525" marB="0" anchor="b"/>
                </a:tc>
                <a:extLst>
                  <a:ext uri="{0D108BD9-81ED-4DB2-BD59-A6C34878D82A}">
                    <a16:rowId xmlns:a16="http://schemas.microsoft.com/office/drawing/2014/main" val="2627449087"/>
                  </a:ext>
                </a:extLst>
              </a:tr>
              <a:tr h="370840">
                <a:tc>
                  <a:txBody>
                    <a:bodyPr/>
                    <a:lstStyle/>
                    <a:p>
                      <a:r>
                        <a:rPr lang="en-US" dirty="0"/>
                        <a:t>Key Enabling Activities</a:t>
                      </a:r>
                    </a:p>
                  </a:txBody>
                  <a:tcPr/>
                </a:tc>
                <a:tc>
                  <a:txBody>
                    <a:bodyPr/>
                    <a:lstStyle/>
                    <a:p>
                      <a:pPr algn="r" fontAlgn="b"/>
                      <a:r>
                        <a:rPr lang="en-US" sz="1800" b="0" kern="1200" dirty="0">
                          <a:solidFill>
                            <a:schemeClr val="dk1"/>
                          </a:solidFill>
                          <a:latin typeface="+mn-lt"/>
                          <a:ea typeface="+mn-ea"/>
                          <a:cs typeface="+mn-cs"/>
                        </a:rPr>
                        <a:t>           3,580.0 </a:t>
                      </a:r>
                    </a:p>
                  </a:txBody>
                  <a:tcPr marL="9525" marR="9525" marT="9525" marB="0" anchor="b"/>
                </a:tc>
                <a:tc>
                  <a:txBody>
                    <a:bodyPr/>
                    <a:lstStyle/>
                    <a:p>
                      <a:pPr algn="r" fontAlgn="b"/>
                      <a:r>
                        <a:rPr lang="en-US" sz="1800" b="0" kern="1200" dirty="0">
                          <a:solidFill>
                            <a:schemeClr val="dk1"/>
                          </a:solidFill>
                          <a:latin typeface="+mn-lt"/>
                          <a:ea typeface="+mn-ea"/>
                          <a:cs typeface="+mn-cs"/>
                        </a:rPr>
                        <a:t>             2,000.0</a:t>
                      </a:r>
                    </a:p>
                  </a:txBody>
                  <a:tcPr marL="9525" marR="9525" marT="9525" marB="0" anchor="b"/>
                </a:tc>
                <a:tc>
                  <a:txBody>
                    <a:bodyPr/>
                    <a:lstStyle/>
                    <a:p>
                      <a:pPr algn="r" fontAlgn="b"/>
                      <a:r>
                        <a:rPr lang="en-US" sz="1800" b="0" kern="1200" dirty="0">
                          <a:solidFill>
                            <a:schemeClr val="dk1"/>
                          </a:solidFill>
                          <a:latin typeface="+mn-lt"/>
                          <a:ea typeface="+mn-ea"/>
                          <a:cs typeface="+mn-cs"/>
                        </a:rPr>
                        <a:t>                   -   </a:t>
                      </a:r>
                    </a:p>
                  </a:txBody>
                  <a:tcPr marL="9525" marR="9525" marT="9525" marB="0" anchor="b"/>
                </a:tc>
                <a:extLst>
                  <a:ext uri="{0D108BD9-81ED-4DB2-BD59-A6C34878D82A}">
                    <a16:rowId xmlns:a16="http://schemas.microsoft.com/office/drawing/2014/main" val="1186779454"/>
                  </a:ext>
                </a:extLst>
              </a:tr>
              <a:tr h="370840">
                <a:tc>
                  <a:txBody>
                    <a:bodyPr/>
                    <a:lstStyle/>
                    <a:p>
                      <a:r>
                        <a:rPr lang="en-US" dirty="0"/>
                        <a:t>Inflation</a:t>
                      </a:r>
                    </a:p>
                  </a:txBody>
                  <a:tcPr/>
                </a:tc>
                <a:tc>
                  <a:txBody>
                    <a:bodyPr/>
                    <a:lstStyle/>
                    <a:p>
                      <a:pPr algn="r" fontAlgn="b"/>
                      <a:r>
                        <a:rPr lang="en-US" sz="1800" b="0" kern="1200" dirty="0">
                          <a:solidFill>
                            <a:schemeClr val="dk1"/>
                          </a:solidFill>
                          <a:latin typeface="+mn-lt"/>
                          <a:ea typeface="+mn-ea"/>
                          <a:cs typeface="+mn-cs"/>
                        </a:rPr>
                        <a:t>           6,765.1 </a:t>
                      </a:r>
                    </a:p>
                  </a:txBody>
                  <a:tcPr marL="9525" marR="9525" marT="9525" marB="0" anchor="b"/>
                </a:tc>
                <a:tc>
                  <a:txBody>
                    <a:bodyPr/>
                    <a:lstStyle/>
                    <a:p>
                      <a:pPr algn="r" fontAlgn="b"/>
                      <a:r>
                        <a:rPr lang="en-US" sz="1800" b="0" kern="1200" dirty="0">
                          <a:solidFill>
                            <a:schemeClr val="dk1"/>
                          </a:solidFill>
                          <a:latin typeface="+mn-lt"/>
                          <a:ea typeface="+mn-ea"/>
                          <a:cs typeface="+mn-cs"/>
                        </a:rPr>
                        <a:t>        6,527.0 </a:t>
                      </a:r>
                    </a:p>
                  </a:txBody>
                  <a:tcPr marL="9525" marR="9525" marT="9525" marB="0" anchor="b"/>
                </a:tc>
                <a:tc>
                  <a:txBody>
                    <a:bodyPr/>
                    <a:lstStyle/>
                    <a:p>
                      <a:pPr algn="r" fontAlgn="b"/>
                      <a:r>
                        <a:rPr lang="en-US" sz="1800" b="0" kern="1200" dirty="0">
                          <a:solidFill>
                            <a:schemeClr val="dk1"/>
                          </a:solidFill>
                          <a:latin typeface="+mn-lt"/>
                          <a:ea typeface="+mn-ea"/>
                          <a:cs typeface="+mn-cs"/>
                        </a:rPr>
                        <a:t>        6,398.2 </a:t>
                      </a:r>
                    </a:p>
                  </a:txBody>
                  <a:tcPr marL="9525" marR="9525" marT="9525" marB="0" anchor="b"/>
                </a:tc>
                <a:extLst>
                  <a:ext uri="{0D108BD9-81ED-4DB2-BD59-A6C34878D82A}">
                    <a16:rowId xmlns:a16="http://schemas.microsoft.com/office/drawing/2014/main" val="2481478893"/>
                  </a:ext>
                </a:extLst>
              </a:tr>
              <a:tr h="370840">
                <a:tc>
                  <a:txBody>
                    <a:bodyPr/>
                    <a:lstStyle/>
                    <a:p>
                      <a:r>
                        <a:rPr lang="en-US" dirty="0"/>
                        <a:t>Rationalization of Indirect Costs</a:t>
                      </a:r>
                    </a:p>
                  </a:txBody>
                  <a:tcPr/>
                </a:tc>
                <a:tc>
                  <a:txBody>
                    <a:bodyPr/>
                    <a:lstStyle/>
                    <a:p>
                      <a:pPr algn="r" fontAlgn="b"/>
                      <a:r>
                        <a:rPr lang="en-US" sz="1800" b="0" kern="1200" dirty="0">
                          <a:solidFill>
                            <a:schemeClr val="dk1"/>
                          </a:solidFill>
                          <a:latin typeface="+mn-lt"/>
                          <a:ea typeface="+mn-ea"/>
                          <a:cs typeface="+mn-cs"/>
                        </a:rPr>
                        <a:t>       (3,800.0) </a:t>
                      </a:r>
                    </a:p>
                  </a:txBody>
                  <a:tcPr marL="9525" marR="9525" marT="9525" marB="0" anchor="b"/>
                </a:tc>
                <a:tc>
                  <a:txBody>
                    <a:bodyPr/>
                    <a:lstStyle/>
                    <a:p>
                      <a:pPr algn="r" fontAlgn="b"/>
                      <a:r>
                        <a:rPr lang="en-US" sz="1800" b="0" kern="1200" dirty="0">
                          <a:solidFill>
                            <a:schemeClr val="dk1"/>
                          </a:solidFill>
                          <a:latin typeface="+mn-lt"/>
                          <a:ea typeface="+mn-ea"/>
                          <a:cs typeface="+mn-cs"/>
                        </a:rPr>
                        <a:t>       (3,800.0) </a:t>
                      </a:r>
                    </a:p>
                  </a:txBody>
                  <a:tcPr marL="9525" marR="9525" marT="9525" marB="0" anchor="b"/>
                </a:tc>
                <a:tc>
                  <a:txBody>
                    <a:bodyPr/>
                    <a:lstStyle/>
                    <a:p>
                      <a:pPr algn="r" fontAlgn="b"/>
                      <a:r>
                        <a:rPr lang="en-US" sz="1800" b="0" kern="1200" dirty="0">
                          <a:solidFill>
                            <a:schemeClr val="dk1"/>
                          </a:solidFill>
                          <a:latin typeface="+mn-lt"/>
                          <a:ea typeface="+mn-ea"/>
                          <a:cs typeface="+mn-cs"/>
                        </a:rPr>
                        <a:t>       (3,800.0) </a:t>
                      </a:r>
                    </a:p>
                  </a:txBody>
                  <a:tcPr marL="9525" marR="9525" marT="9525" marB="0" anchor="b"/>
                </a:tc>
                <a:extLst>
                  <a:ext uri="{0D108BD9-81ED-4DB2-BD59-A6C34878D82A}">
                    <a16:rowId xmlns:a16="http://schemas.microsoft.com/office/drawing/2014/main" val="3472445296"/>
                  </a:ext>
                </a:extLst>
              </a:tr>
              <a:tr h="370840">
                <a:tc>
                  <a:txBody>
                    <a:bodyPr/>
                    <a:lstStyle/>
                    <a:p>
                      <a:r>
                        <a:rPr lang="en-US" dirty="0"/>
                        <a:t>Additional Administrative Efficiencies</a:t>
                      </a:r>
                    </a:p>
                  </a:txBody>
                  <a:tcPr/>
                </a:tc>
                <a:tc>
                  <a:txBody>
                    <a:bodyPr/>
                    <a:lstStyle/>
                    <a:p>
                      <a:pPr algn="r" fontAlgn="b"/>
                      <a:r>
                        <a:rPr lang="en-US" sz="1800" b="0" kern="1200" dirty="0">
                          <a:solidFill>
                            <a:schemeClr val="dk1"/>
                          </a:solidFill>
                          <a:latin typeface="+mn-lt"/>
                          <a:ea typeface="+mn-ea"/>
                          <a:cs typeface="+mn-cs"/>
                        </a:rPr>
                        <a:t>       (2,000.0) </a:t>
                      </a:r>
                    </a:p>
                  </a:txBody>
                  <a:tcPr marL="9525" marR="9525" marT="9525" marB="0" anchor="b"/>
                </a:tc>
                <a:tc>
                  <a:txBody>
                    <a:bodyPr/>
                    <a:lstStyle/>
                    <a:p>
                      <a:pPr algn="r" fontAlgn="b"/>
                      <a:r>
                        <a:rPr lang="en-US" sz="1800" b="0" kern="1200" dirty="0">
                          <a:solidFill>
                            <a:schemeClr val="dk1"/>
                          </a:solidFill>
                          <a:latin typeface="+mn-lt"/>
                          <a:ea typeface="+mn-ea"/>
                          <a:cs typeface="+mn-cs"/>
                        </a:rPr>
                        <a:t>       (2,000.0) </a:t>
                      </a:r>
                    </a:p>
                  </a:txBody>
                  <a:tcPr marL="9525" marR="9525" marT="9525" marB="0" anchor="b"/>
                </a:tc>
                <a:tc>
                  <a:txBody>
                    <a:bodyPr/>
                    <a:lstStyle/>
                    <a:p>
                      <a:pPr algn="r" fontAlgn="b"/>
                      <a:r>
                        <a:rPr lang="en-US" sz="1800" b="0" kern="1200" dirty="0">
                          <a:solidFill>
                            <a:schemeClr val="dk1"/>
                          </a:solidFill>
                          <a:latin typeface="+mn-lt"/>
                          <a:ea typeface="+mn-ea"/>
                          <a:cs typeface="+mn-cs"/>
                        </a:rPr>
                        <a:t>       (2,000.0) </a:t>
                      </a:r>
                    </a:p>
                  </a:txBody>
                  <a:tcPr marL="9525" marR="9525" marT="9525" marB="0" anchor="b"/>
                </a:tc>
                <a:extLst>
                  <a:ext uri="{0D108BD9-81ED-4DB2-BD59-A6C34878D82A}">
                    <a16:rowId xmlns:a16="http://schemas.microsoft.com/office/drawing/2014/main" val="3831135665"/>
                  </a:ext>
                </a:extLst>
              </a:tr>
              <a:tr h="370840">
                <a:tc>
                  <a:txBody>
                    <a:bodyPr/>
                    <a:lstStyle/>
                    <a:p>
                      <a:pPr lvl="0"/>
                      <a:r>
                        <a:rPr lang="en-US" b="1" dirty="0"/>
                        <a:t>Maximum Expenditure Scenario 2024-2027</a:t>
                      </a:r>
                    </a:p>
                  </a:txBody>
                  <a:tcPr/>
                </a:tc>
                <a:tc>
                  <a:txBody>
                    <a:bodyPr/>
                    <a:lstStyle/>
                    <a:p>
                      <a:pPr algn="r" fontAlgn="b"/>
                      <a:r>
                        <a:rPr lang="en-US" sz="1800" b="1" kern="1200" dirty="0">
                          <a:solidFill>
                            <a:schemeClr val="dk1"/>
                          </a:solidFill>
                          <a:latin typeface="+mn-lt"/>
                          <a:ea typeface="+mn-ea"/>
                          <a:cs typeface="+mn-cs"/>
                        </a:rPr>
                        <a:t>       290,396.4 </a:t>
                      </a:r>
                    </a:p>
                  </a:txBody>
                  <a:tcPr marL="9525" marR="9525" marT="9525" marB="0" anchor="b"/>
                </a:tc>
                <a:tc>
                  <a:txBody>
                    <a:bodyPr/>
                    <a:lstStyle/>
                    <a:p>
                      <a:pPr algn="r" fontAlgn="b"/>
                      <a:r>
                        <a:rPr lang="en-US" sz="1800" b="1" kern="1200">
                          <a:solidFill>
                            <a:schemeClr val="dk1"/>
                          </a:solidFill>
                          <a:latin typeface="+mn-lt"/>
                          <a:ea typeface="+mn-ea"/>
                          <a:cs typeface="+mn-cs"/>
                        </a:rPr>
                        <a:t>    278,071.4 </a:t>
                      </a:r>
                      <a:endParaRPr lang="en-US" sz="1800" b="1" kern="1200" dirty="0">
                        <a:solidFill>
                          <a:schemeClr val="dk1"/>
                        </a:solidFill>
                        <a:latin typeface="+mn-lt"/>
                        <a:ea typeface="+mn-ea"/>
                        <a:cs typeface="+mn-cs"/>
                      </a:endParaRPr>
                    </a:p>
                  </a:txBody>
                  <a:tcPr marL="9525" marR="9525" marT="9525" marB="0" anchor="b"/>
                </a:tc>
                <a:tc>
                  <a:txBody>
                    <a:bodyPr/>
                    <a:lstStyle/>
                    <a:p>
                      <a:pPr algn="r" fontAlgn="b"/>
                      <a:r>
                        <a:rPr lang="en-US" sz="1800" b="1" kern="1200" dirty="0">
                          <a:solidFill>
                            <a:schemeClr val="dk1"/>
                          </a:solidFill>
                          <a:latin typeface="+mn-lt"/>
                          <a:ea typeface="+mn-ea"/>
                          <a:cs typeface="+mn-cs"/>
                        </a:rPr>
                        <a:t>    271,544.4 </a:t>
                      </a:r>
                    </a:p>
                  </a:txBody>
                  <a:tcPr marL="9525" marR="9525" marT="9525" marB="0" anchor="b"/>
                </a:tc>
                <a:extLst>
                  <a:ext uri="{0D108BD9-81ED-4DB2-BD59-A6C34878D82A}">
                    <a16:rowId xmlns:a16="http://schemas.microsoft.com/office/drawing/2014/main" val="108314952"/>
                  </a:ext>
                </a:extLst>
              </a:tr>
            </a:tbl>
          </a:graphicData>
        </a:graphic>
      </p:graphicFrame>
      <p:sp>
        <p:nvSpPr>
          <p:cNvPr id="3" name="Slide Number Placeholder 2">
            <a:extLst>
              <a:ext uri="{FF2B5EF4-FFF2-40B4-BE49-F238E27FC236}">
                <a16:creationId xmlns:a16="http://schemas.microsoft.com/office/drawing/2014/main" id="{D9407DC8-C5C1-7FA8-1EE7-6529CF7C6D23}"/>
              </a:ext>
            </a:extLst>
          </p:cNvPr>
          <p:cNvSpPr>
            <a:spLocks noGrp="1"/>
          </p:cNvSpPr>
          <p:nvPr>
            <p:ph type="sldNum" sz="quarter" idx="4"/>
          </p:nvPr>
        </p:nvSpPr>
        <p:spPr/>
        <p:txBody>
          <a:bodyPr/>
          <a:lstStyle/>
          <a:p>
            <a:fld id="{9860EDB8-5305-433F-BE41-D7A86D811DB3}" type="slidenum">
              <a:rPr lang="en-US" smtClean="0"/>
              <a:pPr/>
              <a:t>43</a:t>
            </a:fld>
            <a:endParaRPr lang="en-US" dirty="0"/>
          </a:p>
        </p:txBody>
      </p:sp>
    </p:spTree>
    <p:extLst>
      <p:ext uri="{BB962C8B-B14F-4D97-AF65-F5344CB8AC3E}">
        <p14:creationId xmlns:p14="http://schemas.microsoft.com/office/powerpoint/2010/main" val="4192840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3012" y="274638"/>
            <a:ext cx="10965976" cy="1143000"/>
          </a:xfrm>
          <a:prstGeom prst="rect">
            <a:avLst/>
          </a:prstGeom>
        </p:spPr>
        <p:txBody>
          <a:bodyPr vert="horz" lIns="121871" tIns="60935" rIns="121871" bIns="6093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371"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mj-cs"/>
            </a:endParaRPr>
          </a:p>
        </p:txBody>
      </p:sp>
      <p:sp>
        <p:nvSpPr>
          <p:cNvPr id="7" name="Content Placeholder 2"/>
          <p:cNvSpPr txBox="1">
            <a:spLocks/>
          </p:cNvSpPr>
          <p:nvPr/>
        </p:nvSpPr>
        <p:spPr>
          <a:xfrm>
            <a:off x="168965" y="749395"/>
            <a:ext cx="11999272" cy="1874535"/>
          </a:xfrm>
          <a:prstGeom prst="rect">
            <a:avLst/>
          </a:prstGeom>
        </p:spPr>
        <p:txBody>
          <a:bodyPr vert="horz" lIns="121871" tIns="60935" rIns="121871" bIns="60935"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marR="0" lvl="1" indent="-268288" algn="l" defTabSz="457200" rtl="0" eaLnBrk="1" fontAlgn="base"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Regional priorities</a:t>
            </a:r>
          </a:p>
          <a:p>
            <a:pPr marL="268288" marR="0" lvl="1" indent="-268288" algn="l" defTabSz="457200" rtl="0" eaLnBrk="1" fontAlgn="base"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New policies &amp; strategies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(e.g. Unified Data Policy, WMO Vision and Strategy for Hydrology)</a:t>
            </a:r>
          </a:p>
          <a:p>
            <a:pPr marL="268288" marR="0" lvl="1" indent="-268288" algn="l" defTabSz="457200" rtl="0" eaLnBrk="1" fontAlgn="base"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Updates to technical strategies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(e.g. Services Delivery, Capacity Development, GMAS)</a:t>
            </a:r>
          </a:p>
          <a:p>
            <a:pPr marL="268288" marR="0" lvl="1" indent="-268288" algn="l" defTabSz="457200" rtl="0" eaLnBrk="1" fontAlgn="base"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Data from WMO Monitoring System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KPIs</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Performance Assessment Report 2020-2021</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8" name="Title 1">
            <a:extLst>
              <a:ext uri="{FF2B5EF4-FFF2-40B4-BE49-F238E27FC236}">
                <a16:creationId xmlns:a16="http://schemas.microsoft.com/office/drawing/2014/main" id="{80F42C20-1FAC-474F-B6AD-257B1AB0D86B}"/>
              </a:ext>
            </a:extLst>
          </p:cNvPr>
          <p:cNvSpPr txBox="1">
            <a:spLocks/>
          </p:cNvSpPr>
          <p:nvPr/>
        </p:nvSpPr>
        <p:spPr>
          <a:xfrm>
            <a:off x="23761" y="81820"/>
            <a:ext cx="12144476" cy="588073"/>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Basis for WMO Strategic Plan 2024-2027</a:t>
            </a:r>
          </a:p>
        </p:txBody>
      </p:sp>
      <p:pic>
        <p:nvPicPr>
          <p:cNvPr id="3" name="Picture 2">
            <a:extLst>
              <a:ext uri="{FF2B5EF4-FFF2-40B4-BE49-F238E27FC236}">
                <a16:creationId xmlns:a16="http://schemas.microsoft.com/office/drawing/2014/main" id="{62033219-4222-40A0-AB2F-7FC290133D05}"/>
              </a:ext>
            </a:extLst>
          </p:cNvPr>
          <p:cNvPicPr>
            <a:picLocks noChangeAspect="1"/>
          </p:cNvPicPr>
          <p:nvPr/>
        </p:nvPicPr>
        <p:blipFill>
          <a:blip r:embed="rId5"/>
          <a:stretch>
            <a:fillRect/>
          </a:stretch>
        </p:blipFill>
        <p:spPr>
          <a:xfrm>
            <a:off x="2554653" y="2703432"/>
            <a:ext cx="7082693" cy="4026262"/>
          </a:xfrm>
          <a:prstGeom prst="rect">
            <a:avLst/>
          </a:prstGeom>
        </p:spPr>
      </p:pic>
      <p:sp>
        <p:nvSpPr>
          <p:cNvPr id="2" name="Slide Number Placeholder 1">
            <a:extLst>
              <a:ext uri="{FF2B5EF4-FFF2-40B4-BE49-F238E27FC236}">
                <a16:creationId xmlns:a16="http://schemas.microsoft.com/office/drawing/2014/main" id="{1550641F-86E8-C51B-A3AC-D263370F895F}"/>
              </a:ext>
            </a:extLst>
          </p:cNvPr>
          <p:cNvSpPr>
            <a:spLocks noGrp="1"/>
          </p:cNvSpPr>
          <p:nvPr>
            <p:ph type="sldNum" sz="quarter" idx="12"/>
          </p:nvPr>
        </p:nvSpPr>
        <p:spPr/>
        <p:txBody>
          <a:bodyPr/>
          <a:lstStyle/>
          <a:p>
            <a:fld id="{F966D8DB-6457-4B9B-9958-7C11975F88BF}" type="slidenum">
              <a:rPr lang="en-GB" smtClean="0"/>
              <a:t>5</a:t>
            </a:fld>
            <a:endParaRPr lang="en-GB"/>
          </a:p>
        </p:txBody>
      </p:sp>
    </p:spTree>
    <p:extLst>
      <p:ext uri="{BB962C8B-B14F-4D97-AF65-F5344CB8AC3E}">
        <p14:creationId xmlns:p14="http://schemas.microsoft.com/office/powerpoint/2010/main" val="123986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F5BEFE28-D194-43D6-B248-90A5FC638530}"/>
              </a:ext>
            </a:extLst>
          </p:cNvPr>
          <p:cNvSpPr/>
          <p:nvPr/>
        </p:nvSpPr>
        <p:spPr>
          <a:xfrm>
            <a:off x="137668" y="268600"/>
            <a:ext cx="10928958" cy="6550484"/>
          </a:xfrm>
          <a:prstGeom prst="roundRect">
            <a:avLst>
              <a:gd name="adj" fmla="val 3232"/>
            </a:avLst>
          </a:prstGeom>
          <a:solidFill>
            <a:srgbClr val="F5F5F5"/>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pic>
        <p:nvPicPr>
          <p:cNvPr id="70" name="Graphic 69" descr="Chevron arrows with solid fill">
            <a:extLst>
              <a:ext uri="{FF2B5EF4-FFF2-40B4-BE49-F238E27FC236}">
                <a16:creationId xmlns:a16="http://schemas.microsoft.com/office/drawing/2014/main" id="{D04184C8-40D5-4E7E-9779-390134812B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458014" y="408613"/>
            <a:ext cx="226363" cy="622781"/>
          </a:xfrm>
          <a:prstGeom prst="rect">
            <a:avLst/>
          </a:prstGeom>
        </p:spPr>
      </p:pic>
      <p:grpSp>
        <p:nvGrpSpPr>
          <p:cNvPr id="3" name="Group 2">
            <a:extLst>
              <a:ext uri="{FF2B5EF4-FFF2-40B4-BE49-F238E27FC236}">
                <a16:creationId xmlns:a16="http://schemas.microsoft.com/office/drawing/2014/main" id="{62BF3470-A16F-4121-BC0F-54BE2CED2023}"/>
              </a:ext>
            </a:extLst>
          </p:cNvPr>
          <p:cNvGrpSpPr/>
          <p:nvPr/>
        </p:nvGrpSpPr>
        <p:grpSpPr>
          <a:xfrm>
            <a:off x="11161584" y="51361"/>
            <a:ext cx="931328" cy="6755279"/>
            <a:chOff x="11152646" y="104111"/>
            <a:chExt cx="891316" cy="6651366"/>
          </a:xfrm>
        </p:grpSpPr>
        <p:sp>
          <p:nvSpPr>
            <p:cNvPr id="61" name="Rectangle: Rounded Corners 60">
              <a:extLst>
                <a:ext uri="{FF2B5EF4-FFF2-40B4-BE49-F238E27FC236}">
                  <a16:creationId xmlns:a16="http://schemas.microsoft.com/office/drawing/2014/main" id="{DB5B0443-9815-4215-8171-A601D2B4B3EB}"/>
                </a:ext>
              </a:extLst>
            </p:cNvPr>
            <p:cNvSpPr/>
            <p:nvPr/>
          </p:nvSpPr>
          <p:spPr>
            <a:xfrm>
              <a:off x="11152646" y="104111"/>
              <a:ext cx="891316" cy="6651366"/>
            </a:xfrm>
            <a:prstGeom prst="roundRect">
              <a:avLst>
                <a:gd name="adj" fmla="val 15445"/>
              </a:avLst>
            </a:prstGeom>
            <a:solidFill>
              <a:srgbClr val="F5F5F5">
                <a:alpha val="50196"/>
              </a:srgbClr>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7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cxnSp>
          <p:nvCxnSpPr>
            <p:cNvPr id="20" name="Straight Arrow Connector 19">
              <a:extLst>
                <a:ext uri="{FF2B5EF4-FFF2-40B4-BE49-F238E27FC236}">
                  <a16:creationId xmlns:a16="http://schemas.microsoft.com/office/drawing/2014/main" id="{33B1E85F-04D6-4F41-9583-CF79754E792C}"/>
                </a:ext>
              </a:extLst>
            </p:cNvPr>
            <p:cNvCxnSpPr>
              <a:cxnSpLocks/>
              <a:stCxn id="60" idx="0"/>
              <a:endCxn id="59" idx="2"/>
            </p:cNvCxnSpPr>
            <p:nvPr/>
          </p:nvCxnSpPr>
          <p:spPr>
            <a:xfrm flipV="1">
              <a:off x="11594889" y="2422792"/>
              <a:ext cx="0" cy="156562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7AE91D1-A831-4D0C-A3BE-77236728BCEB}"/>
                </a:ext>
              </a:extLst>
            </p:cNvPr>
            <p:cNvSpPr txBox="1"/>
            <p:nvPr/>
          </p:nvSpPr>
          <p:spPr>
            <a:xfrm>
              <a:off x="11162889" y="281242"/>
              <a:ext cx="864000" cy="1977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Impact</a:t>
              </a:r>
              <a:endParaRPr kumimoji="0" lang="en-GB"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58" name="TextBox 57">
              <a:extLst>
                <a:ext uri="{FF2B5EF4-FFF2-40B4-BE49-F238E27FC236}">
                  <a16:creationId xmlns:a16="http://schemas.microsoft.com/office/drawing/2014/main" id="{DB04375C-D090-4E69-8EDF-49C1146B88E2}"/>
                </a:ext>
              </a:extLst>
            </p:cNvPr>
            <p:cNvSpPr txBox="1"/>
            <p:nvPr/>
          </p:nvSpPr>
          <p:spPr>
            <a:xfrm>
              <a:off x="11162889" y="984021"/>
              <a:ext cx="864000" cy="1977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Outcome</a:t>
              </a:r>
              <a:endParaRPr kumimoji="0" lang="en-GB"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59" name="TextBox 58">
              <a:extLst>
                <a:ext uri="{FF2B5EF4-FFF2-40B4-BE49-F238E27FC236}">
                  <a16:creationId xmlns:a16="http://schemas.microsoft.com/office/drawing/2014/main" id="{BA496B78-4E40-407A-BE5B-9EFC9E1A7F9E}"/>
                </a:ext>
              </a:extLst>
            </p:cNvPr>
            <p:cNvSpPr txBox="1"/>
            <p:nvPr/>
          </p:nvSpPr>
          <p:spPr>
            <a:xfrm>
              <a:off x="11162889" y="2118631"/>
              <a:ext cx="864000" cy="304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Intermediary outcomes</a:t>
              </a:r>
              <a:endParaRPr kumimoji="0" lang="en-GB"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60" name="TextBox 59">
              <a:extLst>
                <a:ext uri="{FF2B5EF4-FFF2-40B4-BE49-F238E27FC236}">
                  <a16:creationId xmlns:a16="http://schemas.microsoft.com/office/drawing/2014/main" id="{07F8F7EC-534B-4CE6-834B-162C72EE2B4B}"/>
                </a:ext>
              </a:extLst>
            </p:cNvPr>
            <p:cNvSpPr txBox="1"/>
            <p:nvPr/>
          </p:nvSpPr>
          <p:spPr>
            <a:xfrm>
              <a:off x="11162889" y="3988416"/>
              <a:ext cx="864000" cy="1977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Outputs</a:t>
              </a:r>
              <a:endParaRPr kumimoji="0" lang="en-GB"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cxnSp>
          <p:nvCxnSpPr>
            <p:cNvPr id="79" name="Straight Arrow Connector 78">
              <a:extLst>
                <a:ext uri="{FF2B5EF4-FFF2-40B4-BE49-F238E27FC236}">
                  <a16:creationId xmlns:a16="http://schemas.microsoft.com/office/drawing/2014/main" id="{33E7EAC3-880A-4ADF-92F4-ADBA8CAB4B63}"/>
                </a:ext>
              </a:extLst>
            </p:cNvPr>
            <p:cNvCxnSpPr>
              <a:cxnSpLocks/>
              <a:stCxn id="59" idx="0"/>
            </p:cNvCxnSpPr>
            <p:nvPr/>
          </p:nvCxnSpPr>
          <p:spPr>
            <a:xfrm flipV="1">
              <a:off x="11594889" y="1181726"/>
              <a:ext cx="5557" cy="93690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9093E45-BA89-4D17-8359-6ED9AB5CB84E}"/>
                </a:ext>
              </a:extLst>
            </p:cNvPr>
            <p:cNvCxnSpPr>
              <a:cxnSpLocks/>
              <a:stCxn id="58" idx="0"/>
            </p:cNvCxnSpPr>
            <p:nvPr/>
          </p:nvCxnSpPr>
          <p:spPr>
            <a:xfrm flipV="1">
              <a:off x="11594889" y="558275"/>
              <a:ext cx="5557" cy="42574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43" name="Rectangle: Top Corners Rounded 42">
            <a:extLst>
              <a:ext uri="{FF2B5EF4-FFF2-40B4-BE49-F238E27FC236}">
                <a16:creationId xmlns:a16="http://schemas.microsoft.com/office/drawing/2014/main" id="{E38FA153-9AF2-4A07-BFC5-41E2266C239A}"/>
              </a:ext>
            </a:extLst>
          </p:cNvPr>
          <p:cNvSpPr/>
          <p:nvPr/>
        </p:nvSpPr>
        <p:spPr>
          <a:xfrm>
            <a:off x="137669" y="63806"/>
            <a:ext cx="10928958" cy="502722"/>
          </a:xfrm>
          <a:prstGeom prst="round2SameRect">
            <a:avLst>
              <a:gd name="adj1" fmla="val 50000"/>
              <a:gd name="adj2" fmla="val 0"/>
            </a:avLst>
          </a:prstGeom>
          <a:solidFill>
            <a:srgbClr val="B7DEE8"/>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LONG-TERM GOAL 1. BETTER SERVE SOCIETAL NEEDS: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delivering authoritative, accessible, user-oriented and fit-for-purpose information and services</a:t>
            </a:r>
          </a:p>
        </p:txBody>
      </p:sp>
      <p:sp>
        <p:nvSpPr>
          <p:cNvPr id="47" name="Rectangle: Rounded Corners 46">
            <a:extLst>
              <a:ext uri="{FF2B5EF4-FFF2-40B4-BE49-F238E27FC236}">
                <a16:creationId xmlns:a16="http://schemas.microsoft.com/office/drawing/2014/main" id="{44ABCC38-1B5E-49AC-8B01-8D00408547CE}"/>
              </a:ext>
            </a:extLst>
          </p:cNvPr>
          <p:cNvSpPr/>
          <p:nvPr/>
        </p:nvSpPr>
        <p:spPr>
          <a:xfrm>
            <a:off x="804330" y="844757"/>
            <a:ext cx="9533729" cy="393386"/>
          </a:xfrm>
          <a:prstGeom prst="roundRect">
            <a:avLst>
              <a:gd name="adj" fmla="val 26796"/>
            </a:avLst>
          </a:prstGeom>
          <a:solidFill>
            <a:srgbClr val="B7DEE8"/>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STRATEGIC OBJECTIVE 1.1: Strengthen national multi-hazard early warning/alert systems and extend reach to better enable an effective response to the associated risks</a:t>
            </a:r>
          </a:p>
        </p:txBody>
      </p:sp>
      <p:grpSp>
        <p:nvGrpSpPr>
          <p:cNvPr id="26" name="Group 25">
            <a:extLst>
              <a:ext uri="{FF2B5EF4-FFF2-40B4-BE49-F238E27FC236}">
                <a16:creationId xmlns:a16="http://schemas.microsoft.com/office/drawing/2014/main" id="{3254D836-61B6-44FB-B994-8B2CD2F50803}"/>
              </a:ext>
            </a:extLst>
          </p:cNvPr>
          <p:cNvGrpSpPr/>
          <p:nvPr/>
        </p:nvGrpSpPr>
        <p:grpSpPr>
          <a:xfrm>
            <a:off x="167115" y="6528912"/>
            <a:ext cx="4677591" cy="378652"/>
            <a:chOff x="-43371" y="7018353"/>
            <a:chExt cx="4678674" cy="378740"/>
          </a:xfrm>
        </p:grpSpPr>
        <p:grpSp>
          <p:nvGrpSpPr>
            <p:cNvPr id="9" name="Group 8">
              <a:extLst>
                <a:ext uri="{FF2B5EF4-FFF2-40B4-BE49-F238E27FC236}">
                  <a16:creationId xmlns:a16="http://schemas.microsoft.com/office/drawing/2014/main" id="{4687FF85-6217-454E-AAFC-7D77493FC26D}"/>
                </a:ext>
              </a:extLst>
            </p:cNvPr>
            <p:cNvGrpSpPr/>
            <p:nvPr/>
          </p:nvGrpSpPr>
          <p:grpSpPr>
            <a:xfrm>
              <a:off x="2345215" y="7020654"/>
              <a:ext cx="521020" cy="246221"/>
              <a:chOff x="13074288" y="4032980"/>
              <a:chExt cx="497717" cy="268415"/>
            </a:xfrm>
          </p:grpSpPr>
          <p:pic>
            <p:nvPicPr>
              <p:cNvPr id="90" name="Graphic 89" descr="Water with solid fill">
                <a:extLst>
                  <a:ext uri="{FF2B5EF4-FFF2-40B4-BE49-F238E27FC236}">
                    <a16:creationId xmlns:a16="http://schemas.microsoft.com/office/drawing/2014/main" id="{D956F736-3E2E-49FF-AC30-95A0A4137F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74288" y="4069557"/>
                <a:ext cx="162920" cy="196225"/>
              </a:xfrm>
              <a:prstGeom prst="rect">
                <a:avLst/>
              </a:prstGeom>
            </p:spPr>
          </p:pic>
          <p:sp>
            <p:nvSpPr>
              <p:cNvPr id="93" name="TextBox 92">
                <a:extLst>
                  <a:ext uri="{FF2B5EF4-FFF2-40B4-BE49-F238E27FC236}">
                    <a16:creationId xmlns:a16="http://schemas.microsoft.com/office/drawing/2014/main" id="{7F8CACC5-2285-4987-980F-EF21A6D3EC23}"/>
                  </a:ext>
                </a:extLst>
              </p:cNvPr>
              <p:cNvSpPr txBox="1"/>
              <p:nvPr/>
            </p:nvSpPr>
            <p:spPr>
              <a:xfrm>
                <a:off x="13253050" y="4032980"/>
                <a:ext cx="318955" cy="268415"/>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Water</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Ambitions</a:t>
                </a:r>
              </a:p>
            </p:txBody>
          </p:sp>
        </p:grpSp>
        <p:grpSp>
          <p:nvGrpSpPr>
            <p:cNvPr id="25" name="Group 24">
              <a:extLst>
                <a:ext uri="{FF2B5EF4-FFF2-40B4-BE49-F238E27FC236}">
                  <a16:creationId xmlns:a16="http://schemas.microsoft.com/office/drawing/2014/main" id="{2DEDCF5F-5363-4AA7-8C79-0D63CFAEA9F1}"/>
                </a:ext>
              </a:extLst>
            </p:cNvPr>
            <p:cNvGrpSpPr/>
            <p:nvPr/>
          </p:nvGrpSpPr>
          <p:grpSpPr>
            <a:xfrm>
              <a:off x="541071" y="7024178"/>
              <a:ext cx="767912" cy="246221"/>
              <a:chOff x="541071" y="7024178"/>
              <a:chExt cx="767912" cy="246221"/>
            </a:xfrm>
          </p:grpSpPr>
          <p:sp>
            <p:nvSpPr>
              <p:cNvPr id="91" name="TextBox 90">
                <a:extLst>
                  <a:ext uri="{FF2B5EF4-FFF2-40B4-BE49-F238E27FC236}">
                    <a16:creationId xmlns:a16="http://schemas.microsoft.com/office/drawing/2014/main" id="{0806E909-CD8B-463F-B088-6CF007048E83}"/>
                  </a:ext>
                </a:extLst>
              </p:cNvPr>
              <p:cNvSpPr txBox="1"/>
              <p:nvPr/>
            </p:nvSpPr>
            <p:spPr>
              <a:xfrm>
                <a:off x="737546" y="7024178"/>
                <a:ext cx="571437" cy="246221"/>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Early Warning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Early Action</a:t>
                </a:r>
              </a:p>
            </p:txBody>
          </p:sp>
          <p:pic>
            <p:nvPicPr>
              <p:cNvPr id="95" name="Graphic 94" descr="Volume with solid fill">
                <a:extLst>
                  <a:ext uri="{FF2B5EF4-FFF2-40B4-BE49-F238E27FC236}">
                    <a16:creationId xmlns:a16="http://schemas.microsoft.com/office/drawing/2014/main" id="{9948C131-7B77-4B35-9950-ED7E07B16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071" y="7057288"/>
                <a:ext cx="170548" cy="180000"/>
              </a:xfrm>
              <a:prstGeom prst="rect">
                <a:avLst/>
              </a:prstGeom>
            </p:spPr>
          </p:pic>
        </p:grpSp>
        <p:grpSp>
          <p:nvGrpSpPr>
            <p:cNvPr id="11" name="Group 10">
              <a:extLst>
                <a:ext uri="{FF2B5EF4-FFF2-40B4-BE49-F238E27FC236}">
                  <a16:creationId xmlns:a16="http://schemas.microsoft.com/office/drawing/2014/main" id="{4A4BC9A1-3222-4F5B-9123-5C7166FC8003}"/>
                </a:ext>
              </a:extLst>
            </p:cNvPr>
            <p:cNvGrpSpPr/>
            <p:nvPr/>
          </p:nvGrpSpPr>
          <p:grpSpPr>
            <a:xfrm>
              <a:off x="3912434" y="7018353"/>
              <a:ext cx="722869" cy="378740"/>
              <a:chOff x="13038542" y="5167640"/>
              <a:chExt cx="660102" cy="459902"/>
            </a:xfrm>
          </p:grpSpPr>
          <p:sp>
            <p:nvSpPr>
              <p:cNvPr id="96" name="TextBox 95">
                <a:extLst>
                  <a:ext uri="{FF2B5EF4-FFF2-40B4-BE49-F238E27FC236}">
                    <a16:creationId xmlns:a16="http://schemas.microsoft.com/office/drawing/2014/main" id="{ED42E722-CA6F-4F63-8750-242BA4B7E604}"/>
                  </a:ext>
                </a:extLst>
              </p:cNvPr>
              <p:cNvSpPr txBox="1"/>
              <p:nvPr/>
            </p:nvSpPr>
            <p:spPr>
              <a:xfrm>
                <a:off x="13280474" y="5167640"/>
                <a:ext cx="418170" cy="298985"/>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Capacity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Development</a:t>
                </a:r>
              </a:p>
            </p:txBody>
          </p:sp>
          <p:sp>
            <p:nvSpPr>
              <p:cNvPr id="97" name="Rectangle 96">
                <a:extLst>
                  <a:ext uri="{FF2B5EF4-FFF2-40B4-BE49-F238E27FC236}">
                    <a16:creationId xmlns:a16="http://schemas.microsoft.com/office/drawing/2014/main" id="{97AEEA22-B6BD-4FE2-BB7A-1C7BAB7425E7}"/>
                  </a:ext>
                </a:extLst>
              </p:cNvPr>
              <p:cNvSpPr>
                <a:spLocks noChangeAspect="1"/>
              </p:cNvSpPr>
              <p:nvPr/>
            </p:nvSpPr>
            <p:spPr>
              <a:xfrm>
                <a:off x="13038542" y="5179064"/>
                <a:ext cx="268483" cy="4484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a:t>
                </a:r>
                <a:endParaRPr kumimoji="0" lang="en-GB" sz="1800" b="0" i="0" u="none" strike="noStrike" kern="1200" cap="none" spc="0" normalizeH="0" baseline="0" noProof="0">
                  <a:ln>
                    <a:noFill/>
                  </a:ln>
                  <a:solidFill>
                    <a:srgbClr val="44546A">
                      <a:lumMod val="75000"/>
                    </a:srgbClr>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E69CAFB3-CF1C-479D-8A9E-90FD8DA26339}"/>
                </a:ext>
              </a:extLst>
            </p:cNvPr>
            <p:cNvGrpSpPr/>
            <p:nvPr/>
          </p:nvGrpSpPr>
          <p:grpSpPr>
            <a:xfrm>
              <a:off x="1346652" y="7024178"/>
              <a:ext cx="918603" cy="253846"/>
              <a:chOff x="13074288" y="3617923"/>
              <a:chExt cx="877518" cy="276728"/>
            </a:xfrm>
          </p:grpSpPr>
          <p:sp>
            <p:nvSpPr>
              <p:cNvPr id="92" name="TextBox 91">
                <a:extLst>
                  <a:ext uri="{FF2B5EF4-FFF2-40B4-BE49-F238E27FC236}">
                    <a16:creationId xmlns:a16="http://schemas.microsoft.com/office/drawing/2014/main" id="{BFC808F9-1DAD-4E7C-82CE-D5ABE8CE4200}"/>
                  </a:ext>
                </a:extLst>
              </p:cNvPr>
              <p:cNvSpPr txBox="1"/>
              <p:nvPr/>
            </p:nvSpPr>
            <p:spPr>
              <a:xfrm>
                <a:off x="13262771" y="3617923"/>
                <a:ext cx="689035" cy="276728"/>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Climate adaptation &amp;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GHG Monitoring</a:t>
                </a:r>
              </a:p>
            </p:txBody>
          </p:sp>
          <p:pic>
            <p:nvPicPr>
              <p:cNvPr id="98" name="Graphic 97" descr="Leaf with solid fill">
                <a:extLst>
                  <a:ext uri="{FF2B5EF4-FFF2-40B4-BE49-F238E27FC236}">
                    <a16:creationId xmlns:a16="http://schemas.microsoft.com/office/drawing/2014/main" id="{8B0AE608-3DCF-4C56-96A8-C5558B53D0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074288" y="3672910"/>
                <a:ext cx="162920" cy="196225"/>
              </a:xfrm>
              <a:prstGeom prst="rect">
                <a:avLst/>
              </a:prstGeom>
            </p:spPr>
          </p:pic>
        </p:grpSp>
        <p:grpSp>
          <p:nvGrpSpPr>
            <p:cNvPr id="10" name="Group 9">
              <a:extLst>
                <a:ext uri="{FF2B5EF4-FFF2-40B4-BE49-F238E27FC236}">
                  <a16:creationId xmlns:a16="http://schemas.microsoft.com/office/drawing/2014/main" id="{4D93A269-26BF-4A42-98C5-941828EF09C1}"/>
                </a:ext>
              </a:extLst>
            </p:cNvPr>
            <p:cNvGrpSpPr/>
            <p:nvPr/>
          </p:nvGrpSpPr>
          <p:grpSpPr>
            <a:xfrm>
              <a:off x="2934508" y="7018357"/>
              <a:ext cx="979346" cy="246221"/>
              <a:chOff x="13060415" y="4532408"/>
              <a:chExt cx="935545" cy="268415"/>
            </a:xfrm>
          </p:grpSpPr>
          <p:sp>
            <p:nvSpPr>
              <p:cNvPr id="94" name="TextBox 93">
                <a:extLst>
                  <a:ext uri="{FF2B5EF4-FFF2-40B4-BE49-F238E27FC236}">
                    <a16:creationId xmlns:a16="http://schemas.microsoft.com/office/drawing/2014/main" id="{0279B1AF-D556-427F-97F3-48C4E3162999}"/>
                  </a:ext>
                </a:extLst>
              </p:cNvPr>
              <p:cNvSpPr txBox="1"/>
              <p:nvPr/>
            </p:nvSpPr>
            <p:spPr>
              <a:xfrm>
                <a:off x="13222378" y="4532408"/>
                <a:ext cx="773582" cy="268415"/>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Legislation &amp; socio-econ</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omic benefit analysis</a:t>
                </a:r>
              </a:p>
            </p:txBody>
          </p:sp>
          <p:pic>
            <p:nvPicPr>
              <p:cNvPr id="99" name="Graphic 98" descr="Dollar with solid fill">
                <a:extLst>
                  <a:ext uri="{FF2B5EF4-FFF2-40B4-BE49-F238E27FC236}">
                    <a16:creationId xmlns:a16="http://schemas.microsoft.com/office/drawing/2014/main" id="{EA9189FC-6D95-40DD-8729-1ADC4DF00F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060415" y="4572023"/>
                <a:ext cx="162920" cy="196225"/>
              </a:xfrm>
              <a:prstGeom prst="rect">
                <a:avLst/>
              </a:prstGeom>
            </p:spPr>
          </p:pic>
        </p:grpSp>
        <p:sp>
          <p:nvSpPr>
            <p:cNvPr id="100" name="TextBox 99">
              <a:extLst>
                <a:ext uri="{FF2B5EF4-FFF2-40B4-BE49-F238E27FC236}">
                  <a16:creationId xmlns:a16="http://schemas.microsoft.com/office/drawing/2014/main" id="{D40C29EB-A95B-443F-9B9B-76244EE5D5EE}"/>
                </a:ext>
              </a:extLst>
            </p:cNvPr>
            <p:cNvSpPr txBox="1"/>
            <p:nvPr/>
          </p:nvSpPr>
          <p:spPr>
            <a:xfrm>
              <a:off x="-43371" y="7078855"/>
              <a:ext cx="571437" cy="18466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Legend: </a:t>
              </a:r>
              <a:endParaRPr kumimoji="0" lang="en-GB" sz="600" b="0"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grpSp>
      <p:grpSp>
        <p:nvGrpSpPr>
          <p:cNvPr id="27" name="Group 26">
            <a:extLst>
              <a:ext uri="{FF2B5EF4-FFF2-40B4-BE49-F238E27FC236}">
                <a16:creationId xmlns:a16="http://schemas.microsoft.com/office/drawing/2014/main" id="{05C1ED1E-4DD2-4C21-B79B-EBDDA0BA3B92}"/>
              </a:ext>
            </a:extLst>
          </p:cNvPr>
          <p:cNvGrpSpPr/>
          <p:nvPr/>
        </p:nvGrpSpPr>
        <p:grpSpPr>
          <a:xfrm>
            <a:off x="259749" y="1238457"/>
            <a:ext cx="3439893" cy="5207150"/>
            <a:chOff x="256017" y="1238744"/>
            <a:chExt cx="3440689" cy="5208355"/>
          </a:xfrm>
        </p:grpSpPr>
        <p:grpSp>
          <p:nvGrpSpPr>
            <p:cNvPr id="16" name="Group 15">
              <a:extLst>
                <a:ext uri="{FF2B5EF4-FFF2-40B4-BE49-F238E27FC236}">
                  <a16:creationId xmlns:a16="http://schemas.microsoft.com/office/drawing/2014/main" id="{0E71014A-F92D-4519-AAB2-98B57DB63310}"/>
                </a:ext>
              </a:extLst>
            </p:cNvPr>
            <p:cNvGrpSpPr/>
            <p:nvPr/>
          </p:nvGrpSpPr>
          <p:grpSpPr>
            <a:xfrm>
              <a:off x="256017" y="1238744"/>
              <a:ext cx="3440689" cy="5208355"/>
              <a:chOff x="256017" y="1238744"/>
              <a:chExt cx="3440689" cy="5208355"/>
            </a:xfrm>
          </p:grpSpPr>
          <p:pic>
            <p:nvPicPr>
              <p:cNvPr id="7" name="Graphic 6" descr="Chevron arrows with solid fill">
                <a:extLst>
                  <a:ext uri="{FF2B5EF4-FFF2-40B4-BE49-F238E27FC236}">
                    <a16:creationId xmlns:a16="http://schemas.microsoft.com/office/drawing/2014/main" id="{8D87368A-6DCD-437D-9C97-0F9F4343F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832361" y="1238744"/>
                <a:ext cx="288000" cy="288000"/>
              </a:xfrm>
              <a:prstGeom prst="rect">
                <a:avLst/>
              </a:prstGeom>
            </p:spPr>
          </p:pic>
          <p:grpSp>
            <p:nvGrpSpPr>
              <p:cNvPr id="63" name="Group 62">
                <a:extLst>
                  <a:ext uri="{FF2B5EF4-FFF2-40B4-BE49-F238E27FC236}">
                    <a16:creationId xmlns:a16="http://schemas.microsoft.com/office/drawing/2014/main" id="{48D5D522-DDEB-4BE6-98D9-41272BFA37D2}"/>
                  </a:ext>
                </a:extLst>
              </p:cNvPr>
              <p:cNvGrpSpPr/>
              <p:nvPr/>
            </p:nvGrpSpPr>
            <p:grpSpPr>
              <a:xfrm>
                <a:off x="256017" y="1547122"/>
                <a:ext cx="3440689" cy="4899977"/>
                <a:chOff x="-1374434" y="952867"/>
                <a:chExt cx="3603620" cy="5669547"/>
              </a:xfrm>
            </p:grpSpPr>
            <p:sp>
              <p:nvSpPr>
                <p:cNvPr id="64" name="Rectangle: Rounded Corners 63">
                  <a:extLst>
                    <a:ext uri="{FF2B5EF4-FFF2-40B4-BE49-F238E27FC236}">
                      <a16:creationId xmlns:a16="http://schemas.microsoft.com/office/drawing/2014/main" id="{1574C26B-EDC8-441E-89FA-DDEECCE943A8}"/>
                    </a:ext>
                  </a:extLst>
                </p:cNvPr>
                <p:cNvSpPr/>
                <p:nvPr/>
              </p:nvSpPr>
              <p:spPr>
                <a:xfrm>
                  <a:off x="-1374434" y="2595421"/>
                  <a:ext cx="3603620" cy="4026993"/>
                </a:xfrm>
                <a:prstGeom prst="roundRect">
                  <a:avLst>
                    <a:gd name="adj" fmla="val 4814"/>
                  </a:avLst>
                </a:prstGeom>
                <a:solidFill>
                  <a:srgbClr val="DBDBDB"/>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WMO Cataloguing of Hazardous Events connected to loss and damage reporting systems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Atlas on mortality updated and input to the United Nations Framework Convention on Climate Change (UNFCCC) reporting </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WMO-United Nations Office for Disaster Risk Reduction (UNDRR) centre of excellence delivers according to workplan</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Business Continuity Plan on responses to crises and sustained operations of the Multi-hazard Early Warning Systems (MHEW) services </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WMO register of alerting authorities maintained/updated</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Regulations on warnings authority developed</a:t>
                  </a:r>
                </a:p>
              </p:txBody>
            </p:sp>
            <p:sp>
              <p:nvSpPr>
                <p:cNvPr id="65" name="Rectangle">
                  <a:extLst>
                    <a:ext uri="{FF2B5EF4-FFF2-40B4-BE49-F238E27FC236}">
                      <a16:creationId xmlns:a16="http://schemas.microsoft.com/office/drawing/2014/main" id="{CE7F203F-A3C3-425E-AED6-470185948EBA}"/>
                    </a:ext>
                  </a:extLst>
                </p:cNvPr>
                <p:cNvSpPr/>
                <p:nvPr/>
              </p:nvSpPr>
              <p:spPr>
                <a:xfrm>
                  <a:off x="-1374434" y="1304850"/>
                  <a:ext cx="3603620" cy="1443394"/>
                </a:xfrm>
                <a:prstGeom prst="rect">
                  <a:avLst/>
                </a:prstGeom>
                <a:solidFill>
                  <a:srgbClr val="B7DEE8"/>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Better preparedness, response to and recovery from environment-related hazardous events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66" name="Rectangle">
                  <a:extLst>
                    <a:ext uri="{FF2B5EF4-FFF2-40B4-BE49-F238E27FC236}">
                      <a16:creationId xmlns:a16="http://schemas.microsoft.com/office/drawing/2014/main" id="{F8601F4E-6113-40B0-8805-5A36C1619AD2}"/>
                    </a:ext>
                  </a:extLst>
                </p:cNvPr>
                <p:cNvSpPr/>
                <p:nvPr/>
              </p:nvSpPr>
              <p:spPr>
                <a:xfrm>
                  <a:off x="-1374434" y="952867"/>
                  <a:ext cx="3603620" cy="379793"/>
                </a:xfrm>
                <a:prstGeom prst="round2SameRect">
                  <a:avLst>
                    <a:gd name="adj1" fmla="val 50000"/>
                    <a:gd name="adj2" fmla="val 0"/>
                  </a:avLst>
                </a:prstGeom>
                <a:solidFill>
                  <a:srgbClr val="005B74"/>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FOCUS AREA/OUTCOME A: </a:t>
                  </a:r>
                </a:p>
              </p:txBody>
            </p:sp>
          </p:grpSp>
        </p:grpSp>
        <p:sp>
          <p:nvSpPr>
            <p:cNvPr id="104" name="TextBox 103">
              <a:extLst>
                <a:ext uri="{FF2B5EF4-FFF2-40B4-BE49-F238E27FC236}">
                  <a16:creationId xmlns:a16="http://schemas.microsoft.com/office/drawing/2014/main" id="{A39AD2E2-16BB-45BB-8FD4-CBE3D1F5C0BA}"/>
                </a:ext>
              </a:extLst>
            </p:cNvPr>
            <p:cNvSpPr txBox="1"/>
            <p:nvPr/>
          </p:nvSpPr>
          <p:spPr>
            <a:xfrm>
              <a:off x="292031" y="2785395"/>
              <a:ext cx="3368660" cy="27699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Policy &amp; institutional development</a:t>
              </a:r>
            </a:p>
          </p:txBody>
        </p:sp>
      </p:grpSp>
      <p:grpSp>
        <p:nvGrpSpPr>
          <p:cNvPr id="29" name="Group 28">
            <a:extLst>
              <a:ext uri="{FF2B5EF4-FFF2-40B4-BE49-F238E27FC236}">
                <a16:creationId xmlns:a16="http://schemas.microsoft.com/office/drawing/2014/main" id="{28DD07E6-FCDD-471B-A7EE-81656482F6E7}"/>
              </a:ext>
            </a:extLst>
          </p:cNvPr>
          <p:cNvGrpSpPr/>
          <p:nvPr/>
        </p:nvGrpSpPr>
        <p:grpSpPr>
          <a:xfrm>
            <a:off x="3882201" y="1253290"/>
            <a:ext cx="3439893" cy="5195118"/>
            <a:chOff x="3889662" y="1250778"/>
            <a:chExt cx="3440689" cy="5196321"/>
          </a:xfrm>
        </p:grpSpPr>
        <p:grpSp>
          <p:nvGrpSpPr>
            <p:cNvPr id="17" name="Group 16">
              <a:extLst>
                <a:ext uri="{FF2B5EF4-FFF2-40B4-BE49-F238E27FC236}">
                  <a16:creationId xmlns:a16="http://schemas.microsoft.com/office/drawing/2014/main" id="{F14304A9-4E39-4DA1-A727-99142522F593}"/>
                </a:ext>
              </a:extLst>
            </p:cNvPr>
            <p:cNvGrpSpPr/>
            <p:nvPr/>
          </p:nvGrpSpPr>
          <p:grpSpPr>
            <a:xfrm>
              <a:off x="3889662" y="1250778"/>
              <a:ext cx="3440689" cy="5196321"/>
              <a:chOff x="3864782" y="1250778"/>
              <a:chExt cx="3440689" cy="5196321"/>
            </a:xfrm>
          </p:grpSpPr>
          <p:pic>
            <p:nvPicPr>
              <p:cNvPr id="67" name="Graphic 66" descr="Chevron arrows with solid fill">
                <a:extLst>
                  <a:ext uri="{FF2B5EF4-FFF2-40B4-BE49-F238E27FC236}">
                    <a16:creationId xmlns:a16="http://schemas.microsoft.com/office/drawing/2014/main" id="{06ED9A5C-36E2-4926-BB90-14963FF0BC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441126" y="1250778"/>
                <a:ext cx="288000" cy="288000"/>
              </a:xfrm>
              <a:prstGeom prst="rect">
                <a:avLst/>
              </a:prstGeom>
            </p:spPr>
          </p:pic>
          <p:grpSp>
            <p:nvGrpSpPr>
              <p:cNvPr id="49" name="Group 48">
                <a:extLst>
                  <a:ext uri="{FF2B5EF4-FFF2-40B4-BE49-F238E27FC236}">
                    <a16:creationId xmlns:a16="http://schemas.microsoft.com/office/drawing/2014/main" id="{45154265-65B8-4A85-936C-156B86F9CF8C}"/>
                  </a:ext>
                </a:extLst>
              </p:cNvPr>
              <p:cNvGrpSpPr/>
              <p:nvPr/>
            </p:nvGrpSpPr>
            <p:grpSpPr>
              <a:xfrm>
                <a:off x="3864782" y="1547122"/>
                <a:ext cx="3440689" cy="4899977"/>
                <a:chOff x="-1374434" y="952867"/>
                <a:chExt cx="3603620" cy="5669547"/>
              </a:xfrm>
            </p:grpSpPr>
            <p:sp>
              <p:nvSpPr>
                <p:cNvPr id="50" name="Rectangle: Rounded Corners 49">
                  <a:extLst>
                    <a:ext uri="{FF2B5EF4-FFF2-40B4-BE49-F238E27FC236}">
                      <a16:creationId xmlns:a16="http://schemas.microsoft.com/office/drawing/2014/main" id="{CC23D476-FE7D-42D6-8EED-686712590AC9}"/>
                    </a:ext>
                  </a:extLst>
                </p:cNvPr>
                <p:cNvSpPr/>
                <p:nvPr/>
              </p:nvSpPr>
              <p:spPr>
                <a:xfrm>
                  <a:off x="-1374434" y="2595421"/>
                  <a:ext cx="3603620" cy="4026993"/>
                </a:xfrm>
                <a:prstGeom prst="roundRect">
                  <a:avLst>
                    <a:gd name="adj" fmla="val 4814"/>
                  </a:avLst>
                </a:prstGeom>
                <a:solidFill>
                  <a:srgbClr val="DBDBDB"/>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2057" marR="0" lvl="0" indent="-92057"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  Members’ capacities enhanced through  guidance, training and product development on:</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Cataloguing high-impact events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impact-based forecasting and warning services on multiple timescales (up to extended timescales) for all vulnerable areas, including polar and high-mountain regions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Development of probabilistic forecasts using data from global producing centres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Technical support on main hazards</a:t>
                  </a:r>
                </a:p>
              </p:txBody>
            </p:sp>
            <p:sp>
              <p:nvSpPr>
                <p:cNvPr id="56" name="Rectangle">
                  <a:extLst>
                    <a:ext uri="{FF2B5EF4-FFF2-40B4-BE49-F238E27FC236}">
                      <a16:creationId xmlns:a16="http://schemas.microsoft.com/office/drawing/2014/main" id="{0F680F42-DC13-4D57-B895-DA63203A8909}"/>
                    </a:ext>
                  </a:extLst>
                </p:cNvPr>
                <p:cNvSpPr/>
                <p:nvPr/>
              </p:nvSpPr>
              <p:spPr>
                <a:xfrm>
                  <a:off x="-1374434" y="1304851"/>
                  <a:ext cx="3603620" cy="1443392"/>
                </a:xfrm>
                <a:prstGeom prst="rect">
                  <a:avLst/>
                </a:prstGeom>
                <a:solidFill>
                  <a:srgbClr val="B7DEE8"/>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Enhanced impact- and risk-based extended forecast and warning products and services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62" name="Rectangle">
                  <a:extLst>
                    <a:ext uri="{FF2B5EF4-FFF2-40B4-BE49-F238E27FC236}">
                      <a16:creationId xmlns:a16="http://schemas.microsoft.com/office/drawing/2014/main" id="{259A6AB3-F1D1-45D4-92F8-B2BE2D7FD110}"/>
                    </a:ext>
                  </a:extLst>
                </p:cNvPr>
                <p:cNvSpPr/>
                <p:nvPr/>
              </p:nvSpPr>
              <p:spPr>
                <a:xfrm>
                  <a:off x="-1374434" y="952867"/>
                  <a:ext cx="3603620" cy="379793"/>
                </a:xfrm>
                <a:prstGeom prst="round2SameRect">
                  <a:avLst>
                    <a:gd name="adj1" fmla="val 50000"/>
                    <a:gd name="adj2" fmla="val 0"/>
                  </a:avLst>
                </a:prstGeom>
                <a:solidFill>
                  <a:srgbClr val="005B74"/>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FOCUS AREA/OUTCOME B: </a:t>
                  </a:r>
                </a:p>
              </p:txBody>
            </p:sp>
          </p:grpSp>
        </p:grpSp>
        <p:sp>
          <p:nvSpPr>
            <p:cNvPr id="105" name="TextBox 104">
              <a:extLst>
                <a:ext uri="{FF2B5EF4-FFF2-40B4-BE49-F238E27FC236}">
                  <a16:creationId xmlns:a16="http://schemas.microsoft.com/office/drawing/2014/main" id="{96D77673-F7EF-4975-BB5C-F5AADA89C69C}"/>
                </a:ext>
              </a:extLst>
            </p:cNvPr>
            <p:cNvSpPr txBox="1"/>
            <p:nvPr/>
          </p:nvSpPr>
          <p:spPr>
            <a:xfrm>
              <a:off x="3925676" y="2784205"/>
              <a:ext cx="3368660" cy="27699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Technical development</a:t>
              </a:r>
            </a:p>
          </p:txBody>
        </p:sp>
      </p:grpSp>
      <p:grpSp>
        <p:nvGrpSpPr>
          <p:cNvPr id="30" name="Group 29">
            <a:extLst>
              <a:ext uri="{FF2B5EF4-FFF2-40B4-BE49-F238E27FC236}">
                <a16:creationId xmlns:a16="http://schemas.microsoft.com/office/drawing/2014/main" id="{455E69C7-8B72-4D02-A9C9-3BC66ECDE3E6}"/>
              </a:ext>
            </a:extLst>
          </p:cNvPr>
          <p:cNvGrpSpPr/>
          <p:nvPr/>
        </p:nvGrpSpPr>
        <p:grpSpPr>
          <a:xfrm>
            <a:off x="7525357" y="1250489"/>
            <a:ext cx="3439893" cy="5195118"/>
            <a:chOff x="7523307" y="1250778"/>
            <a:chExt cx="3440689" cy="5196321"/>
          </a:xfrm>
        </p:grpSpPr>
        <p:grpSp>
          <p:nvGrpSpPr>
            <p:cNvPr id="18" name="Group 17">
              <a:extLst>
                <a:ext uri="{FF2B5EF4-FFF2-40B4-BE49-F238E27FC236}">
                  <a16:creationId xmlns:a16="http://schemas.microsoft.com/office/drawing/2014/main" id="{DEC0FB7C-6A71-42E9-9D52-311BDBA85D36}"/>
                </a:ext>
              </a:extLst>
            </p:cNvPr>
            <p:cNvGrpSpPr/>
            <p:nvPr/>
          </p:nvGrpSpPr>
          <p:grpSpPr>
            <a:xfrm>
              <a:off x="7523307" y="1250778"/>
              <a:ext cx="3440689" cy="5196321"/>
              <a:chOff x="7523307" y="1250778"/>
              <a:chExt cx="3440689" cy="5196321"/>
            </a:xfrm>
          </p:grpSpPr>
          <p:pic>
            <p:nvPicPr>
              <p:cNvPr id="68" name="Graphic 67" descr="Chevron arrows with solid fill">
                <a:extLst>
                  <a:ext uri="{FF2B5EF4-FFF2-40B4-BE49-F238E27FC236}">
                    <a16:creationId xmlns:a16="http://schemas.microsoft.com/office/drawing/2014/main" id="{DDB13066-BF3E-4B02-A93D-48883B183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099651" y="1250778"/>
                <a:ext cx="288000" cy="288000"/>
              </a:xfrm>
              <a:prstGeom prst="rect">
                <a:avLst/>
              </a:prstGeom>
            </p:spPr>
          </p:pic>
          <p:grpSp>
            <p:nvGrpSpPr>
              <p:cNvPr id="69" name="Group 68">
                <a:extLst>
                  <a:ext uri="{FF2B5EF4-FFF2-40B4-BE49-F238E27FC236}">
                    <a16:creationId xmlns:a16="http://schemas.microsoft.com/office/drawing/2014/main" id="{27EE9C3B-1A29-465D-865C-64135B46964C}"/>
                  </a:ext>
                </a:extLst>
              </p:cNvPr>
              <p:cNvGrpSpPr/>
              <p:nvPr/>
            </p:nvGrpSpPr>
            <p:grpSpPr>
              <a:xfrm>
                <a:off x="7523307" y="1547122"/>
                <a:ext cx="3440689" cy="4899977"/>
                <a:chOff x="-1374434" y="952867"/>
                <a:chExt cx="3603620" cy="5669547"/>
              </a:xfrm>
            </p:grpSpPr>
            <p:sp>
              <p:nvSpPr>
                <p:cNvPr id="74" name="Rectangle: Rounded Corners 73">
                  <a:extLst>
                    <a:ext uri="{FF2B5EF4-FFF2-40B4-BE49-F238E27FC236}">
                      <a16:creationId xmlns:a16="http://schemas.microsoft.com/office/drawing/2014/main" id="{8927964B-8FE6-41AF-9928-ABA56EE359D8}"/>
                    </a:ext>
                  </a:extLst>
                </p:cNvPr>
                <p:cNvSpPr/>
                <p:nvPr/>
              </p:nvSpPr>
              <p:spPr>
                <a:xfrm>
                  <a:off x="-1374434" y="2595421"/>
                  <a:ext cx="3603620" cy="4026993"/>
                </a:xfrm>
                <a:prstGeom prst="roundRect">
                  <a:avLst>
                    <a:gd name="adj" fmla="val 4814"/>
                  </a:avLst>
                </a:prstGeom>
                <a:solidFill>
                  <a:srgbClr val="DBDBDB"/>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DRR-related standards developed, including for QMS and personnel competencies for EWS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CAP integrated in technical regulations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GMAS fully operational</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Communities of Practices built</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Country risk profiles maintained</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WCM implemented </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Members’ warnings available, aggregated and visualized through the Severe Weather Information Centre (SWIC) and other existing platforms and warning mechanisms leveraged by the GMAS framework</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Strengthened country user interface platforms</a:t>
                  </a:r>
                </a:p>
              </p:txBody>
            </p:sp>
            <p:sp>
              <p:nvSpPr>
                <p:cNvPr id="76" name="Rectangle">
                  <a:extLst>
                    <a:ext uri="{FF2B5EF4-FFF2-40B4-BE49-F238E27FC236}">
                      <a16:creationId xmlns:a16="http://schemas.microsoft.com/office/drawing/2014/main" id="{4D425DDE-ECBF-4EF8-B6A3-FC4CFC3225AC}"/>
                    </a:ext>
                  </a:extLst>
                </p:cNvPr>
                <p:cNvSpPr/>
                <p:nvPr/>
              </p:nvSpPr>
              <p:spPr>
                <a:xfrm>
                  <a:off x="-1374434" y="1304850"/>
                  <a:ext cx="3603620" cy="1443391"/>
                </a:xfrm>
                <a:prstGeom prst="rect">
                  <a:avLst/>
                </a:prstGeom>
                <a:solidFill>
                  <a:srgbClr val="B7DEE8"/>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Enhanced access to official national environment-related forecasts and warnings globally in support of regional and global requirements across all time scales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77" name="Rectangle">
                  <a:extLst>
                    <a:ext uri="{FF2B5EF4-FFF2-40B4-BE49-F238E27FC236}">
                      <a16:creationId xmlns:a16="http://schemas.microsoft.com/office/drawing/2014/main" id="{017C8745-7078-40BF-8ED1-5FC73813239A}"/>
                    </a:ext>
                  </a:extLst>
                </p:cNvPr>
                <p:cNvSpPr/>
                <p:nvPr/>
              </p:nvSpPr>
              <p:spPr>
                <a:xfrm>
                  <a:off x="-1374434" y="952867"/>
                  <a:ext cx="3603620" cy="379793"/>
                </a:xfrm>
                <a:prstGeom prst="round2SameRect">
                  <a:avLst>
                    <a:gd name="adj1" fmla="val 50000"/>
                    <a:gd name="adj2" fmla="val 0"/>
                  </a:avLst>
                </a:prstGeom>
                <a:solidFill>
                  <a:srgbClr val="005B74"/>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FOCUS AREA/OUTCOME C: </a:t>
                  </a:r>
                </a:p>
              </p:txBody>
            </p:sp>
          </p:grpSp>
        </p:grpSp>
        <p:sp>
          <p:nvSpPr>
            <p:cNvPr id="106" name="TextBox 105">
              <a:extLst>
                <a:ext uri="{FF2B5EF4-FFF2-40B4-BE49-F238E27FC236}">
                  <a16:creationId xmlns:a16="http://schemas.microsoft.com/office/drawing/2014/main" id="{FDA6150C-AB33-41CE-A5EA-E496D0B73560}"/>
                </a:ext>
              </a:extLst>
            </p:cNvPr>
            <p:cNvSpPr txBox="1"/>
            <p:nvPr/>
          </p:nvSpPr>
          <p:spPr>
            <a:xfrm>
              <a:off x="7559321" y="2784205"/>
              <a:ext cx="3368660" cy="27699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Global/regional uptake</a:t>
              </a:r>
            </a:p>
          </p:txBody>
        </p:sp>
      </p:grpSp>
      <p:pic>
        <p:nvPicPr>
          <p:cNvPr id="107" name="Graphic 106" descr="Volume with solid fill">
            <a:extLst>
              <a:ext uri="{FF2B5EF4-FFF2-40B4-BE49-F238E27FC236}">
                <a16:creationId xmlns:a16="http://schemas.microsoft.com/office/drawing/2014/main" id="{B533DABD-4876-463E-955B-859A99BB60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95755" y="1595446"/>
            <a:ext cx="267607" cy="267607"/>
          </a:xfrm>
          <a:prstGeom prst="rect">
            <a:avLst/>
          </a:prstGeom>
        </p:spPr>
      </p:pic>
      <p:pic>
        <p:nvPicPr>
          <p:cNvPr id="108" name="Graphic 107" descr="Volume with solid fill">
            <a:extLst>
              <a:ext uri="{FF2B5EF4-FFF2-40B4-BE49-F238E27FC236}">
                <a16:creationId xmlns:a16="http://schemas.microsoft.com/office/drawing/2014/main" id="{42C2B93E-8BC4-435D-AC4D-C690DC4DA02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94325" y="1567830"/>
            <a:ext cx="267607" cy="267607"/>
          </a:xfrm>
          <a:prstGeom prst="rect">
            <a:avLst/>
          </a:prstGeom>
        </p:spPr>
      </p:pic>
      <p:pic>
        <p:nvPicPr>
          <p:cNvPr id="109" name="Graphic 108" descr="Volume with solid fill">
            <a:extLst>
              <a:ext uri="{FF2B5EF4-FFF2-40B4-BE49-F238E27FC236}">
                <a16:creationId xmlns:a16="http://schemas.microsoft.com/office/drawing/2014/main" id="{3BBC594F-1C8A-47DF-B7E0-153A5ADCD7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65167" y="1583293"/>
            <a:ext cx="267607" cy="267607"/>
          </a:xfrm>
          <a:prstGeom prst="rect">
            <a:avLst/>
          </a:prstGeom>
        </p:spPr>
      </p:pic>
      <p:pic>
        <p:nvPicPr>
          <p:cNvPr id="110" name="Graphic 109" descr="Water with solid fill">
            <a:extLst>
              <a:ext uri="{FF2B5EF4-FFF2-40B4-BE49-F238E27FC236}">
                <a16:creationId xmlns:a16="http://schemas.microsoft.com/office/drawing/2014/main" id="{7C6C6F3E-DC33-4D7E-916C-04C7EC6F377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18206" y="5836759"/>
            <a:ext cx="217889" cy="229964"/>
          </a:xfrm>
          <a:prstGeom prst="rect">
            <a:avLst/>
          </a:prstGeom>
        </p:spPr>
      </p:pic>
      <p:sp>
        <p:nvSpPr>
          <p:cNvPr id="72" name="Rectangle 71">
            <a:extLst>
              <a:ext uri="{FF2B5EF4-FFF2-40B4-BE49-F238E27FC236}">
                <a16:creationId xmlns:a16="http://schemas.microsoft.com/office/drawing/2014/main" id="{A081E8FF-B716-4E9D-B135-3520B9601D3B}"/>
              </a:ext>
            </a:extLst>
          </p:cNvPr>
          <p:cNvSpPr>
            <a:spLocks noChangeAspect="1"/>
          </p:cNvSpPr>
          <p:nvPr/>
        </p:nvSpPr>
        <p:spPr>
          <a:xfrm>
            <a:off x="3858591" y="3308811"/>
            <a:ext cx="300364" cy="3692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a:t>
            </a:r>
            <a:endParaRPr kumimoji="0" lang="en-GB"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C13DECC-BF2A-DAB1-3D00-1B55A4F8B9F0}"/>
              </a:ext>
            </a:extLst>
          </p:cNvPr>
          <p:cNvSpPr>
            <a:spLocks noGrp="1"/>
          </p:cNvSpPr>
          <p:nvPr>
            <p:ph type="sldNum" sz="quarter" idx="12"/>
          </p:nvPr>
        </p:nvSpPr>
        <p:spPr/>
        <p:txBody>
          <a:bodyPr/>
          <a:lstStyle/>
          <a:p>
            <a:fld id="{9259AF2F-52C6-9B46-B8B2-0579234AE62E}" type="slidenum">
              <a:rPr lang="en-US" smtClean="0"/>
              <a:t>6</a:t>
            </a:fld>
            <a:endParaRPr lang="en-US"/>
          </a:p>
        </p:txBody>
      </p:sp>
    </p:spTree>
    <p:extLst>
      <p:ext uri="{BB962C8B-B14F-4D97-AF65-F5344CB8AC3E}">
        <p14:creationId xmlns:p14="http://schemas.microsoft.com/office/powerpoint/2010/main" val="138416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EBB677-95F3-4DB0-B015-F312BF481FC3}"/>
              </a:ext>
            </a:extLst>
          </p:cNvPr>
          <p:cNvSpPr txBox="1"/>
          <p:nvPr/>
        </p:nvSpPr>
        <p:spPr>
          <a:xfrm>
            <a:off x="585776" y="6478038"/>
            <a:ext cx="2786137" cy="36924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04312C1-85E5-4214-AA0E-BF6EE53DBF17}"/>
              </a:ext>
            </a:extLst>
          </p:cNvPr>
          <p:cNvPicPr/>
          <p:nvPr/>
        </p:nvPicPr>
        <p:blipFill>
          <a:blip r:embed="rId3"/>
          <a:stretch>
            <a:fillRect/>
          </a:stretch>
        </p:blipFill>
        <p:spPr>
          <a:xfrm>
            <a:off x="1202635" y="1677566"/>
            <a:ext cx="9949069" cy="4383157"/>
          </a:xfrm>
          <a:prstGeom prst="rect">
            <a:avLst/>
          </a:prstGeom>
        </p:spPr>
      </p:pic>
      <p:sp>
        <p:nvSpPr>
          <p:cNvPr id="8" name="Title 1">
            <a:extLst>
              <a:ext uri="{FF2B5EF4-FFF2-40B4-BE49-F238E27FC236}">
                <a16:creationId xmlns:a16="http://schemas.microsoft.com/office/drawing/2014/main" id="{A86CA0C7-5DFE-4346-A4DA-BC9532713C60}"/>
              </a:ext>
            </a:extLst>
          </p:cNvPr>
          <p:cNvSpPr txBox="1">
            <a:spLocks/>
          </p:cNvSpPr>
          <p:nvPr/>
        </p:nvSpPr>
        <p:spPr>
          <a:xfrm>
            <a:off x="0" y="236574"/>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Results Based Management at WMO</a:t>
            </a:r>
          </a:p>
        </p:txBody>
      </p:sp>
      <p:sp>
        <p:nvSpPr>
          <p:cNvPr id="2" name="Slide Number Placeholder 1">
            <a:extLst>
              <a:ext uri="{FF2B5EF4-FFF2-40B4-BE49-F238E27FC236}">
                <a16:creationId xmlns:a16="http://schemas.microsoft.com/office/drawing/2014/main" id="{351B18CF-BF9D-A71E-DED9-7880ACAD5E13}"/>
              </a:ext>
            </a:extLst>
          </p:cNvPr>
          <p:cNvSpPr>
            <a:spLocks noGrp="1"/>
          </p:cNvSpPr>
          <p:nvPr>
            <p:ph type="sldNum" sz="quarter" idx="12"/>
          </p:nvPr>
        </p:nvSpPr>
        <p:spPr/>
        <p:txBody>
          <a:bodyPr/>
          <a:lstStyle/>
          <a:p>
            <a:fld id="{F966D8DB-6457-4B9B-9958-7C11975F88BF}" type="slidenum">
              <a:rPr lang="en-GB" smtClean="0"/>
              <a:t>7</a:t>
            </a:fld>
            <a:endParaRPr lang="en-GB"/>
          </a:p>
        </p:txBody>
      </p:sp>
    </p:spTree>
    <p:extLst>
      <p:ext uri="{BB962C8B-B14F-4D97-AF65-F5344CB8AC3E}">
        <p14:creationId xmlns:p14="http://schemas.microsoft.com/office/powerpoint/2010/main" val="6674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8414-56E1-40D0-AF88-B8BBC4BB3843}"/>
              </a:ext>
            </a:extLst>
          </p:cNvPr>
          <p:cNvSpPr/>
          <p:nvPr/>
        </p:nvSpPr>
        <p:spPr>
          <a:xfrm>
            <a:off x="1" y="648193"/>
            <a:ext cx="12192000" cy="10369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208089" y="191685"/>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Presents </a:t>
            </a: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results chain</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LTG (impact) → SO (outcome) → Focus Area (intermediary outcome) → Output</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WMO Operating Plan 2024-2027</a:t>
            </a:r>
          </a:p>
        </p:txBody>
      </p:sp>
      <p:pic>
        <p:nvPicPr>
          <p:cNvPr id="2" name="Picture 1">
            <a:extLst>
              <a:ext uri="{FF2B5EF4-FFF2-40B4-BE49-F238E27FC236}">
                <a16:creationId xmlns:a16="http://schemas.microsoft.com/office/drawing/2014/main" id="{ED2F96DB-C75A-437A-B56B-A8B2234D98B7}"/>
              </a:ext>
            </a:extLst>
          </p:cNvPr>
          <p:cNvPicPr>
            <a:picLocks noChangeAspect="1"/>
          </p:cNvPicPr>
          <p:nvPr/>
        </p:nvPicPr>
        <p:blipFill>
          <a:blip r:embed="rId3"/>
          <a:stretch>
            <a:fillRect/>
          </a:stretch>
        </p:blipFill>
        <p:spPr>
          <a:xfrm>
            <a:off x="1336699" y="1704975"/>
            <a:ext cx="8801100" cy="5153025"/>
          </a:xfrm>
          <a:prstGeom prst="rect">
            <a:avLst/>
          </a:prstGeom>
        </p:spPr>
      </p:pic>
      <p:sp>
        <p:nvSpPr>
          <p:cNvPr id="16" name="Oval 15">
            <a:extLst>
              <a:ext uri="{FF2B5EF4-FFF2-40B4-BE49-F238E27FC236}">
                <a16:creationId xmlns:a16="http://schemas.microsoft.com/office/drawing/2014/main" id="{D8716A2E-841A-40BA-AAD5-D5618182E9B8}"/>
              </a:ext>
            </a:extLst>
          </p:cNvPr>
          <p:cNvSpPr/>
          <p:nvPr/>
        </p:nvSpPr>
        <p:spPr>
          <a:xfrm>
            <a:off x="1150406" y="3744145"/>
            <a:ext cx="4054208" cy="29391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63CDC76-8A4B-4E69-A6DA-F2693E8729A1}"/>
              </a:ext>
            </a:extLst>
          </p:cNvPr>
          <p:cNvSpPr/>
          <p:nvPr/>
        </p:nvSpPr>
        <p:spPr>
          <a:xfrm>
            <a:off x="2011533" y="3535302"/>
            <a:ext cx="3193081" cy="28084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D97CB88-27D4-4932-A960-7D7A603DEFD3}"/>
              </a:ext>
            </a:extLst>
          </p:cNvPr>
          <p:cNvSpPr/>
          <p:nvPr/>
        </p:nvSpPr>
        <p:spPr>
          <a:xfrm>
            <a:off x="2032867" y="1704975"/>
            <a:ext cx="7284294" cy="34951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BEB747F-8BD8-43C0-8170-D51B5B3FE20E}"/>
              </a:ext>
            </a:extLst>
          </p:cNvPr>
          <p:cNvSpPr/>
          <p:nvPr/>
        </p:nvSpPr>
        <p:spPr>
          <a:xfrm>
            <a:off x="1347545" y="4755766"/>
            <a:ext cx="1370643" cy="25424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F2FF92C-611A-0251-6797-10EBEF0A801E}"/>
              </a:ext>
            </a:extLst>
          </p:cNvPr>
          <p:cNvSpPr>
            <a:spLocks noGrp="1"/>
          </p:cNvSpPr>
          <p:nvPr>
            <p:ph type="sldNum" sz="quarter" idx="12"/>
          </p:nvPr>
        </p:nvSpPr>
        <p:spPr/>
        <p:txBody>
          <a:bodyPr/>
          <a:lstStyle/>
          <a:p>
            <a:fld id="{F966D8DB-6457-4B9B-9958-7C11975F88BF}" type="slidenum">
              <a:rPr lang="en-GB" smtClean="0"/>
              <a:t>8</a:t>
            </a:fld>
            <a:endParaRPr lang="en-GB"/>
          </a:p>
        </p:txBody>
      </p:sp>
    </p:spTree>
    <p:extLst>
      <p:ext uri="{BB962C8B-B14F-4D97-AF65-F5344CB8AC3E}">
        <p14:creationId xmlns:p14="http://schemas.microsoft.com/office/powerpoint/2010/main" val="33293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8414-56E1-40D0-AF88-B8BBC4BB3843}"/>
              </a:ext>
            </a:extLst>
          </p:cNvPr>
          <p:cNvSpPr/>
          <p:nvPr/>
        </p:nvSpPr>
        <p:spPr>
          <a:xfrm>
            <a:off x="0" y="543091"/>
            <a:ext cx="12192000" cy="10369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237906" y="11234"/>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Presents </a:t>
            </a: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metrics</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Key Performance Indicators (at strategic level)</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Milestones (at operational level)</a:t>
            </a: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WMO Operating Plan 2024-2027</a:t>
            </a:r>
          </a:p>
        </p:txBody>
      </p:sp>
      <p:pic>
        <p:nvPicPr>
          <p:cNvPr id="4" name="Picture 3">
            <a:extLst>
              <a:ext uri="{FF2B5EF4-FFF2-40B4-BE49-F238E27FC236}">
                <a16:creationId xmlns:a16="http://schemas.microsoft.com/office/drawing/2014/main" id="{40C1AC53-160F-40E2-89EC-E95EB8493275}"/>
              </a:ext>
            </a:extLst>
          </p:cNvPr>
          <p:cNvPicPr>
            <a:picLocks noChangeAspect="1"/>
          </p:cNvPicPr>
          <p:nvPr/>
        </p:nvPicPr>
        <p:blipFill>
          <a:blip r:embed="rId3"/>
          <a:stretch>
            <a:fillRect/>
          </a:stretch>
        </p:blipFill>
        <p:spPr>
          <a:xfrm>
            <a:off x="0" y="1940424"/>
            <a:ext cx="12192000" cy="4616046"/>
          </a:xfrm>
          <a:prstGeom prst="rect">
            <a:avLst/>
          </a:prstGeom>
        </p:spPr>
      </p:pic>
      <p:sp>
        <p:nvSpPr>
          <p:cNvPr id="12" name="Oval 11">
            <a:extLst>
              <a:ext uri="{FF2B5EF4-FFF2-40B4-BE49-F238E27FC236}">
                <a16:creationId xmlns:a16="http://schemas.microsoft.com/office/drawing/2014/main" id="{B8E3BF68-1007-4120-B84D-8AA7CEC99ECC}"/>
              </a:ext>
            </a:extLst>
          </p:cNvPr>
          <p:cNvSpPr/>
          <p:nvPr/>
        </p:nvSpPr>
        <p:spPr>
          <a:xfrm>
            <a:off x="-258417" y="2156791"/>
            <a:ext cx="5446643" cy="166977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6176FBC-21EC-4E5B-B26B-9160FFCB55AB}"/>
              </a:ext>
            </a:extLst>
          </p:cNvPr>
          <p:cNvSpPr/>
          <p:nvPr/>
        </p:nvSpPr>
        <p:spPr>
          <a:xfrm>
            <a:off x="4522303" y="3510581"/>
            <a:ext cx="1709531" cy="311930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0258311-0C98-E43B-0B01-E278517FE982}"/>
              </a:ext>
            </a:extLst>
          </p:cNvPr>
          <p:cNvSpPr>
            <a:spLocks noGrp="1"/>
          </p:cNvSpPr>
          <p:nvPr>
            <p:ph type="sldNum" sz="quarter" idx="12"/>
          </p:nvPr>
        </p:nvSpPr>
        <p:spPr/>
        <p:txBody>
          <a:bodyPr/>
          <a:lstStyle/>
          <a:p>
            <a:fld id="{F966D8DB-6457-4B9B-9958-7C11975F88BF}" type="slidenum">
              <a:rPr lang="en-GB" smtClean="0"/>
              <a:t>9</a:t>
            </a:fld>
            <a:endParaRPr lang="en-GB"/>
          </a:p>
        </p:txBody>
      </p:sp>
    </p:spTree>
    <p:extLst>
      <p:ext uri="{BB962C8B-B14F-4D97-AF65-F5344CB8AC3E}">
        <p14:creationId xmlns:p14="http://schemas.microsoft.com/office/powerpoint/2010/main" val="3972160094"/>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04082013-c614-43e8-8f56-8882751e3115" xsi:nil="true"/>
    <lcf76f155ced4ddcb4097134ff3c332f xmlns="04082013-c614-43e8-8f56-8882751e3115">
      <Terms xmlns="http://schemas.microsoft.com/office/infopath/2007/PartnerControls"/>
    </lcf76f155ced4ddcb4097134ff3c332f>
    <TaxCatchAll xmlns="e1ea5536-24b9-4260-9b17-7e1470af855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23DB59F54C6D4D84485B6B7FA0EF3C" ma:contentTypeVersion="16" ma:contentTypeDescription="Create a new document." ma:contentTypeScope="" ma:versionID="a890666f3662b9006f45095e8af20ef0">
  <xsd:schema xmlns:xsd="http://www.w3.org/2001/XMLSchema" xmlns:xs="http://www.w3.org/2001/XMLSchema" xmlns:p="http://schemas.microsoft.com/office/2006/metadata/properties" xmlns:ns2="04082013-c614-43e8-8f56-8882751e3115" xmlns:ns3="e1ea5536-24b9-4260-9b17-7e1470af8550" targetNamespace="http://schemas.microsoft.com/office/2006/metadata/properties" ma:root="true" ma:fieldsID="746d236f577a07a1baeb2a2645222aa2" ns2:_="" ns3:_="">
    <xsd:import namespace="04082013-c614-43e8-8f56-8882751e3115"/>
    <xsd:import namespace="e1ea5536-24b9-4260-9b17-7e1470af85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82013-c614-43e8-8f56-8882751e31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ea5536-24b9-4260-9b17-7e1470af85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1ea15f-039b-43e8-8823-4bc91ef942fa}" ma:internalName="TaxCatchAll" ma:showField="CatchAllData" ma:web="e1ea5536-24b9-4260-9b17-7e1470af85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072C5-DDE0-4258-BA7A-4D4B80DFA632}">
  <ds:schemaRefs>
    <ds:schemaRef ds:uri="http://www.w3.org/XML/1998/namespace"/>
    <ds:schemaRef ds:uri="http://schemas.microsoft.com/office/2006/documentManagement/types"/>
    <ds:schemaRef ds:uri="http://purl.org/dc/dcmitype/"/>
    <ds:schemaRef ds:uri="e1ea5536-24b9-4260-9b17-7e1470af8550"/>
    <ds:schemaRef ds:uri="http://schemas.microsoft.com/office/2006/metadata/properties"/>
    <ds:schemaRef ds:uri="http://purl.org/dc/terms/"/>
    <ds:schemaRef ds:uri="http://schemas.microsoft.com/office/infopath/2007/PartnerControls"/>
    <ds:schemaRef ds:uri="http://schemas.openxmlformats.org/package/2006/metadata/core-properties"/>
    <ds:schemaRef ds:uri="04082013-c614-43e8-8f56-8882751e3115"/>
    <ds:schemaRef ds:uri="http://purl.org/dc/elements/1.1/"/>
  </ds:schemaRefs>
</ds:datastoreItem>
</file>

<file path=customXml/itemProps2.xml><?xml version="1.0" encoding="utf-8"?>
<ds:datastoreItem xmlns:ds="http://schemas.openxmlformats.org/officeDocument/2006/customXml" ds:itemID="{C9CDC368-F714-4A0A-BD33-B39774594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82013-c614-43e8-8f56-8882751e3115"/>
    <ds:schemaRef ds:uri="e1ea5536-24b9-4260-9b17-7e1470af85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2928</Words>
  <Application>Microsoft Office PowerPoint</Application>
  <PresentationFormat>Widescreen</PresentationFormat>
  <Paragraphs>636</Paragraphs>
  <Slides>43</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Arial</vt:lpstr>
      <vt:lpstr>Calibri</vt:lpstr>
      <vt:lpstr>Calibri Light</vt:lpstr>
      <vt:lpstr>Courier New</vt:lpstr>
      <vt:lpstr>Segoe UI</vt:lpstr>
      <vt:lpstr>Segoe UI Light</vt:lpstr>
      <vt:lpstr>Verdana</vt:lpstr>
      <vt:lpstr>Verdana-Bold</vt:lpstr>
      <vt:lpstr>Wingdings</vt:lpstr>
      <vt:lpstr>Wingdings,Sans-Serif</vt:lpstr>
      <vt:lpstr>WelcomeDoc</vt:lpstr>
      <vt:lpstr>Office Theme</vt:lpstr>
      <vt:lpstr>Maximum Expenditures for the nineteenth Financial Period (2024-2027)</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Alignment with the Strategic and Operating Plan</vt:lpstr>
      <vt:lpstr>EC-75 Decision 11</vt:lpstr>
      <vt:lpstr>Maximum Expenditure Scenarios</vt:lpstr>
      <vt:lpstr>PowerPoint Presentation</vt:lpstr>
      <vt:lpstr>Historical Inflation </vt:lpstr>
      <vt:lpstr>Basis for Inflation Estimates</vt:lpstr>
      <vt:lpstr>Inflationary Impact by Scenario</vt:lpstr>
      <vt:lpstr>Economies and Efficiencies</vt:lpstr>
      <vt:lpstr>Economies and Efficiencies</vt:lpstr>
      <vt:lpstr>Secretary-General’s Proposal</vt:lpstr>
      <vt:lpstr>Secretary-General’s Proposal</vt:lpstr>
      <vt:lpstr>Secretary-General’s Proposal</vt:lpstr>
      <vt:lpstr>Secretary-General’s Proposal</vt:lpstr>
      <vt:lpstr>Secretary-General’s Proposal – Summary Components</vt:lpstr>
      <vt:lpstr>Secretary-General’s Proposal</vt:lpstr>
      <vt:lpstr>Zero Nominal Growth (ZNG) Scenario</vt:lpstr>
      <vt:lpstr>Zero Nominal Growth (ZNG) Scenario</vt:lpstr>
      <vt:lpstr>Zero Nominal Growth (ZNG) Scenario</vt:lpstr>
      <vt:lpstr>Zero Nominal Growth (ZNG) Scenario – Summary Components</vt:lpstr>
      <vt:lpstr>Zero Nominal Growth (ZNG) Scenario</vt:lpstr>
      <vt:lpstr>Comparison of Elements within the Scenarios</vt:lpstr>
      <vt:lpstr>Apportioned Cost within the Scenarios</vt:lpstr>
      <vt:lpstr>View of Scenarios by Object of Expenditure</vt:lpstr>
      <vt:lpstr>Expenditure Trends in the 18th Financial Period</vt:lpstr>
      <vt:lpstr>2022 Regular Budget Implementation</vt:lpstr>
      <vt:lpstr>Financial Regulations Regarding Timing of Presentation</vt:lpstr>
      <vt:lpstr>Roadmap for Maximum Expenditures Approval</vt:lpstr>
      <vt:lpstr>Remaining Process – Max Expenditures 2024-2027 </vt:lpstr>
      <vt:lpstr>Maximum Expenditures 2024-2027 – Draft EC Recommendation</vt:lpstr>
      <vt:lpstr>PowerPoint Presentation</vt:lpstr>
      <vt:lpstr>Potential ZRG Scenario with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EC-76-5 Maximum Expenditures 2024-2027</dc:title>
  <dc:creator/>
  <cp:keywords/>
  <cp:lastModifiedBy/>
  <cp:revision>170</cp:revision>
  <dcterms:created xsi:type="dcterms:W3CDTF">2022-04-07T07:46:08Z</dcterms:created>
  <dcterms:modified xsi:type="dcterms:W3CDTF">2023-02-22T19:04:06Z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0x0101007A23DB59F54C6D4D84485B6B7FA0EF3C</vt:lpwstr>
  </property>
  <property fmtid="{D5CDD505-2E9C-101B-9397-08002B2CF9AE}" pid="3" name="MediaServiceImageTags">
    <vt:lpwstr/>
  </property>
</Properties>
</file>