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09" r:id="rId5"/>
    <p:sldId id="310" r:id="rId6"/>
    <p:sldId id="407" r:id="rId7"/>
    <p:sldId id="409" r:id="rId8"/>
    <p:sldId id="416" r:id="rId9"/>
    <p:sldId id="417" r:id="rId10"/>
    <p:sldId id="418" r:id="rId11"/>
    <p:sldId id="419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7E336F-40AB-EC70-63E3-CC7453E39A02}" name="Krishnavarahan Adhivarahan" initials="KA" userId="S::kadhivarahan@wmo.int::6414d055-73e6-45cd-9187-da65b3439723" providerId="AD"/>
  <p188:author id="{859339E9-AC89-8C58-EA3A-97821377352F}" name="Brian Cover" initials="BC" userId="S::bcover@wmo.int::ddda4342-5361-46c7-9e97-6d1bc11a3d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9081EA-8107-4AF1-BCFC-0774F534D553}" v="2" dt="2023-05-09T06:34:20.774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Cover" userId="ddda4342-5361-46c7-9e97-6d1bc11a3d1b" providerId="ADAL" clId="{E89081EA-8107-4AF1-BCFC-0774F534D553}"/>
    <pc:docChg chg="undo custSel addSld delSld modSld">
      <pc:chgData name="Brian Cover" userId="ddda4342-5361-46c7-9e97-6d1bc11a3d1b" providerId="ADAL" clId="{E89081EA-8107-4AF1-BCFC-0774F534D553}" dt="2023-05-09T06:41:32.786" v="1543" actId="6549"/>
      <pc:docMkLst>
        <pc:docMk/>
      </pc:docMkLst>
      <pc:sldChg chg="modSp mod">
        <pc:chgData name="Brian Cover" userId="ddda4342-5361-46c7-9e97-6d1bc11a3d1b" providerId="ADAL" clId="{E89081EA-8107-4AF1-BCFC-0774F534D553}" dt="2023-05-09T06:09:54.681" v="125" actId="20577"/>
        <pc:sldMkLst>
          <pc:docMk/>
          <pc:sldMk cId="121899386" sldId="309"/>
        </pc:sldMkLst>
        <pc:spChg chg="mod">
          <ac:chgData name="Brian Cover" userId="ddda4342-5361-46c7-9e97-6d1bc11a3d1b" providerId="ADAL" clId="{E89081EA-8107-4AF1-BCFC-0774F534D553}" dt="2023-05-09T06:08:04.462" v="81" actId="20577"/>
          <ac:spMkLst>
            <pc:docMk/>
            <pc:sldMk cId="121899386" sldId="309"/>
            <ac:spMk id="2" creationId="{00000000-0000-0000-0000-000000000000}"/>
          </ac:spMkLst>
        </pc:spChg>
        <pc:spChg chg="mod">
          <ac:chgData name="Brian Cover" userId="ddda4342-5361-46c7-9e97-6d1bc11a3d1b" providerId="ADAL" clId="{E89081EA-8107-4AF1-BCFC-0774F534D553}" dt="2023-05-09T06:09:54.681" v="125" actId="20577"/>
          <ac:spMkLst>
            <pc:docMk/>
            <pc:sldMk cId="121899386" sldId="309"/>
            <ac:spMk id="3" creationId="{00000000-0000-0000-0000-000000000000}"/>
          </ac:spMkLst>
        </pc:spChg>
      </pc:sldChg>
      <pc:sldChg chg="modSp mod">
        <pc:chgData name="Brian Cover" userId="ddda4342-5361-46c7-9e97-6d1bc11a3d1b" providerId="ADAL" clId="{E89081EA-8107-4AF1-BCFC-0774F534D553}" dt="2023-05-09T06:37:35.675" v="1155" actId="20577"/>
        <pc:sldMkLst>
          <pc:docMk/>
          <pc:sldMk cId="1078239032" sldId="310"/>
        </pc:sldMkLst>
        <pc:spChg chg="mod">
          <ac:chgData name="Brian Cover" userId="ddda4342-5361-46c7-9e97-6d1bc11a3d1b" providerId="ADAL" clId="{E89081EA-8107-4AF1-BCFC-0774F534D553}" dt="2023-05-09T06:20:56.169" v="135" actId="20577"/>
          <ac:spMkLst>
            <pc:docMk/>
            <pc:sldMk cId="1078239032" sldId="310"/>
            <ac:spMk id="2" creationId="{00000000-0000-0000-0000-000000000000}"/>
          </ac:spMkLst>
        </pc:spChg>
        <pc:spChg chg="mod">
          <ac:chgData name="Brian Cover" userId="ddda4342-5361-46c7-9e97-6d1bc11a3d1b" providerId="ADAL" clId="{E89081EA-8107-4AF1-BCFC-0774F534D553}" dt="2023-05-09T06:37:35.675" v="1155" actId="20577"/>
          <ac:spMkLst>
            <pc:docMk/>
            <pc:sldMk cId="1078239032" sldId="310"/>
            <ac:spMk id="13" creationId="{9655E3C6-0C2E-4888-B7DB-7095552922AB}"/>
          </ac:spMkLst>
        </pc:spChg>
      </pc:sldChg>
      <pc:sldChg chg="modSp mod">
        <pc:chgData name="Brian Cover" userId="ddda4342-5361-46c7-9e97-6d1bc11a3d1b" providerId="ADAL" clId="{E89081EA-8107-4AF1-BCFC-0774F534D553}" dt="2023-05-09T06:33:17.203" v="692" actId="20577"/>
        <pc:sldMkLst>
          <pc:docMk/>
          <pc:sldMk cId="3953912381" sldId="407"/>
        </pc:sldMkLst>
        <pc:spChg chg="mod">
          <ac:chgData name="Brian Cover" userId="ddda4342-5361-46c7-9e97-6d1bc11a3d1b" providerId="ADAL" clId="{E89081EA-8107-4AF1-BCFC-0774F534D553}" dt="2023-05-09T06:33:17.203" v="692" actId="20577"/>
          <ac:spMkLst>
            <pc:docMk/>
            <pc:sldMk cId="3953912381" sldId="407"/>
            <ac:spMk id="13" creationId="{9655E3C6-0C2E-4888-B7DB-7095552922AB}"/>
          </ac:spMkLst>
        </pc:spChg>
      </pc:sldChg>
      <pc:sldChg chg="modSp mod">
        <pc:chgData name="Brian Cover" userId="ddda4342-5361-46c7-9e97-6d1bc11a3d1b" providerId="ADAL" clId="{E89081EA-8107-4AF1-BCFC-0774F534D553}" dt="2023-05-09T06:41:05.313" v="1447" actId="6549"/>
        <pc:sldMkLst>
          <pc:docMk/>
          <pc:sldMk cId="122983523" sldId="409"/>
        </pc:sldMkLst>
        <pc:spChg chg="mod">
          <ac:chgData name="Brian Cover" userId="ddda4342-5361-46c7-9e97-6d1bc11a3d1b" providerId="ADAL" clId="{E89081EA-8107-4AF1-BCFC-0774F534D553}" dt="2023-05-09T06:41:05.313" v="1447" actId="6549"/>
          <ac:spMkLst>
            <pc:docMk/>
            <pc:sldMk cId="122983523" sldId="409"/>
            <ac:spMk id="13" creationId="{9655E3C6-0C2E-4888-B7DB-7095552922AB}"/>
          </ac:spMkLst>
        </pc:spChg>
      </pc:sldChg>
      <pc:sldChg chg="del">
        <pc:chgData name="Brian Cover" userId="ddda4342-5361-46c7-9e97-6d1bc11a3d1b" providerId="ADAL" clId="{E89081EA-8107-4AF1-BCFC-0774F534D553}" dt="2023-05-09T06:33:19.960" v="693" actId="47"/>
        <pc:sldMkLst>
          <pc:docMk/>
          <pc:sldMk cId="2251601259" sldId="410"/>
        </pc:sldMkLst>
      </pc:sldChg>
      <pc:sldChg chg="del">
        <pc:chgData name="Brian Cover" userId="ddda4342-5361-46c7-9e97-6d1bc11a3d1b" providerId="ADAL" clId="{E89081EA-8107-4AF1-BCFC-0774F534D553}" dt="2023-05-09T06:34:25.705" v="793" actId="47"/>
        <pc:sldMkLst>
          <pc:docMk/>
          <pc:sldMk cId="3354982033" sldId="411"/>
        </pc:sldMkLst>
      </pc:sldChg>
      <pc:sldChg chg="del">
        <pc:chgData name="Brian Cover" userId="ddda4342-5361-46c7-9e97-6d1bc11a3d1b" providerId="ADAL" clId="{E89081EA-8107-4AF1-BCFC-0774F534D553}" dt="2023-05-09T06:34:24.340" v="792" actId="47"/>
        <pc:sldMkLst>
          <pc:docMk/>
          <pc:sldMk cId="4000613098" sldId="412"/>
        </pc:sldMkLst>
      </pc:sldChg>
      <pc:sldChg chg="del">
        <pc:chgData name="Brian Cover" userId="ddda4342-5361-46c7-9e97-6d1bc11a3d1b" providerId="ADAL" clId="{E89081EA-8107-4AF1-BCFC-0774F534D553}" dt="2023-05-09T06:34:24.340" v="792" actId="47"/>
        <pc:sldMkLst>
          <pc:docMk/>
          <pc:sldMk cId="821294803" sldId="413"/>
        </pc:sldMkLst>
      </pc:sldChg>
      <pc:sldChg chg="del">
        <pc:chgData name="Brian Cover" userId="ddda4342-5361-46c7-9e97-6d1bc11a3d1b" providerId="ADAL" clId="{E89081EA-8107-4AF1-BCFC-0774F534D553}" dt="2023-05-09T06:34:24.340" v="792" actId="47"/>
        <pc:sldMkLst>
          <pc:docMk/>
          <pc:sldMk cId="1228002793" sldId="415"/>
        </pc:sldMkLst>
      </pc:sldChg>
      <pc:sldChg chg="modSp add mod">
        <pc:chgData name="Brian Cover" userId="ddda4342-5361-46c7-9e97-6d1bc11a3d1b" providerId="ADAL" clId="{E89081EA-8107-4AF1-BCFC-0774F534D553}" dt="2023-05-09T06:09:43.746" v="119" actId="20577"/>
        <pc:sldMkLst>
          <pc:docMk/>
          <pc:sldMk cId="3366810972" sldId="416"/>
        </pc:sldMkLst>
        <pc:spChg chg="mod">
          <ac:chgData name="Brian Cover" userId="ddda4342-5361-46c7-9e97-6d1bc11a3d1b" providerId="ADAL" clId="{E89081EA-8107-4AF1-BCFC-0774F534D553}" dt="2023-05-09T06:08:31.728" v="107" actId="20577"/>
          <ac:spMkLst>
            <pc:docMk/>
            <pc:sldMk cId="3366810972" sldId="416"/>
            <ac:spMk id="2" creationId="{00000000-0000-0000-0000-000000000000}"/>
          </ac:spMkLst>
        </pc:spChg>
        <pc:spChg chg="mod">
          <ac:chgData name="Brian Cover" userId="ddda4342-5361-46c7-9e97-6d1bc11a3d1b" providerId="ADAL" clId="{E89081EA-8107-4AF1-BCFC-0774F534D553}" dt="2023-05-09T06:09:43.746" v="119" actId="20577"/>
          <ac:spMkLst>
            <pc:docMk/>
            <pc:sldMk cId="3366810972" sldId="416"/>
            <ac:spMk id="3" creationId="{00000000-0000-0000-0000-000000000000}"/>
          </ac:spMkLst>
        </pc:spChg>
      </pc:sldChg>
      <pc:sldChg chg="modSp add mod">
        <pc:chgData name="Brian Cover" userId="ddda4342-5361-46c7-9e97-6d1bc11a3d1b" providerId="ADAL" clId="{E89081EA-8107-4AF1-BCFC-0774F534D553}" dt="2023-05-09T06:38:15.701" v="1258" actId="20577"/>
        <pc:sldMkLst>
          <pc:docMk/>
          <pc:sldMk cId="1459857928" sldId="417"/>
        </pc:sldMkLst>
        <pc:spChg chg="mod">
          <ac:chgData name="Brian Cover" userId="ddda4342-5361-46c7-9e97-6d1bc11a3d1b" providerId="ADAL" clId="{E89081EA-8107-4AF1-BCFC-0774F534D553}" dt="2023-05-09T06:38:15.701" v="1258" actId="20577"/>
          <ac:spMkLst>
            <pc:docMk/>
            <pc:sldMk cId="1459857928" sldId="417"/>
            <ac:spMk id="13" creationId="{9655E3C6-0C2E-4888-B7DB-7095552922AB}"/>
          </ac:spMkLst>
        </pc:spChg>
      </pc:sldChg>
      <pc:sldChg chg="modSp add mod">
        <pc:chgData name="Brian Cover" userId="ddda4342-5361-46c7-9e97-6d1bc11a3d1b" providerId="ADAL" clId="{E89081EA-8107-4AF1-BCFC-0774F534D553}" dt="2023-05-09T06:40:17.508" v="1433" actId="6549"/>
        <pc:sldMkLst>
          <pc:docMk/>
          <pc:sldMk cId="3457561079" sldId="418"/>
        </pc:sldMkLst>
        <pc:spChg chg="mod">
          <ac:chgData name="Brian Cover" userId="ddda4342-5361-46c7-9e97-6d1bc11a3d1b" providerId="ADAL" clId="{E89081EA-8107-4AF1-BCFC-0774F534D553}" dt="2023-05-09T06:40:17.508" v="1433" actId="6549"/>
          <ac:spMkLst>
            <pc:docMk/>
            <pc:sldMk cId="3457561079" sldId="418"/>
            <ac:spMk id="13" creationId="{9655E3C6-0C2E-4888-B7DB-7095552922AB}"/>
          </ac:spMkLst>
        </pc:spChg>
      </pc:sldChg>
      <pc:sldChg chg="modSp add mod">
        <pc:chgData name="Brian Cover" userId="ddda4342-5361-46c7-9e97-6d1bc11a3d1b" providerId="ADAL" clId="{E89081EA-8107-4AF1-BCFC-0774F534D553}" dt="2023-05-09T06:41:32.786" v="1543" actId="6549"/>
        <pc:sldMkLst>
          <pc:docMk/>
          <pc:sldMk cId="246068937" sldId="419"/>
        </pc:sldMkLst>
        <pc:spChg chg="mod">
          <ac:chgData name="Brian Cover" userId="ddda4342-5361-46c7-9e97-6d1bc11a3d1b" providerId="ADAL" clId="{E89081EA-8107-4AF1-BCFC-0774F534D553}" dt="2023-05-09T06:41:32.786" v="1543" actId="6549"/>
          <ac:spMkLst>
            <pc:docMk/>
            <pc:sldMk cId="246068937" sldId="419"/>
            <ac:spMk id="13" creationId="{9655E3C6-0C2E-4888-B7DB-7095552922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5/9/2023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5/9/2023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4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3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418" y="3019706"/>
            <a:ext cx="5018679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Amendments to the Terms of Reference of the Financial Advisory Committee (FINAC)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068957"/>
            <a:ext cx="4846320" cy="760993"/>
          </a:xfrm>
        </p:spPr>
        <p:txBody>
          <a:bodyPr>
            <a:normAutofit/>
          </a:bodyPr>
          <a:lstStyle/>
          <a:p>
            <a:r>
              <a:rPr lang="en-US" dirty="0"/>
              <a:t>Cg-19/Doc. </a:t>
            </a:r>
            <a:r>
              <a:rPr lang="en-US"/>
              <a:t>5 (3)</a:t>
            </a:r>
            <a:endParaRPr lang="en-US" dirty="0"/>
          </a:p>
          <a:p>
            <a:r>
              <a:rPr lang="en-US" dirty="0"/>
              <a:t>19 May 2023</a:t>
            </a:r>
          </a:p>
        </p:txBody>
      </p:sp>
    </p:spTree>
    <p:extLst>
      <p:ext uri="{BB962C8B-B14F-4D97-AF65-F5344CB8AC3E}">
        <p14:creationId xmlns:p14="http://schemas.microsoft.com/office/powerpoint/2010/main" val="12189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FINAC Terms of Reference defined in Resolution 39 (Cg-XV)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FINAC-42 proposed amendment to </a:t>
            </a:r>
            <a:r>
              <a:rPr lang="en-US" sz="2400" dirty="0" err="1"/>
              <a:t>ToRs</a:t>
            </a:r>
            <a:endParaRPr lang="en-US" sz="2400" dirty="0"/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EC-76 recommended Congress to amend the </a:t>
            </a:r>
            <a:r>
              <a:rPr lang="en-US" sz="2400" dirty="0" err="1"/>
              <a:t>ToRs</a:t>
            </a:r>
            <a:r>
              <a:rPr lang="en-US" sz="2400" dirty="0"/>
              <a:t> to include in FINAC functions:</a:t>
            </a:r>
          </a:p>
          <a:p>
            <a:pPr lvl="1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000" dirty="0"/>
              <a:t>Advise on other financial matters related to administration and human resources</a:t>
            </a:r>
          </a:p>
          <a:p>
            <a:pPr lvl="1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000" dirty="0"/>
              <a:t>Advise on audit and oversight matters, such as the status and progress of actions</a:t>
            </a:r>
          </a:p>
          <a:p>
            <a:pPr lvl="1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000" dirty="0"/>
              <a:t>Consider the reports of the Joint Inspection Unit</a:t>
            </a:r>
          </a:p>
        </p:txBody>
      </p:sp>
    </p:spTree>
    <p:extLst>
      <p:ext uri="{BB962C8B-B14F-4D97-AF65-F5344CB8AC3E}">
        <p14:creationId xmlns:p14="http://schemas.microsoft.com/office/powerpoint/2010/main" val="107823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in Congress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19821"/>
            <a:ext cx="9371948" cy="501591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en-US" sz="2400" b="1" dirty="0"/>
              <a:t>Decides </a:t>
            </a:r>
            <a:r>
              <a:rPr lang="en-US" sz="2400" dirty="0"/>
              <a:t>to maintain the Financial Advisory Committee with [updated] Terms of reference:</a:t>
            </a:r>
            <a:endParaRPr lang="en-US" sz="2200" dirty="0"/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GB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Functions:</a:t>
            </a:r>
            <a:endParaRPr lang="en-US" dirty="0">
              <a:effectLst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20725" indent="-360363" algn="just">
              <a:spcBef>
                <a:spcPts val="800"/>
              </a:spcBef>
              <a:spcAft>
                <a:spcPts val="800"/>
              </a:spcAft>
              <a:buNone/>
              <a:tabLst>
                <a:tab pos="-457200" algn="l"/>
                <a:tab pos="1280160" algn="l"/>
                <a:tab pos="1554480" algn="l"/>
                <a:tab pos="1920240" algn="l"/>
                <a:tab pos="2286000" algn="l"/>
                <a:tab pos="2560320" algn="l"/>
                <a:tab pos="3383280" algn="l"/>
                <a:tab pos="4297680" algn="l"/>
              </a:tabLst>
            </a:pPr>
            <a:r>
              <a:rPr lang="en-GB" dirty="0">
                <a:effectLst/>
                <a:ea typeface="PMingLiU" panose="02020500000000000000" pitchFamily="18" charset="-120"/>
                <a:cs typeface="Arial" panose="020B0604020202020204" pitchFamily="34" charset="0"/>
              </a:rPr>
              <a:t>(a)	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To advise on the adequacy of the linkage between results-based budget and the WMO Strategic Plan; </a:t>
            </a:r>
            <a:endParaRPr lang="en-US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 algn="just">
              <a:spcBef>
                <a:spcPts val="800"/>
              </a:spcBef>
              <a:spcAft>
                <a:spcPts val="800"/>
              </a:spcAft>
              <a:buNone/>
              <a:tabLst>
                <a:tab pos="-457200" algn="l"/>
                <a:tab pos="1280160" algn="l"/>
                <a:tab pos="1554480" algn="l"/>
                <a:tab pos="1920240" algn="l"/>
                <a:tab pos="2286000" algn="l"/>
                <a:tab pos="2560320" algn="l"/>
                <a:tab pos="3383280" algn="l"/>
                <a:tab pos="4297680" algn="l"/>
              </a:tabLst>
            </a:pPr>
            <a:r>
              <a:rPr lang="en-GB" dirty="0">
                <a:effectLst/>
                <a:ea typeface="PMingLiU" panose="02020500000000000000" pitchFamily="18" charset="-120"/>
                <a:cs typeface="Arial" panose="020B0604020202020204" pitchFamily="34" charset="0"/>
              </a:rPr>
              <a:t>(b)	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To advise on the adequacy of regular and extrabudgetary resource allocations against expected results; </a:t>
            </a:r>
            <a:endParaRPr lang="en-US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 algn="just">
              <a:spcBef>
                <a:spcPts val="800"/>
              </a:spcBef>
              <a:spcAft>
                <a:spcPts val="800"/>
              </a:spcAft>
              <a:buNone/>
              <a:tabLst>
                <a:tab pos="-457200" algn="l"/>
                <a:tab pos="1280160" algn="l"/>
                <a:tab pos="1554480" algn="l"/>
                <a:tab pos="1920240" algn="l"/>
                <a:tab pos="2286000" algn="l"/>
                <a:tab pos="2560320" algn="l"/>
                <a:tab pos="3383280" algn="l"/>
                <a:tab pos="4297680" algn="l"/>
              </a:tabLst>
            </a:pPr>
            <a:r>
              <a:rPr lang="en-GB" dirty="0">
                <a:effectLst/>
                <a:ea typeface="PMingLiU" panose="02020500000000000000" pitchFamily="18" charset="-120"/>
                <a:cs typeface="Arial" panose="020B0604020202020204" pitchFamily="34" charset="0"/>
              </a:rPr>
              <a:t>(c)	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To advise on financial matters, such as proportional contributions, Financial Regulations and any surplus</a:t>
            </a:r>
            <a:r>
              <a:rPr lang="en-GB" i="1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u="dash" dirty="0">
                <a:solidFill>
                  <a:srgbClr val="008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and other financial matters related to administration and human resources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 algn="just">
              <a:spcBef>
                <a:spcPts val="800"/>
              </a:spcBef>
              <a:spcAft>
                <a:spcPts val="800"/>
              </a:spcAft>
              <a:buNone/>
              <a:tabLst>
                <a:tab pos="-457200" algn="l"/>
                <a:tab pos="1280160" algn="l"/>
                <a:tab pos="1554480" algn="l"/>
                <a:tab pos="1920240" algn="l"/>
                <a:tab pos="2286000" algn="l"/>
                <a:tab pos="2560320" algn="l"/>
                <a:tab pos="3383280" algn="l"/>
                <a:tab pos="4297680" algn="l"/>
              </a:tabLst>
            </a:pPr>
            <a:r>
              <a:rPr lang="en-GB" dirty="0">
                <a:effectLst/>
                <a:ea typeface="PMingLiU" panose="02020500000000000000" pitchFamily="18" charset="-120"/>
                <a:cs typeface="Arial" panose="020B0604020202020204" pitchFamily="34" charset="0"/>
              </a:rPr>
              <a:t>(d)	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To advise on the overall budget level, taking into account issues of affordability and sustainability;</a:t>
            </a:r>
            <a:endParaRPr lang="en-US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 algn="just">
              <a:spcBef>
                <a:spcPts val="800"/>
              </a:spcBef>
              <a:spcAft>
                <a:spcPts val="800"/>
              </a:spcAft>
              <a:buNone/>
              <a:tabLst>
                <a:tab pos="-457200" algn="l"/>
                <a:tab pos="1280160" algn="l"/>
                <a:tab pos="1554480" algn="l"/>
                <a:tab pos="1920240" algn="l"/>
                <a:tab pos="2286000" algn="l"/>
                <a:tab pos="2560320" algn="l"/>
                <a:tab pos="3383280" algn="l"/>
                <a:tab pos="4297680" algn="l"/>
              </a:tabLst>
            </a:pPr>
            <a:r>
              <a:rPr lang="en-GB" dirty="0">
                <a:effectLst/>
                <a:ea typeface="PMingLiU" panose="02020500000000000000" pitchFamily="18" charset="-120"/>
                <a:cs typeface="Arial" panose="020B0604020202020204" pitchFamily="34" charset="0"/>
              </a:rPr>
              <a:t>(e)	</a:t>
            </a:r>
            <a:r>
              <a:rPr lang="en-GB" u="dash" dirty="0">
                <a:solidFill>
                  <a:srgbClr val="008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To advise on audit and oversight matters, such as the status and progress of actions;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 algn="just">
              <a:spcBef>
                <a:spcPts val="800"/>
              </a:spcBef>
              <a:spcAft>
                <a:spcPts val="800"/>
              </a:spcAft>
              <a:buNone/>
              <a:tabLst>
                <a:tab pos="-457200" algn="l"/>
                <a:tab pos="1280160" algn="l"/>
                <a:tab pos="1554480" algn="l"/>
                <a:tab pos="1920240" algn="l"/>
                <a:tab pos="2286000" algn="l"/>
                <a:tab pos="2560320" algn="l"/>
                <a:tab pos="3383280" algn="l"/>
                <a:tab pos="4297680" algn="l"/>
              </a:tabLst>
            </a:pPr>
            <a:r>
              <a:rPr lang="en-GB" dirty="0">
                <a:effectLst/>
                <a:ea typeface="PMingLiU" panose="02020500000000000000" pitchFamily="18" charset="-120"/>
                <a:cs typeface="Arial" panose="020B0604020202020204" pitchFamily="34" charset="0"/>
              </a:rPr>
              <a:t>(f)	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To consider the reports of the External Auditor, the Audit </a:t>
            </a:r>
            <a:r>
              <a:rPr lang="en-GB" u="dash" dirty="0">
                <a:solidFill>
                  <a:srgbClr val="008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and Oversight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 Committee, </a:t>
            </a:r>
            <a:r>
              <a:rPr lang="en-GB" u="dash" dirty="0">
                <a:solidFill>
                  <a:srgbClr val="008000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the Joint Inspection Unit</a:t>
            </a:r>
            <a:r>
              <a:rPr lang="en-GB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 and other relevant bodies as necessary in the deliberation of these functions;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1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FINAC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19821"/>
            <a:ext cx="9371948" cy="5015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en-US" b="1" i="1" dirty="0"/>
              <a:t>Recommendation 6:</a:t>
            </a:r>
          </a:p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endParaRPr lang="en-US" b="1" i="1" dirty="0"/>
          </a:p>
          <a:p>
            <a:pPr marL="0" indent="0">
              <a:buNone/>
            </a:pPr>
            <a:r>
              <a:rPr lang="en-GB" dirty="0"/>
              <a:t>“That Congress adopts draft Resolution 5(3)/1 (Cg-19) – Amendments to the Terms of Reference of the Financial Advisory Committee”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298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418" y="3019706"/>
            <a:ext cx="5018679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Amendments to the Financial Regulations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068957"/>
            <a:ext cx="4846320" cy="760993"/>
          </a:xfrm>
        </p:spPr>
        <p:txBody>
          <a:bodyPr>
            <a:normAutofit/>
          </a:bodyPr>
          <a:lstStyle/>
          <a:p>
            <a:r>
              <a:rPr lang="en-US" dirty="0"/>
              <a:t>Cg-19/Doc.6.1(2)</a:t>
            </a:r>
          </a:p>
          <a:p>
            <a:r>
              <a:rPr lang="en-US" dirty="0"/>
              <a:t>19 May 2023</a:t>
            </a:r>
          </a:p>
        </p:txBody>
      </p:sp>
    </p:spTree>
    <p:extLst>
      <p:ext uri="{BB962C8B-B14F-4D97-AF65-F5344CB8AC3E}">
        <p14:creationId xmlns:p14="http://schemas.microsoft.com/office/powerpoint/2010/main" val="336681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Article 15 of the Financial Regulations (15.1) states that an External Auditor shall be appointed for a period of four years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Resolution 26 (EC-LIX) states that the External Auditor can serve any number of terms, but no more than two consecutively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Proposal is to merge Resolution 26 (EC-LIX) text into Article 15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EC-76 recommended Congress to approve this amendment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985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in Congress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19821"/>
            <a:ext cx="9371948" cy="5015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en-US" sz="2400" b="1" dirty="0"/>
              <a:t>Decides </a:t>
            </a:r>
            <a:r>
              <a:rPr lang="en-US" sz="2400" dirty="0"/>
              <a:t>that the Financial Regulations as set out in the annex to this resolution shall apply effective 1 July 2023.</a:t>
            </a:r>
          </a:p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endParaRPr lang="en-US" sz="2400" dirty="0"/>
          </a:p>
          <a:p>
            <a:pPr marL="0" indent="0" algn="ctr">
              <a:buNone/>
            </a:pPr>
            <a:r>
              <a:rPr lang="en-CH" sz="2000" dirty="0">
                <a:effectLst/>
                <a:ea typeface="Times New Roman" panose="02020603050405020304" pitchFamily="18" charset="0"/>
              </a:rPr>
              <a:t>ARTICLE 15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H" sz="2000" b="1" dirty="0">
                <a:effectLst/>
                <a:ea typeface="Times New Roman" panose="02020603050405020304" pitchFamily="18" charset="0"/>
              </a:rPr>
              <a:t>External audit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H" sz="2000" b="1" i="1" dirty="0">
                <a:effectLst/>
                <a:ea typeface="Times New Roman" panose="02020603050405020304" pitchFamily="18" charset="0"/>
              </a:rPr>
              <a:t>Appointment 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15.1 	An External Auditor, who shall be the Auditor-General (or officer holding the equivalent title) of a Member, shall be appointed, in the manner decided by the Executive Council, for a period of four years. </a:t>
            </a:r>
            <a:r>
              <a:rPr lang="en-GB" sz="2000" u="dash" dirty="0">
                <a:solidFill>
                  <a:srgbClr val="03800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The External Auditor can serve any number of terms, but no more than two consecutively</a:t>
            </a:r>
            <a:r>
              <a:rPr lang="en-US" sz="2000" u="dash" dirty="0">
                <a:solidFill>
                  <a:srgbClr val="038001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756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FINAC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19821"/>
            <a:ext cx="9371948" cy="5015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en-US" b="1" i="1" dirty="0"/>
              <a:t>Recommendation 7:</a:t>
            </a:r>
          </a:p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endParaRPr lang="en-US" b="1" i="1" dirty="0"/>
          </a:p>
          <a:p>
            <a:pPr marL="0" indent="0">
              <a:buNone/>
            </a:pPr>
            <a:r>
              <a:rPr lang="en-GB" dirty="0"/>
              <a:t>“That Congress adopts draft Resolution 6.1(2)/1 (Cg-19) – Revision of the Financial Regulations of the World Meteorological Organization”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606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3DB59F54C6D4D84485B6B7FA0EF3C" ma:contentTypeVersion="16" ma:contentTypeDescription="Create a new document." ma:contentTypeScope="" ma:versionID="a890666f3662b9006f45095e8af20ef0">
  <xsd:schema xmlns:xsd="http://www.w3.org/2001/XMLSchema" xmlns:xs="http://www.w3.org/2001/XMLSchema" xmlns:p="http://schemas.microsoft.com/office/2006/metadata/properties" xmlns:ns2="04082013-c614-43e8-8f56-8882751e3115" xmlns:ns3="e1ea5536-24b9-4260-9b17-7e1470af8550" targetNamespace="http://schemas.microsoft.com/office/2006/metadata/properties" ma:root="true" ma:fieldsID="746d236f577a07a1baeb2a2645222aa2" ns2:_="" ns3:_="">
    <xsd:import namespace="04082013-c614-43e8-8f56-8882751e3115"/>
    <xsd:import namespace="e1ea5536-24b9-4260-9b17-7e1470af85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2013-c614-43e8-8f56-8882751e31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a5536-24b9-4260-9b17-7e1470af8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1ea15f-039b-43e8-8823-4bc91ef942fa}" ma:internalName="TaxCatchAll" ma:showField="CatchAllData" ma:web="e1ea5536-24b9-4260-9b17-7e1470af85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082013-c614-43e8-8f56-8882751e3115">
      <Terms xmlns="http://schemas.microsoft.com/office/infopath/2007/PartnerControls"/>
    </lcf76f155ced4ddcb4097134ff3c332f>
    <TaxCatchAll xmlns="e1ea5536-24b9-4260-9b17-7e1470af8550" xsi:nil="true"/>
  </documentManagement>
</p:properties>
</file>

<file path=customXml/itemProps1.xml><?xml version="1.0" encoding="utf-8"?>
<ds:datastoreItem xmlns:ds="http://schemas.openxmlformats.org/officeDocument/2006/customXml" ds:itemID="{30C85A33-147E-47AB-B497-C6FF16664A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D328D7-121B-4441-9670-C55625AD3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82013-c614-43e8-8f56-8882751e3115"/>
    <ds:schemaRef ds:uri="e1ea5536-24b9-4260-9b17-7e1470af8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6E8F20-20D9-429D-A9B8-DA8E0CBAB731}">
  <ds:schemaRefs>
    <ds:schemaRef ds:uri="http://schemas.openxmlformats.org/package/2006/metadata/core-properties"/>
    <ds:schemaRef ds:uri="04082013-c614-43e8-8f56-8882751e3115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e1ea5536-24b9-4260-9b17-7e1470af855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506</Words>
  <Application>Microsoft Office PowerPoint</Application>
  <PresentationFormat>Widescreen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Ecology 16x9</vt:lpstr>
      <vt:lpstr>Amendments to the Terms of Reference of the Financial Advisory Committee (FINAC) </vt:lpstr>
      <vt:lpstr>Background</vt:lpstr>
      <vt:lpstr>Resolution in Congress Document</vt:lpstr>
      <vt:lpstr>FINAC Recommendation</vt:lpstr>
      <vt:lpstr>Amendments to the Financial Regulations </vt:lpstr>
      <vt:lpstr>Background</vt:lpstr>
      <vt:lpstr>Resolution in Congress Document</vt:lpstr>
      <vt:lpstr>FINAC 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Members’ Contributions </dc:title>
  <dc:creator>Brian Cover</dc:creator>
  <cp:lastModifiedBy>Brian Cover</cp:lastModifiedBy>
  <cp:revision>2</cp:revision>
  <cp:lastPrinted>2022-06-16T05:42:43Z</cp:lastPrinted>
  <dcterms:created xsi:type="dcterms:W3CDTF">2022-06-09T06:59:36Z</dcterms:created>
  <dcterms:modified xsi:type="dcterms:W3CDTF">2023-05-09T06:41:39Z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0x0101007A23DB59F54C6D4D84485B6B7FA0EF3C</vt:lpwstr>
  </property>
</Properties>
</file>