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8" r:id="rId5"/>
    <p:sldId id="292" r:id="rId6"/>
    <p:sldId id="294" r:id="rId7"/>
    <p:sldId id="295" r:id="rId8"/>
    <p:sldId id="296" r:id="rId9"/>
    <p:sldId id="40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47E336F-40AB-EC70-63E3-CC7453E39A02}" name="Krishnavarahan Adhivarahan" initials="KA" userId="S::kadhivarahan@wmo.int::6414d055-73e6-45cd-9187-da65b3439723" providerId="AD"/>
  <p188:author id="{859339E9-AC89-8C58-EA3A-97821377352F}" name="Brian Cover" initials="BC" userId="S::bcover@wmo.int::ddda4342-5361-46c7-9e97-6d1bc11a3d1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674AF0-3757-4386-A51F-92D4A5F35248}" v="1" dt="2023-05-08T12:04:24.194"/>
  </p1510:revLst>
</p1510:revInfo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72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Cover" userId="ddda4342-5361-46c7-9e97-6d1bc11a3d1b" providerId="ADAL" clId="{90674AF0-3757-4386-A51F-92D4A5F35248}"/>
    <pc:docChg chg="custSel addSld delSld modSld">
      <pc:chgData name="Brian Cover" userId="ddda4342-5361-46c7-9e97-6d1bc11a3d1b" providerId="ADAL" clId="{90674AF0-3757-4386-A51F-92D4A5F35248}" dt="2023-05-18T07:31:51.353" v="308" actId="6549"/>
      <pc:docMkLst>
        <pc:docMk/>
      </pc:docMkLst>
      <pc:sldChg chg="modSp mod">
        <pc:chgData name="Brian Cover" userId="ddda4342-5361-46c7-9e97-6d1bc11a3d1b" providerId="ADAL" clId="{90674AF0-3757-4386-A51F-92D4A5F35248}" dt="2023-05-04T11:23:38.755" v="140" actId="20577"/>
        <pc:sldMkLst>
          <pc:docMk/>
          <pc:sldMk cId="4261546900" sldId="258"/>
        </pc:sldMkLst>
        <pc:spChg chg="mod">
          <ac:chgData name="Brian Cover" userId="ddda4342-5361-46c7-9e97-6d1bc11a3d1b" providerId="ADAL" clId="{90674AF0-3757-4386-A51F-92D4A5F35248}" dt="2023-05-04T11:23:38.755" v="140" actId="20577"/>
          <ac:spMkLst>
            <pc:docMk/>
            <pc:sldMk cId="4261546900" sldId="258"/>
            <ac:spMk id="3" creationId="{00000000-0000-0000-0000-000000000000}"/>
          </ac:spMkLst>
        </pc:spChg>
      </pc:sldChg>
      <pc:sldChg chg="modSp del mod">
        <pc:chgData name="Brian Cover" userId="ddda4342-5361-46c7-9e97-6d1bc11a3d1b" providerId="ADAL" clId="{90674AF0-3757-4386-A51F-92D4A5F35248}" dt="2023-05-18T07:30:11.937" v="253" actId="47"/>
        <pc:sldMkLst>
          <pc:docMk/>
          <pc:sldMk cId="1627619141" sldId="275"/>
        </pc:sldMkLst>
        <pc:spChg chg="mod">
          <ac:chgData name="Brian Cover" userId="ddda4342-5361-46c7-9e97-6d1bc11a3d1b" providerId="ADAL" clId="{90674AF0-3757-4386-A51F-92D4A5F35248}" dt="2023-05-04T13:20:05.409" v="159" actId="20577"/>
          <ac:spMkLst>
            <pc:docMk/>
            <pc:sldMk cId="1627619141" sldId="275"/>
            <ac:spMk id="3" creationId="{00000000-0000-0000-0000-000000000000}"/>
          </ac:spMkLst>
        </pc:spChg>
      </pc:sldChg>
      <pc:sldChg chg="modSp mod">
        <pc:chgData name="Brian Cover" userId="ddda4342-5361-46c7-9e97-6d1bc11a3d1b" providerId="ADAL" clId="{90674AF0-3757-4386-A51F-92D4A5F35248}" dt="2023-05-18T07:30:21.065" v="270" actId="20577"/>
        <pc:sldMkLst>
          <pc:docMk/>
          <pc:sldMk cId="884369435" sldId="292"/>
        </pc:sldMkLst>
        <pc:spChg chg="mod">
          <ac:chgData name="Brian Cover" userId="ddda4342-5361-46c7-9e97-6d1bc11a3d1b" providerId="ADAL" clId="{90674AF0-3757-4386-A51F-92D4A5F35248}" dt="2023-05-18T07:30:21.065" v="270" actId="20577"/>
          <ac:spMkLst>
            <pc:docMk/>
            <pc:sldMk cId="884369435" sldId="292"/>
            <ac:spMk id="3" creationId="{00000000-0000-0000-0000-000000000000}"/>
          </ac:spMkLst>
        </pc:spChg>
      </pc:sldChg>
      <pc:sldChg chg="del">
        <pc:chgData name="Brian Cover" userId="ddda4342-5361-46c7-9e97-6d1bc11a3d1b" providerId="ADAL" clId="{90674AF0-3757-4386-A51F-92D4A5F35248}" dt="2023-05-04T11:21:21.612" v="28" actId="47"/>
        <pc:sldMkLst>
          <pc:docMk/>
          <pc:sldMk cId="808370089" sldId="293"/>
        </pc:sldMkLst>
      </pc:sldChg>
      <pc:sldChg chg="modSp mod">
        <pc:chgData name="Brian Cover" userId="ddda4342-5361-46c7-9e97-6d1bc11a3d1b" providerId="ADAL" clId="{90674AF0-3757-4386-A51F-92D4A5F35248}" dt="2023-05-18T07:31:36.585" v="306" actId="108"/>
        <pc:sldMkLst>
          <pc:docMk/>
          <pc:sldMk cId="2366870357" sldId="294"/>
        </pc:sldMkLst>
        <pc:spChg chg="mod">
          <ac:chgData name="Brian Cover" userId="ddda4342-5361-46c7-9e97-6d1bc11a3d1b" providerId="ADAL" clId="{90674AF0-3757-4386-A51F-92D4A5F35248}" dt="2023-05-18T07:31:36.585" v="306" actId="108"/>
          <ac:spMkLst>
            <pc:docMk/>
            <pc:sldMk cId="2366870357" sldId="294"/>
            <ac:spMk id="3" creationId="{00000000-0000-0000-0000-000000000000}"/>
          </ac:spMkLst>
        </pc:spChg>
      </pc:sldChg>
      <pc:sldChg chg="modSp mod">
        <pc:chgData name="Brian Cover" userId="ddda4342-5361-46c7-9e97-6d1bc11a3d1b" providerId="ADAL" clId="{90674AF0-3757-4386-A51F-92D4A5F35248}" dt="2023-05-18T07:31:51.353" v="308" actId="6549"/>
        <pc:sldMkLst>
          <pc:docMk/>
          <pc:sldMk cId="3346935782" sldId="295"/>
        </pc:sldMkLst>
        <pc:spChg chg="mod">
          <ac:chgData name="Brian Cover" userId="ddda4342-5361-46c7-9e97-6d1bc11a3d1b" providerId="ADAL" clId="{90674AF0-3757-4386-A51F-92D4A5F35248}" dt="2023-05-18T07:31:51.353" v="308" actId="6549"/>
          <ac:spMkLst>
            <pc:docMk/>
            <pc:sldMk cId="3346935782" sldId="295"/>
            <ac:spMk id="3" creationId="{00000000-0000-0000-0000-000000000000}"/>
          </ac:spMkLst>
        </pc:spChg>
      </pc:sldChg>
      <pc:sldChg chg="addSp delSp modSp del mod">
        <pc:chgData name="Brian Cover" userId="ddda4342-5361-46c7-9e97-6d1bc11a3d1b" providerId="ADAL" clId="{90674AF0-3757-4386-A51F-92D4A5F35248}" dt="2023-05-04T11:23:15.768" v="124" actId="47"/>
        <pc:sldMkLst>
          <pc:docMk/>
          <pc:sldMk cId="1127827545" sldId="296"/>
        </pc:sldMkLst>
        <pc:spChg chg="del">
          <ac:chgData name="Brian Cover" userId="ddda4342-5361-46c7-9e97-6d1bc11a3d1b" providerId="ADAL" clId="{90674AF0-3757-4386-A51F-92D4A5F35248}" dt="2023-05-04T11:23:12.792" v="123" actId="478"/>
          <ac:spMkLst>
            <pc:docMk/>
            <pc:sldMk cId="1127827545" sldId="296"/>
            <ac:spMk id="3" creationId="{00000000-0000-0000-0000-000000000000}"/>
          </ac:spMkLst>
        </pc:spChg>
        <pc:spChg chg="add mod">
          <ac:chgData name="Brian Cover" userId="ddda4342-5361-46c7-9e97-6d1bc11a3d1b" providerId="ADAL" clId="{90674AF0-3757-4386-A51F-92D4A5F35248}" dt="2023-05-04T11:23:12.792" v="123" actId="478"/>
          <ac:spMkLst>
            <pc:docMk/>
            <pc:sldMk cId="1127827545" sldId="296"/>
            <ac:spMk id="9" creationId="{F5002E5F-3FE9-593F-D762-DD6291B168E3}"/>
          </ac:spMkLst>
        </pc:spChg>
        <pc:graphicFrameChg chg="del">
          <ac:chgData name="Brian Cover" userId="ddda4342-5361-46c7-9e97-6d1bc11a3d1b" providerId="ADAL" clId="{90674AF0-3757-4386-A51F-92D4A5F35248}" dt="2023-05-04T11:23:09.613" v="122" actId="478"/>
          <ac:graphicFrameMkLst>
            <pc:docMk/>
            <pc:sldMk cId="1127827545" sldId="296"/>
            <ac:graphicFrameMk id="7" creationId="{F50836F4-9AA8-85F0-6546-BD7F5837F117}"/>
          </ac:graphicFrameMkLst>
        </pc:graphicFrameChg>
      </pc:sldChg>
      <pc:sldChg chg="modSp add mod">
        <pc:chgData name="Brian Cover" userId="ddda4342-5361-46c7-9e97-6d1bc11a3d1b" providerId="ADAL" clId="{90674AF0-3757-4386-A51F-92D4A5F35248}" dt="2023-05-04T13:38:24.113" v="185" actId="20577"/>
        <pc:sldMkLst>
          <pc:docMk/>
          <pc:sldMk cId="1881178974" sldId="296"/>
        </pc:sldMkLst>
        <pc:spChg chg="mod">
          <ac:chgData name="Brian Cover" userId="ddda4342-5361-46c7-9e97-6d1bc11a3d1b" providerId="ADAL" clId="{90674AF0-3757-4386-A51F-92D4A5F35248}" dt="2023-05-04T13:38:21.320" v="184" actId="20577"/>
          <ac:spMkLst>
            <pc:docMk/>
            <pc:sldMk cId="1881178974" sldId="296"/>
            <ac:spMk id="2" creationId="{00000000-0000-0000-0000-000000000000}"/>
          </ac:spMkLst>
        </pc:spChg>
        <pc:spChg chg="mod">
          <ac:chgData name="Brian Cover" userId="ddda4342-5361-46c7-9e97-6d1bc11a3d1b" providerId="ADAL" clId="{90674AF0-3757-4386-A51F-92D4A5F35248}" dt="2023-05-04T13:38:24.113" v="185" actId="20577"/>
          <ac:spMkLst>
            <pc:docMk/>
            <pc:sldMk cId="1881178974" sldId="296"/>
            <ac:spMk id="3" creationId="{00000000-0000-0000-0000-000000000000}"/>
          </ac:spMkLst>
        </pc:spChg>
      </pc:sldChg>
      <pc:sldChg chg="modSp add mod">
        <pc:chgData name="Brian Cover" userId="ddda4342-5361-46c7-9e97-6d1bc11a3d1b" providerId="ADAL" clId="{90674AF0-3757-4386-A51F-92D4A5F35248}" dt="2023-05-08T12:07:40.210" v="252" actId="13926"/>
        <pc:sldMkLst>
          <pc:docMk/>
          <pc:sldMk cId="122983523" sldId="409"/>
        </pc:sldMkLst>
        <pc:spChg chg="mod">
          <ac:chgData name="Brian Cover" userId="ddda4342-5361-46c7-9e97-6d1bc11a3d1b" providerId="ADAL" clId="{90674AF0-3757-4386-A51F-92D4A5F35248}" dt="2023-05-08T12:07:40.210" v="252" actId="13926"/>
          <ac:spMkLst>
            <pc:docMk/>
            <pc:sldMk cId="122983523" sldId="409"/>
            <ac:spMk id="2" creationId="{00000000-0000-0000-0000-000000000000}"/>
          </ac:spMkLst>
        </pc:spChg>
        <pc:spChg chg="mod">
          <ac:chgData name="Brian Cover" userId="ddda4342-5361-46c7-9e97-6d1bc11a3d1b" providerId="ADAL" clId="{90674AF0-3757-4386-A51F-92D4A5F35248}" dt="2023-05-08T12:06:20.090" v="251" actId="20577"/>
          <ac:spMkLst>
            <pc:docMk/>
            <pc:sldMk cId="122983523" sldId="409"/>
            <ac:spMk id="13" creationId="{9655E3C6-0C2E-4888-B7DB-7095552922A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08F2E-5F06-4CE2-A139-452A1382A6F0}" type="datetimeFigureOut">
              <a:rPr lang="en-US"/>
              <a:t>5/18/2023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8588A-5C4E-401A-AECC-B6F63A9DE96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997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C5DC6-1594-414D-9341-ABA08739246C}" type="datetimeFigureOut">
              <a:rPr lang="en-US"/>
              <a:t>5/18/2023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42409-6A04-4DC6-AC3A-D3758287A8F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115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2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600200" y="0"/>
            <a:ext cx="5029200" cy="5943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777" y="3019706"/>
            <a:ext cx="4846320" cy="23876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777" y="5381894"/>
            <a:ext cx="4846320" cy="44805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8" name="Picture 7" descr="Puffy white clouds in deep blue sky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7400"/>
            <a:ext cx="1490472" cy="3886200"/>
          </a:xfrm>
          <a:prstGeom prst="rect">
            <a:avLst/>
          </a:prstGeom>
        </p:spPr>
      </p:pic>
      <p:pic>
        <p:nvPicPr>
          <p:cNvPr id="10" name="Picture 9" descr="Closeup of plant shoot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39128" y="2057400"/>
            <a:ext cx="2060767" cy="3886200"/>
          </a:xfrm>
          <a:prstGeom prst="rect">
            <a:avLst/>
          </a:prstGeom>
        </p:spPr>
      </p:pic>
      <p:pic>
        <p:nvPicPr>
          <p:cNvPr id="11" name="Picture 10" descr="Waves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7400"/>
            <a:ext cx="328269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73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55A74-0919-413E-865C-E0E8D1722ED7}" type="datetime1">
              <a:rPr lang="en-US" smtClean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72070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90500"/>
            <a:ext cx="2057400" cy="59864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90500"/>
            <a:ext cx="7734300" cy="59864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E46A-5893-4F80-829A-F37AF8AAC03B}" type="datetime1">
              <a:rPr lang="en-US" smtClean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102101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5/18/2023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1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00199" y="2059146"/>
            <a:ext cx="7199696" cy="388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777" y="2263913"/>
            <a:ext cx="6949440" cy="3143393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1777" y="5381893"/>
            <a:ext cx="6949440" cy="44952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 descr="Closeup of green plants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9146"/>
            <a:ext cx="1490472" cy="3886200"/>
          </a:xfrm>
          <a:prstGeom prst="rect">
            <a:avLst/>
          </a:prstGeom>
        </p:spPr>
      </p:pic>
      <p:pic>
        <p:nvPicPr>
          <p:cNvPr id="9" name="Picture 8" descr="Waves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9146"/>
            <a:ext cx="328269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9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9700" y="1556281"/>
            <a:ext cx="4610099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6281"/>
            <a:ext cx="4609775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6BA0-BF77-43AC-894A-20AD8220B887}" type="datetime1">
              <a:rPr lang="en-US" smtClean="0"/>
              <a:pPr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7816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9699" y="1554480"/>
            <a:ext cx="4608576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09699" y="2434147"/>
            <a:ext cx="4608576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54480"/>
            <a:ext cx="4610100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34147"/>
            <a:ext cx="4610100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1B4D-F060-418E-A958-B2BDC1A258F8}" type="datetime1">
              <a:rPr lang="en-US" smtClean="0"/>
              <a:pPr/>
              <a:t>5/18/2023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82718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AC23-C97B-41FB-9B89-C7FE0FB631CA}" type="datetime1">
              <a:rPr lang="en-US" smtClean="0"/>
              <a:pPr/>
              <a:t>5/18/2023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46587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9673-AC7F-4F1F-84E4-F0E5EAAE106D}" type="datetime1">
              <a:rPr lang="en-US" smtClean="0"/>
              <a:pPr/>
              <a:t>5/18/2023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110739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434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9699" y="915923"/>
            <a:ext cx="5216979" cy="506577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2434" y="3502152"/>
            <a:ext cx="4155622" cy="2479548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A3310-D664-4933-9402-AB5DB0887727}" type="datetime1">
              <a:rPr lang="en-US" smtClean="0"/>
              <a:pPr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302354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435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915923"/>
            <a:ext cx="6626677" cy="5065776"/>
          </a:xfrm>
        </p:spPr>
        <p:txBody>
          <a:bodyPr tIns="1371600">
            <a:normAutofit/>
          </a:bodyPr>
          <a:lstStyle>
            <a:lvl1pPr marL="0" indent="0" algn="ctr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2435" y="3502152"/>
            <a:ext cx="4155622" cy="2479547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/>
              <a:t>‹#›</a:t>
            </a:fld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7A63-5E3D-469C-A0D1-119323F4F95E}" type="datetime1">
              <a:rPr lang="en-US" smtClean="0"/>
              <a:pPr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1642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609344" y="6629400"/>
            <a:ext cx="10582656" cy="228600"/>
          </a:xfrm>
          <a:prstGeom prst="rect">
            <a:avLst/>
          </a:prstGeom>
          <a:gradFill>
            <a:gsLst>
              <a:gs pos="0">
                <a:schemeClr val="accent1">
                  <a:lumMod val="35000"/>
                  <a:lumOff val="65000"/>
                </a:schemeClr>
              </a:gs>
              <a:gs pos="100000">
                <a:schemeClr val="accent1">
                  <a:lumMod val="35000"/>
                  <a:lumOff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0027" y="1566001"/>
            <a:ext cx="9371948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4104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CD8D479-8942-46E8-A226-A4E01F7A10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3403" y="6629400"/>
            <a:ext cx="100066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E56E745-E731-42F7-BC46-83DD513FC98F}" type="datetime1">
              <a:rPr lang="en-US" smtClean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8660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10312" indent="-210312" algn="l" defTabSz="91440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76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05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338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624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Appointment of the External Auditors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777" y="5068957"/>
            <a:ext cx="4846320" cy="76099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FINAC-43</a:t>
            </a:r>
          </a:p>
          <a:p>
            <a:r>
              <a:rPr lang="en-US" dirty="0"/>
              <a:t>19 May 2023</a:t>
            </a:r>
          </a:p>
          <a:p>
            <a:r>
              <a:rPr lang="en-US" dirty="0"/>
              <a:t>EC-77/Doc 6</a:t>
            </a:r>
          </a:p>
        </p:txBody>
      </p:sp>
    </p:spTree>
    <p:extLst>
      <p:ext uri="{BB962C8B-B14F-4D97-AF65-F5344CB8AC3E}">
        <p14:creationId xmlns:p14="http://schemas.microsoft.com/office/powerpoint/2010/main" val="426154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0027" y="1566001"/>
            <a:ext cx="9371948" cy="491792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210185" lvl="1" indent="-210185">
              <a:spcBef>
                <a:spcPts val="1100"/>
              </a:spcBef>
              <a:tabLst>
                <a:tab pos="354965" algn="l"/>
                <a:tab pos="355600" algn="l"/>
              </a:tabLst>
            </a:pPr>
            <a:r>
              <a:rPr lang="en-US" sz="2400" dirty="0"/>
              <a:t>External Auditor is appointed for a four-year term. EC Resolution / WMO Financial Regulations allow the External Auditor to serve two consecutive terms</a:t>
            </a:r>
          </a:p>
          <a:p>
            <a:pPr marL="210185" lvl="1" indent="-210185">
              <a:spcBef>
                <a:spcPts val="1100"/>
              </a:spcBef>
              <a:tabLst>
                <a:tab pos="354965" algn="l"/>
                <a:tab pos="355600" algn="l"/>
              </a:tabLst>
            </a:pPr>
            <a:r>
              <a:rPr lang="en-US" sz="2400" dirty="0"/>
              <a:t>Italian Corte </a:t>
            </a:r>
            <a:r>
              <a:rPr lang="en-US" sz="2400" dirty="0" err="1"/>
              <a:t>dei</a:t>
            </a:r>
            <a:r>
              <a:rPr lang="en-US" sz="2400" dirty="0"/>
              <a:t> </a:t>
            </a:r>
            <a:r>
              <a:rPr lang="en-US" sz="2400" dirty="0" err="1"/>
              <a:t>conti</a:t>
            </a:r>
            <a:r>
              <a:rPr lang="en-US" sz="2400" dirty="0"/>
              <a:t> was appointed to its first term in 2019 to serve from 1 July 2020 to 30 June 2024.</a:t>
            </a:r>
          </a:p>
          <a:p>
            <a:pPr marL="210185" lvl="1" indent="-210185">
              <a:spcBef>
                <a:spcPts val="1100"/>
              </a:spcBef>
              <a:tabLst>
                <a:tab pos="354965" algn="l"/>
                <a:tab pos="355600" algn="l"/>
              </a:tabLst>
            </a:pPr>
            <a:r>
              <a:rPr lang="en-US" sz="2400" dirty="0"/>
              <a:t>Selection process is defined in Article 8 of the EC Rules of Procedure which:</a:t>
            </a:r>
          </a:p>
          <a:p>
            <a:pPr marL="447929" lvl="2" indent="-210185">
              <a:spcBef>
                <a:spcPts val="1100"/>
              </a:spcBef>
              <a:tabLst>
                <a:tab pos="354965" algn="l"/>
                <a:tab pos="355600" algn="l"/>
              </a:tabLst>
            </a:pPr>
            <a:r>
              <a:rPr lang="en-US" sz="2200" dirty="0"/>
              <a:t>Describe the process for full request for proposals</a:t>
            </a:r>
          </a:p>
          <a:p>
            <a:pPr marL="447929" lvl="2" indent="-210185">
              <a:spcBef>
                <a:spcPts val="1100"/>
              </a:spcBef>
              <a:tabLst>
                <a:tab pos="354965" algn="l"/>
                <a:tab pos="355600" algn="l"/>
              </a:tabLst>
            </a:pPr>
            <a:r>
              <a:rPr lang="en-US" sz="2200" dirty="0"/>
              <a:t>Do not define the process for reappointment of the External Auditors for a second term</a:t>
            </a:r>
          </a:p>
          <a:p>
            <a:pPr marL="210185" lvl="1" indent="-210185">
              <a:spcBef>
                <a:spcPts val="1100"/>
              </a:spcBef>
              <a:tabLst>
                <a:tab pos="354965" algn="l"/>
                <a:tab pos="355600" algn="l"/>
              </a:tabLst>
            </a:pPr>
            <a:r>
              <a:rPr lang="en-US" sz="2400" dirty="0"/>
              <a:t>Past practice has been that an External Auditor who is performing well  and is interested in being reappointed would be presented to the EC for appointment to a second term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5/18/2023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69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to 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0027" y="1566001"/>
            <a:ext cx="9371948" cy="491792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10185" lvl="1" indent="-210185">
              <a:spcBef>
                <a:spcPts val="1100"/>
              </a:spcBef>
              <a:tabLst>
                <a:tab pos="354965" algn="l"/>
                <a:tab pos="355600" algn="l"/>
              </a:tabLst>
            </a:pPr>
            <a:r>
              <a:rPr lang="en-US" sz="2400" dirty="0"/>
              <a:t>WMO Secretariat recognized that a request for proposals should be prepared in accordance with the EC Rules of Procedure</a:t>
            </a:r>
          </a:p>
          <a:p>
            <a:pPr marL="210185" lvl="1" indent="-210185">
              <a:spcBef>
                <a:spcPts val="1100"/>
              </a:spcBef>
              <a:tabLst>
                <a:tab pos="354965" algn="l"/>
                <a:tab pos="355600" algn="l"/>
              </a:tabLst>
            </a:pPr>
            <a:r>
              <a:rPr lang="en-US" sz="2400" dirty="0"/>
              <a:t>Request for proposals was prepared, approved and issued to all Members</a:t>
            </a:r>
          </a:p>
          <a:p>
            <a:pPr marL="210185" lvl="1" indent="-210185">
              <a:spcBef>
                <a:spcPts val="1100"/>
              </a:spcBef>
              <a:tabLst>
                <a:tab pos="354965" algn="l"/>
                <a:tab pos="355600" algn="l"/>
              </a:tabLst>
            </a:pPr>
            <a:r>
              <a:rPr lang="en-US" sz="2400" dirty="0"/>
              <a:t>WMO Secretariat did not separately, formally request Corte </a:t>
            </a:r>
            <a:r>
              <a:rPr lang="en-US" sz="2400" dirty="0" err="1"/>
              <a:t>dei</a:t>
            </a:r>
            <a:r>
              <a:rPr lang="en-US" sz="2400" dirty="0"/>
              <a:t> </a:t>
            </a:r>
            <a:r>
              <a:rPr lang="en-US" sz="2400" dirty="0" err="1"/>
              <a:t>conti’s</a:t>
            </a:r>
            <a:r>
              <a:rPr lang="en-US" sz="2400" dirty="0"/>
              <a:t> interest in proceeding for a second term, which was not in line with past practice</a:t>
            </a:r>
            <a:endParaRPr lang="en-US" sz="2200" dirty="0"/>
          </a:p>
          <a:p>
            <a:pPr marL="210185" lvl="1" indent="-210185">
              <a:spcBef>
                <a:spcPts val="1100"/>
              </a:spcBef>
              <a:tabLst>
                <a:tab pos="354965" algn="l"/>
                <a:tab pos="355600" algn="l"/>
              </a:tabLst>
            </a:pPr>
            <a:r>
              <a:rPr lang="en-US" sz="2400" dirty="0"/>
              <a:t>Discussions held with Corte </a:t>
            </a:r>
            <a:r>
              <a:rPr lang="en-US" sz="2400" dirty="0" err="1"/>
              <a:t>dei</a:t>
            </a:r>
            <a:r>
              <a:rPr lang="en-US" sz="2400" dirty="0"/>
              <a:t> </a:t>
            </a:r>
            <a:r>
              <a:rPr lang="en-US" sz="2400" dirty="0" err="1"/>
              <a:t>conti</a:t>
            </a:r>
            <a:r>
              <a:rPr lang="en-US" sz="2400" dirty="0"/>
              <a:t> after a formal letter was sent by the President of Corte </a:t>
            </a:r>
            <a:r>
              <a:rPr lang="en-US" sz="2400" dirty="0" err="1"/>
              <a:t>dei</a:t>
            </a:r>
            <a:r>
              <a:rPr lang="en-US" sz="2400" dirty="0"/>
              <a:t> </a:t>
            </a:r>
            <a:r>
              <a:rPr lang="en-US" sz="2400" dirty="0" err="1"/>
              <a:t>conti</a:t>
            </a:r>
            <a:r>
              <a:rPr lang="en-US" sz="2400" dirty="0"/>
              <a:t> expressing their willingness to serve a second term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5/18/2023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870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to 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0027" y="1566001"/>
            <a:ext cx="9371948" cy="491792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10185" lvl="1" indent="-210185">
              <a:spcBef>
                <a:spcPts val="1100"/>
              </a:spcBef>
              <a:tabLst>
                <a:tab pos="354965" algn="l"/>
                <a:tab pos="355600" algn="l"/>
              </a:tabLst>
            </a:pPr>
            <a:r>
              <a:rPr lang="en-US" sz="2400" dirty="0"/>
              <a:t>Determined by WMO President, consistent with guidance from AOC Chair, that past practice would dictate no need for a request for proposals</a:t>
            </a:r>
          </a:p>
          <a:p>
            <a:pPr marL="210185" lvl="1" indent="-210185">
              <a:spcBef>
                <a:spcPts val="1100"/>
              </a:spcBef>
              <a:tabLst>
                <a:tab pos="354965" algn="l"/>
                <a:tab pos="355600" algn="l"/>
              </a:tabLst>
            </a:pPr>
            <a:r>
              <a:rPr lang="en-US" sz="2400" dirty="0"/>
              <a:t>Request for proposals was  therefore withdrawn in November 2022</a:t>
            </a:r>
          </a:p>
          <a:p>
            <a:pPr marL="210185" lvl="1" indent="-210185">
              <a:spcBef>
                <a:spcPts val="1100"/>
              </a:spcBef>
              <a:tabLst>
                <a:tab pos="354965" algn="l"/>
                <a:tab pos="355600" algn="l"/>
              </a:tabLst>
            </a:pPr>
            <a:r>
              <a:rPr lang="en-US" sz="2400" dirty="0"/>
              <a:t>Italian Corte </a:t>
            </a:r>
            <a:r>
              <a:rPr lang="en-US" sz="2400" dirty="0" err="1"/>
              <a:t>dei</a:t>
            </a:r>
            <a:r>
              <a:rPr lang="en-US" sz="2400" dirty="0"/>
              <a:t> </a:t>
            </a:r>
            <a:r>
              <a:rPr lang="en-US" sz="2400" dirty="0" err="1"/>
              <a:t>conti</a:t>
            </a:r>
            <a:r>
              <a:rPr lang="en-US" sz="2400" dirty="0"/>
              <a:t> is presented for reappointment in EC-77/Doc 6</a:t>
            </a:r>
          </a:p>
          <a:p>
            <a:pPr marL="210185" lvl="1" indent="-210185">
              <a:spcBef>
                <a:spcPts val="1100"/>
              </a:spcBef>
              <a:tabLst>
                <a:tab pos="354965" algn="l"/>
                <a:tab pos="355600" algn="l"/>
              </a:tabLst>
            </a:pPr>
            <a:endParaRPr lang="en-US" sz="2200" dirty="0"/>
          </a:p>
          <a:p>
            <a:pPr marL="210185" lvl="1" indent="-210185">
              <a:spcBef>
                <a:spcPts val="1100"/>
              </a:spcBef>
              <a:tabLst>
                <a:tab pos="354965" algn="l"/>
                <a:tab pos="355600" algn="l"/>
              </a:tabLst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5/18/2023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93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EC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0027" y="1566001"/>
            <a:ext cx="9371948" cy="491792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endParaRPr lang="en-GB" sz="180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GB" sz="180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GB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EXECUTIVE COUNCIL,</a:t>
            </a:r>
            <a:endParaRPr lang="en-US" sz="18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GB" sz="18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Noting</a:t>
            </a:r>
            <a:r>
              <a:rPr lang="en-GB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Resolution 15 (EC-71) – Appointment of the External Auditor,</a:t>
            </a:r>
            <a:endParaRPr lang="en-US" sz="18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GB" sz="18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Noting Also</a:t>
            </a:r>
            <a:r>
              <a:rPr lang="en-GB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Article 15 of the Financial Regulations,</a:t>
            </a:r>
            <a:endParaRPr lang="en-US" sz="18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GB" sz="18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Noting further</a:t>
            </a:r>
            <a:r>
              <a:rPr lang="en-GB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that the term of office of the current External Auditor expires on 30 June 2024,</a:t>
            </a:r>
            <a:endParaRPr lang="en-US" sz="18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GB" sz="18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Decides</a:t>
            </a:r>
            <a:r>
              <a:rPr lang="en-GB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re-appoint the Italian Corte </a:t>
            </a:r>
            <a:r>
              <a:rPr lang="en-GB" sz="18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dei</a:t>
            </a:r>
            <a:r>
              <a:rPr lang="en-GB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18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conti</a:t>
            </a:r>
            <a:r>
              <a:rPr lang="en-GB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as the External Auditor of the World Meteorological Organization as from 1 July 2024 for a term of office to terminate on 30 June 2028.</a:t>
            </a:r>
            <a:endParaRPr lang="en-US" sz="18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1" indent="0">
              <a:spcBef>
                <a:spcPts val="1100"/>
              </a:spcBef>
              <a:buNone/>
              <a:tabLst>
                <a:tab pos="354965" algn="l"/>
                <a:tab pos="355600" algn="l"/>
              </a:tabLst>
            </a:pPr>
            <a:endParaRPr lang="en-US" sz="2200" dirty="0"/>
          </a:p>
          <a:p>
            <a:pPr marL="210185" lvl="1" indent="-210185">
              <a:spcBef>
                <a:spcPts val="1100"/>
              </a:spcBef>
              <a:tabLst>
                <a:tab pos="354965" algn="l"/>
                <a:tab pos="355600" algn="l"/>
              </a:tabLst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5/18/2023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178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FINAC Recommendation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B487-36FD-4CED-B07A-1A81FC6540B1}" type="datetime1">
              <a:rPr lang="en-US" smtClean="0"/>
              <a:pPr/>
              <a:t>5/18/2023</a:t>
            </a:fld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655E3C6-0C2E-4888-B7DB-709555292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0027" y="1519821"/>
            <a:ext cx="9371948" cy="501591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  <a:tabLst>
                <a:tab pos="354965" algn="l"/>
                <a:tab pos="355600" algn="l"/>
              </a:tabLst>
            </a:pPr>
            <a:r>
              <a:rPr lang="en-US" b="1" i="1" dirty="0"/>
              <a:t>Recommendation 9:</a:t>
            </a:r>
          </a:p>
          <a:p>
            <a:pPr marL="0" indent="0">
              <a:lnSpc>
                <a:spcPct val="100000"/>
              </a:lnSpc>
              <a:buNone/>
              <a:tabLst>
                <a:tab pos="354965" algn="l"/>
                <a:tab pos="355600" algn="l"/>
              </a:tabLst>
            </a:pPr>
            <a:endParaRPr lang="en-US" b="1" i="1" dirty="0"/>
          </a:p>
          <a:p>
            <a:pPr marL="0" indent="0">
              <a:buNone/>
            </a:pPr>
            <a:r>
              <a:rPr lang="en-GB" dirty="0"/>
              <a:t>“That the Executive Council adopts draft Resolution 6/1 (EC-77) – Appointment of the WMO External Auditor”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22983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Ecology 16x9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ture ecology education photo presentation.potx" id="{C2041BFC-79DD-469A-9C9C-CE3A45FF64F3}" vid="{F6D325B2-35D9-40C5-B4CD-C0A8483D5659}"/>
    </a:ext>
  </a:extLst>
</a:theme>
</file>

<file path=ppt/theme/theme2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4082013-c614-43e8-8f56-8882751e3115">
      <Terms xmlns="http://schemas.microsoft.com/office/infopath/2007/PartnerControls"/>
    </lcf76f155ced4ddcb4097134ff3c332f>
    <TaxCatchAll xmlns="e1ea5536-24b9-4260-9b17-7e1470af855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23DB59F54C6D4D84485B6B7FA0EF3C" ma:contentTypeVersion="16" ma:contentTypeDescription="Create a new document." ma:contentTypeScope="" ma:versionID="a890666f3662b9006f45095e8af20ef0">
  <xsd:schema xmlns:xsd="http://www.w3.org/2001/XMLSchema" xmlns:xs="http://www.w3.org/2001/XMLSchema" xmlns:p="http://schemas.microsoft.com/office/2006/metadata/properties" xmlns:ns2="04082013-c614-43e8-8f56-8882751e3115" xmlns:ns3="e1ea5536-24b9-4260-9b17-7e1470af8550" targetNamespace="http://schemas.microsoft.com/office/2006/metadata/properties" ma:root="true" ma:fieldsID="746d236f577a07a1baeb2a2645222aa2" ns2:_="" ns3:_="">
    <xsd:import namespace="04082013-c614-43e8-8f56-8882751e3115"/>
    <xsd:import namespace="e1ea5536-24b9-4260-9b17-7e1470af85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082013-c614-43e8-8f56-8882751e31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2a3b380-abf6-46f2-87bb-c2c114de1c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ea5536-24b9-4260-9b17-7e1470af855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01ea15f-039b-43e8-8823-4bc91ef942fa}" ma:internalName="TaxCatchAll" ma:showField="CatchAllData" ma:web="e1ea5536-24b9-4260-9b17-7e1470af85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F6E8F20-20D9-429D-A9B8-DA8E0CBAB731}">
  <ds:schemaRefs>
    <ds:schemaRef ds:uri="04082013-c614-43e8-8f56-8882751e3115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schemas.openxmlformats.org/package/2006/metadata/core-properties"/>
    <ds:schemaRef ds:uri="e1ea5536-24b9-4260-9b17-7e1470af8550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0C85A33-147E-47AB-B497-C6FF16664A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D725C8-8B6B-4C08-8715-9F4587E25F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082013-c614-43e8-8f56-8882751e3115"/>
    <ds:schemaRef ds:uri="e1ea5536-24b9-4260-9b17-7e1470af85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Nature ecology education photo presentation</Template>
  <TotalTime>2061</TotalTime>
  <Words>384</Words>
  <Application>Microsoft Office PowerPoint</Application>
  <PresentationFormat>Widescreen</PresentationFormat>
  <Paragraphs>42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Corbel</vt:lpstr>
      <vt:lpstr>Verdana</vt:lpstr>
      <vt:lpstr>Ecology 16x9</vt:lpstr>
      <vt:lpstr>Appointment of the External Auditors </vt:lpstr>
      <vt:lpstr>Background</vt:lpstr>
      <vt:lpstr>Process to Date</vt:lpstr>
      <vt:lpstr>Process to Date</vt:lpstr>
      <vt:lpstr>Draft EC Resolution</vt:lpstr>
      <vt:lpstr>FINAC Recommendation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Statements for 2021</dc:title>
  <dc:creator>Brian Cover</dc:creator>
  <cp:lastModifiedBy>Brian Cover</cp:lastModifiedBy>
  <cp:revision>4</cp:revision>
  <dcterms:created xsi:type="dcterms:W3CDTF">2022-03-29T06:30:53Z</dcterms:created>
  <dcterms:modified xsi:type="dcterms:W3CDTF">2023-05-18T07:31:59Z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0x0101007A23DB59F54C6D4D84485B6B7FA0EF3C</vt:lpwstr>
  </property>
  <property fmtid="{D5CDD505-2E9C-101B-9397-08002B2CF9AE}" pid="3" name="MediaServiceImageTags">
    <vt:lpwstr/>
  </property>
</Properties>
</file>