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 id="2147483667" r:id="rId5"/>
  </p:sldMasterIdLst>
  <p:notesMasterIdLst>
    <p:notesMasterId r:id="rId42"/>
  </p:notesMasterIdLst>
  <p:handoutMasterIdLst>
    <p:handoutMasterId r:id="rId43"/>
  </p:handoutMasterIdLst>
  <p:sldIdLst>
    <p:sldId id="256" r:id="rId6"/>
    <p:sldId id="305" r:id="rId7"/>
    <p:sldId id="672" r:id="rId8"/>
    <p:sldId id="412" r:id="rId9"/>
    <p:sldId id="717" r:id="rId10"/>
    <p:sldId id="715" r:id="rId11"/>
    <p:sldId id="404" r:id="rId12"/>
    <p:sldId id="726" r:id="rId13"/>
    <p:sldId id="718" r:id="rId14"/>
    <p:sldId id="675" r:id="rId15"/>
    <p:sldId id="674" r:id="rId16"/>
    <p:sldId id="689" r:id="rId17"/>
    <p:sldId id="410" r:id="rId18"/>
    <p:sldId id="707" r:id="rId19"/>
    <p:sldId id="719" r:id="rId20"/>
    <p:sldId id="720" r:id="rId21"/>
    <p:sldId id="722" r:id="rId22"/>
    <p:sldId id="723" r:id="rId23"/>
    <p:sldId id="724" r:id="rId24"/>
    <p:sldId id="725" r:id="rId25"/>
    <p:sldId id="708" r:id="rId26"/>
    <p:sldId id="690" r:id="rId27"/>
    <p:sldId id="729" r:id="rId28"/>
    <p:sldId id="622" r:id="rId29"/>
    <p:sldId id="678" r:id="rId30"/>
    <p:sldId id="677" r:id="rId31"/>
    <p:sldId id="706" r:id="rId32"/>
    <p:sldId id="607" r:id="rId33"/>
    <p:sldId id="692" r:id="rId34"/>
    <p:sldId id="604" r:id="rId35"/>
    <p:sldId id="589" r:id="rId36"/>
    <p:sldId id="684" r:id="rId37"/>
    <p:sldId id="408" r:id="rId38"/>
    <p:sldId id="709" r:id="rId39"/>
    <p:sldId id="395" r:id="rId40"/>
    <p:sldId id="72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ection>
        <p14:section name="Design, Morph, Annotate, Work Together, Tell Me" id="{B9B51309-D148-4332-87C2-07BE32FBCA3B}">
          <p14:sldIdLst>
            <p14:sldId id="256"/>
            <p14:sldId id="305"/>
            <p14:sldId id="672"/>
            <p14:sldId id="412"/>
            <p14:sldId id="717"/>
            <p14:sldId id="715"/>
            <p14:sldId id="404"/>
            <p14:sldId id="726"/>
            <p14:sldId id="718"/>
            <p14:sldId id="675"/>
            <p14:sldId id="674"/>
            <p14:sldId id="689"/>
            <p14:sldId id="410"/>
            <p14:sldId id="707"/>
            <p14:sldId id="719"/>
            <p14:sldId id="720"/>
            <p14:sldId id="722"/>
            <p14:sldId id="723"/>
            <p14:sldId id="724"/>
            <p14:sldId id="725"/>
            <p14:sldId id="708"/>
            <p14:sldId id="690"/>
            <p14:sldId id="729"/>
            <p14:sldId id="622"/>
            <p14:sldId id="678"/>
            <p14:sldId id="677"/>
            <p14:sldId id="706"/>
            <p14:sldId id="607"/>
            <p14:sldId id="692"/>
            <p14:sldId id="604"/>
            <p14:sldId id="589"/>
            <p14:sldId id="684"/>
            <p14:sldId id="408"/>
            <p14:sldId id="709"/>
            <p14:sldId id="395"/>
            <p14:sldId id="72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62F"/>
    <a:srgbClr val="D24726"/>
    <a:srgbClr val="404040"/>
    <a:srgbClr val="FF9B45"/>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9012C3-1648-4158-992B-7336FD3D0B3A}" v="11" dt="2023-05-18T09:35:08.0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7" autoAdjust="0"/>
    <p:restoredTop sz="94241" autoAdjust="0"/>
  </p:normalViewPr>
  <p:slideViewPr>
    <p:cSldViewPr snapToGrid="0">
      <p:cViewPr varScale="1">
        <p:scale>
          <a:sx n="120" d="100"/>
          <a:sy n="120" d="100"/>
        </p:scale>
        <p:origin x="74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wmoomm-my.sharepoint.com/personal/arofes-gonzales_wmo_int/Documents/Desktop/presentation%20support.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https://wmoomm-my.sharepoint.com/personal/arofes-gonzales_wmo_int/Documents/Desktop/presentation%20sup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1996 ZRG</c:v>
          </c:tx>
          <c:spPr>
            <a:ln w="22225" cap="rnd" cmpd="sng" algn="ctr">
              <a:solidFill>
                <a:srgbClr val="00B050"/>
              </a:solidFill>
              <a:prstDash val="sysDot"/>
              <a:round/>
            </a:ln>
            <a:effectLst/>
          </c:spPr>
          <c:marker>
            <c:symbol val="none"/>
          </c:marker>
          <c:cat>
            <c:strRef>
              <c:f>rev!$S$103:$S$109</c:f>
              <c:strCache>
                <c:ptCount val="7"/>
                <c:pt idx="0">
                  <c:v>96-99</c:v>
                </c:pt>
                <c:pt idx="1">
                  <c:v>00-03</c:v>
                </c:pt>
                <c:pt idx="2">
                  <c:v>04-07</c:v>
                </c:pt>
                <c:pt idx="3">
                  <c:v>08-11</c:v>
                </c:pt>
                <c:pt idx="4">
                  <c:v>12-15</c:v>
                </c:pt>
                <c:pt idx="5">
                  <c:v>16-19</c:v>
                </c:pt>
                <c:pt idx="6">
                  <c:v>20-23</c:v>
                </c:pt>
              </c:strCache>
            </c:strRef>
          </c:cat>
          <c:val>
            <c:numRef>
              <c:f>rev!$AC$86:$AC$92</c:f>
              <c:numCache>
                <c:formatCode>_(* #,##0_);_(* \(#,##0\);_(* "-"_);_(@_)</c:formatCode>
                <c:ptCount val="7"/>
                <c:pt idx="0">
                  <c:v>249800000</c:v>
                </c:pt>
                <c:pt idx="1">
                  <c:v>248800000</c:v>
                </c:pt>
                <c:pt idx="2">
                  <c:v>249800000</c:v>
                </c:pt>
                <c:pt idx="3">
                  <c:v>249800000</c:v>
                </c:pt>
                <c:pt idx="4">
                  <c:v>249800000</c:v>
                </c:pt>
                <c:pt idx="5">
                  <c:v>249800000</c:v>
                </c:pt>
                <c:pt idx="6">
                  <c:v>249800000</c:v>
                </c:pt>
              </c:numCache>
            </c:numRef>
          </c:val>
          <c:smooth val="0"/>
          <c:extLst>
            <c:ext xmlns:c16="http://schemas.microsoft.com/office/drawing/2014/chart" uri="{C3380CC4-5D6E-409C-BE32-E72D297353CC}">
              <c16:uniqueId val="{00000000-34A0-4B61-BF0E-5FB5A96BE311}"/>
            </c:ext>
          </c:extLst>
        </c:ser>
        <c:ser>
          <c:idx val="1"/>
          <c:order val="1"/>
          <c:tx>
            <c:v>real terms</c:v>
          </c:tx>
          <c:spPr>
            <a:ln w="22225" cap="rnd" cmpd="sng" algn="ctr">
              <a:solidFill>
                <a:srgbClr val="FF0000"/>
              </a:solidFill>
              <a:round/>
            </a:ln>
            <a:effectLst/>
          </c:spPr>
          <c:marker>
            <c:symbol val="none"/>
          </c:marker>
          <c:cat>
            <c:strRef>
              <c:f>rev!$S$103:$S$109</c:f>
              <c:strCache>
                <c:ptCount val="7"/>
                <c:pt idx="0">
                  <c:v>96-99</c:v>
                </c:pt>
                <c:pt idx="1">
                  <c:v>00-03</c:v>
                </c:pt>
                <c:pt idx="2">
                  <c:v>04-07</c:v>
                </c:pt>
                <c:pt idx="3">
                  <c:v>08-11</c:v>
                </c:pt>
                <c:pt idx="4">
                  <c:v>12-15</c:v>
                </c:pt>
                <c:pt idx="5">
                  <c:v>16-19</c:v>
                </c:pt>
                <c:pt idx="6">
                  <c:v>20-23</c:v>
                </c:pt>
              </c:strCache>
            </c:strRef>
          </c:cat>
          <c:val>
            <c:numRef>
              <c:f>rev!$AG$86:$AG$92</c:f>
              <c:numCache>
                <c:formatCode>_(* #,##0_);_(* \(#,##0\);_(* "-"_);_(@_)</c:formatCode>
                <c:ptCount val="7"/>
                <c:pt idx="0">
                  <c:v>249500000</c:v>
                </c:pt>
                <c:pt idx="1">
                  <c:v>242376469.24308249</c:v>
                </c:pt>
                <c:pt idx="2">
                  <c:v>233818815.78947362</c:v>
                </c:pt>
                <c:pt idx="3">
                  <c:v>229693687.98817819</c:v>
                </c:pt>
                <c:pt idx="4">
                  <c:v>231614068.4410646</c:v>
                </c:pt>
                <c:pt idx="5">
                  <c:v>235549751.47430497</c:v>
                </c:pt>
                <c:pt idx="6">
                  <c:v>239487338.92232323</c:v>
                </c:pt>
              </c:numCache>
            </c:numRef>
          </c:val>
          <c:smooth val="0"/>
          <c:extLst>
            <c:ext xmlns:c16="http://schemas.microsoft.com/office/drawing/2014/chart" uri="{C3380CC4-5D6E-409C-BE32-E72D297353CC}">
              <c16:uniqueId val="{00000001-34A0-4B61-BF0E-5FB5A96BE311}"/>
            </c:ext>
          </c:extLst>
        </c:ser>
        <c:ser>
          <c:idx val="2"/>
          <c:order val="2"/>
          <c:tx>
            <c:v>total budget</c:v>
          </c:tx>
          <c:spPr>
            <a:ln w="22225" cap="rnd" cmpd="sng" algn="ctr">
              <a:solidFill>
                <a:srgbClr val="00B0F0"/>
              </a:solidFill>
              <a:round/>
            </a:ln>
            <a:effectLst/>
          </c:spPr>
          <c:marker>
            <c:symbol val="none"/>
          </c:marker>
          <c:val>
            <c:numRef>
              <c:f>rev!$AE$86:$AE$92</c:f>
              <c:numCache>
                <c:formatCode>_(* #,##0_);_(* \(#,##0\);_(* "-"_);_(@_)</c:formatCode>
                <c:ptCount val="7"/>
                <c:pt idx="0">
                  <c:v>249500000</c:v>
                </c:pt>
                <c:pt idx="1">
                  <c:v>252300000</c:v>
                </c:pt>
                <c:pt idx="2">
                  <c:v>253800000</c:v>
                </c:pt>
                <c:pt idx="3">
                  <c:v>259000000</c:v>
                </c:pt>
                <c:pt idx="4">
                  <c:v>261000000</c:v>
                </c:pt>
                <c:pt idx="5">
                  <c:v>266220000</c:v>
                </c:pt>
                <c:pt idx="6">
                  <c:v>271544400</c:v>
                </c:pt>
              </c:numCache>
            </c:numRef>
          </c:val>
          <c:smooth val="0"/>
          <c:extLst>
            <c:ext xmlns:c16="http://schemas.microsoft.com/office/drawing/2014/chart" uri="{C3380CC4-5D6E-409C-BE32-E72D297353CC}">
              <c16:uniqueId val="{00000002-34A0-4B61-BF0E-5FB5A96BE311}"/>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96392127"/>
        <c:axId val="95939679"/>
      </c:lineChart>
      <c:catAx>
        <c:axId val="96392127"/>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95939679"/>
        <c:crosses val="autoZero"/>
        <c:auto val="1"/>
        <c:lblAlgn val="ctr"/>
        <c:lblOffset val="100"/>
        <c:noMultiLvlLbl val="0"/>
      </c:catAx>
      <c:valAx>
        <c:axId val="95939679"/>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96392127"/>
        <c:crosses val="autoZero"/>
        <c:crossBetween val="between"/>
        <c:dispUnits>
          <c:builtInUnit val="millions"/>
          <c:dispUnitsLbl>
            <c:spPr>
              <a:noFill/>
              <a:ln>
                <a:noFill/>
              </a:ln>
              <a:effectLst/>
            </c:spPr>
            <c:txPr>
              <a:bodyPr rot="-540000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w="9525" cap="flat" cmpd="sng" algn="ctr">
      <a:noFill/>
      <a:round/>
    </a:ln>
    <a:effectLst/>
  </c:spPr>
  <c:txPr>
    <a:bodyPr/>
    <a:lstStyle/>
    <a:p>
      <a:pPr>
        <a:defRPr/>
      </a:pPr>
      <a:endParaRPr lang="en-US"/>
    </a:p>
  </c:txPr>
  <c:externalData r:id="rId3">
    <c:autoUpdate val="0"/>
  </c:externalData>
  <c:userShapes r:id="rId4"/>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Sheet1!$F$21:$F$24</cx:f>
        <cx:lvl ptCount="4">
          <cx:pt idx="0">ZNG</cx:pt>
          <cx:pt idx="1">Key Priority Areas</cx:pt>
          <cx:pt idx="2">De-prioritization</cx:pt>
          <cx:pt idx="3">ZRG</cx:pt>
        </cx:lvl>
      </cx:strDim>
      <cx:numDim type="val">
        <cx:f>Sheet1!$G$21:$G$24</cx:f>
        <cx:lvl ptCount="4" formatCode="_ * #,##0_ ;_ * \-#,##0_ ;_ * &quot;-&quot;_ ;_ @_ ">
          <cx:pt idx="0">271544.40000000002</cx:pt>
          <cx:pt idx="1">11141.299999999999</cx:pt>
          <cx:pt idx="2">-4614.3000000000002</cx:pt>
          <cx:pt idx="3">278071.40000000002</cx:pt>
        </cx:lvl>
      </cx:numDim>
    </cx:data>
  </cx:chartData>
  <cx:chart>
    <cx:title pos="t" align="ctr" overlay="0">
      <cx:txPr>
        <a:bodyPr spcFirstLastPara="1" vertOverflow="ellipsis" horzOverflow="overflow" wrap="square" lIns="0" tIns="0" rIns="0" bIns="0" anchor="ctr" anchorCtr="1"/>
        <a:lstStyle/>
        <a:p>
          <a:pPr algn="ctr" rtl="0">
            <a:defRPr/>
          </a:pPr>
          <a:endParaRPr lang="en-US" sz="1400" b="0" i="0" u="none" strike="noStrike" baseline="0">
            <a:solidFill>
              <a:sysClr val="windowText" lastClr="000000">
                <a:lumMod val="65000"/>
                <a:lumOff val="35000"/>
              </a:sysClr>
            </a:solidFill>
            <a:latin typeface="Calibri" panose="020F0502020204030204"/>
          </a:endParaRPr>
        </a:p>
      </cx:txPr>
    </cx:title>
    <cx:plotArea>
      <cx:plotAreaRegion>
        <cx:series layoutId="waterfall" uniqueId="{AD16A869-3776-4C42-8B2A-BBD632EC6F01}">
          <cx:dataLabels pos="outEnd">
            <cx:visibility seriesName="0" categoryName="0" value="1"/>
          </cx:dataLabels>
          <cx:dataId val="0"/>
          <cx:layoutPr>
            <cx:subtotals>
              <cx:idx val="0"/>
              <cx:idx val="3"/>
            </cx:subtotals>
          </cx:layoutPr>
        </cx:series>
      </cx:plotAreaRegion>
      <cx:axis id="0">
        <cx:catScaling gapWidth="0.5"/>
        <cx:tickLabels/>
      </cx:axis>
      <cx:axis id="1" hidden="1">
        <cx:valScaling min="250000"/>
        <cx:tickLabels/>
      </cx:axis>
    </cx:plotArea>
  </cx:chart>
  <cx:spPr>
    <a:ln>
      <a:noFill/>
    </a:ln>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Sheet1!$F$61:$F$64</cx:f>
        <cx:lvl ptCount="4">
          <cx:pt idx="0">ZNG</cx:pt>
          <cx:pt idx="1">Key Priority Areas</cx:pt>
          <cx:pt idx="2">Addional initiatives</cx:pt>
          <cx:pt idx="3">SG's proposal</cx:pt>
        </cx:lvl>
      </cx:strDim>
      <cx:numDim type="val">
        <cx:f>Sheet1!$G$61:$G$64</cx:f>
        <cx:lvl ptCount="4" formatCode="_ * #,##0_ ;_ * \-#,##0_ ;_ * &quot;-&quot;_ ;_ @_ ">
          <cx:pt idx="0">271544.40000000002</cx:pt>
          <cx:pt idx="1">14233.700000000001</cx:pt>
          <cx:pt idx="2">4618.3000000000002</cx:pt>
          <cx:pt idx="3">290396.40000000002</cx:pt>
        </cx:lvl>
      </cx:numDim>
    </cx:data>
  </cx:chartData>
  <cx:chart>
    <cx:plotArea>
      <cx:plotAreaRegion>
        <cx:series layoutId="waterfall" uniqueId="{F5410CE9-61AF-49BF-8658-D89681F6BC00}">
          <cx:dataLabels pos="outEnd">
            <cx:visibility seriesName="0" categoryName="0" value="1"/>
          </cx:dataLabels>
          <cx:dataId val="0"/>
          <cx:layoutPr>
            <cx:subtotals>
              <cx:idx val="0"/>
              <cx:idx val="3"/>
            </cx:subtotals>
          </cx:layoutPr>
        </cx:series>
      </cx:plotAreaRegion>
      <cx:axis id="0">
        <cx:catScaling gapWidth="0.5"/>
        <cx:tickLabels/>
      </cx:axis>
      <cx:axis id="1" hidden="1">
        <cx:valScaling min="260000"/>
        <cx:tickLabels/>
      </cx:axis>
    </cx:plotArea>
  </cx:chart>
  <cx:spPr>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EC03C-8944-41D0-812E-5E1F63B97E1C}" type="doc">
      <dgm:prSet loTypeId="urn:microsoft.com/office/officeart/2005/8/layout/process2" loCatId="process" qsTypeId="urn:microsoft.com/office/officeart/2005/8/quickstyle/simple1" qsCatId="simple" csTypeId="urn:microsoft.com/office/officeart/2005/8/colors/accent1_2" csCatId="accent1" phldr="1"/>
      <dgm:spPr/>
    </dgm:pt>
    <dgm:pt modelId="{87571CBA-BA35-4426-A4F8-B7175CF9360B}">
      <dgm:prSet phldrT="[Text]"/>
      <dgm:spPr/>
      <dgm:t>
        <a:bodyPr/>
        <a:lstStyle/>
        <a:p>
          <a:r>
            <a:rPr lang="en-US" dirty="0"/>
            <a:t>FINAC-41</a:t>
          </a:r>
          <a:endParaRPr lang="en-CH" dirty="0"/>
        </a:p>
      </dgm:t>
    </dgm:pt>
    <dgm:pt modelId="{F04A7194-BD40-4797-B299-8DE48C4987FC}" type="parTrans" cxnId="{5943BB15-D254-4842-B923-B6F3461B6BAF}">
      <dgm:prSet/>
      <dgm:spPr/>
      <dgm:t>
        <a:bodyPr/>
        <a:lstStyle/>
        <a:p>
          <a:endParaRPr lang="en-CH"/>
        </a:p>
      </dgm:t>
    </dgm:pt>
    <dgm:pt modelId="{7BE980D0-1E74-4C15-AFB9-9F7C93A3448F}" type="sibTrans" cxnId="{5943BB15-D254-4842-B923-B6F3461B6BAF}">
      <dgm:prSet/>
      <dgm:spPr/>
      <dgm:t>
        <a:bodyPr/>
        <a:lstStyle/>
        <a:p>
          <a:endParaRPr lang="en-CH"/>
        </a:p>
      </dgm:t>
    </dgm:pt>
    <dgm:pt modelId="{88855D56-93EC-4246-8C2B-51E03BF553E7}">
      <dgm:prSet phldrT="[Text]"/>
      <dgm:spPr/>
      <dgm:t>
        <a:bodyPr/>
        <a:lstStyle/>
        <a:p>
          <a:r>
            <a:rPr lang="en-US" dirty="0"/>
            <a:t>EC-76</a:t>
          </a:r>
          <a:endParaRPr lang="en-CH" dirty="0"/>
        </a:p>
      </dgm:t>
    </dgm:pt>
    <dgm:pt modelId="{90E20DDA-6777-40F9-B5EB-64C7CC794D59}" type="parTrans" cxnId="{471695EA-7D92-4298-9951-E5BBFF0C3A6B}">
      <dgm:prSet/>
      <dgm:spPr/>
      <dgm:t>
        <a:bodyPr/>
        <a:lstStyle/>
        <a:p>
          <a:endParaRPr lang="en-CH"/>
        </a:p>
      </dgm:t>
    </dgm:pt>
    <dgm:pt modelId="{A6DE9907-5B97-4D94-BAA1-2D20DA765434}" type="sibTrans" cxnId="{471695EA-7D92-4298-9951-E5BBFF0C3A6B}">
      <dgm:prSet/>
      <dgm:spPr/>
      <dgm:t>
        <a:bodyPr/>
        <a:lstStyle/>
        <a:p>
          <a:endParaRPr lang="en-CH"/>
        </a:p>
      </dgm:t>
    </dgm:pt>
    <dgm:pt modelId="{DAD70A03-5835-45CF-8366-F8FF70656717}">
      <dgm:prSet/>
      <dgm:spPr/>
      <dgm:t>
        <a:bodyPr/>
        <a:lstStyle/>
        <a:p>
          <a:r>
            <a:rPr lang="en-US" dirty="0"/>
            <a:t>EC-75</a:t>
          </a:r>
          <a:endParaRPr lang="en-CH" dirty="0"/>
        </a:p>
      </dgm:t>
    </dgm:pt>
    <dgm:pt modelId="{77137A66-A6E8-4DD2-B746-2D47294A3BDA}" type="parTrans" cxnId="{C82BCCA7-1451-47ED-A7BC-EFA3E458B264}">
      <dgm:prSet/>
      <dgm:spPr/>
      <dgm:t>
        <a:bodyPr/>
        <a:lstStyle/>
        <a:p>
          <a:endParaRPr lang="en-CH"/>
        </a:p>
      </dgm:t>
    </dgm:pt>
    <dgm:pt modelId="{76E179AB-71B9-46C7-9CFC-C858CF2A58BF}" type="sibTrans" cxnId="{C82BCCA7-1451-47ED-A7BC-EFA3E458B264}">
      <dgm:prSet/>
      <dgm:spPr/>
      <dgm:t>
        <a:bodyPr/>
        <a:lstStyle/>
        <a:p>
          <a:endParaRPr lang="en-CH"/>
        </a:p>
      </dgm:t>
    </dgm:pt>
    <dgm:pt modelId="{86CE4B80-3EFB-487D-9838-A3CDFCD4CCB2}">
      <dgm:prSet/>
      <dgm:spPr/>
      <dgm:t>
        <a:bodyPr/>
        <a:lstStyle/>
        <a:p>
          <a:r>
            <a:rPr lang="en-US" dirty="0"/>
            <a:t>FINAC-42</a:t>
          </a:r>
          <a:endParaRPr lang="en-CH" dirty="0"/>
        </a:p>
      </dgm:t>
    </dgm:pt>
    <dgm:pt modelId="{39A0A572-78DC-42F9-8A38-B39DA7F3D0DB}" type="parTrans" cxnId="{95D98277-E9FE-41C3-912D-82CDA1FC9A13}">
      <dgm:prSet/>
      <dgm:spPr/>
      <dgm:t>
        <a:bodyPr/>
        <a:lstStyle/>
        <a:p>
          <a:endParaRPr lang="en-CH"/>
        </a:p>
      </dgm:t>
    </dgm:pt>
    <dgm:pt modelId="{FE08852A-D67B-4E93-97B6-51E3B728798A}" type="sibTrans" cxnId="{95D98277-E9FE-41C3-912D-82CDA1FC9A13}">
      <dgm:prSet/>
      <dgm:spPr/>
      <dgm:t>
        <a:bodyPr/>
        <a:lstStyle/>
        <a:p>
          <a:endParaRPr lang="en-CH"/>
        </a:p>
      </dgm:t>
    </dgm:pt>
    <dgm:pt modelId="{37A3F817-A987-487B-9708-10A19447B6AB}">
      <dgm:prSet/>
      <dgm:spPr/>
      <dgm:t>
        <a:bodyPr/>
        <a:lstStyle/>
        <a:p>
          <a:r>
            <a:rPr lang="en-US" dirty="0"/>
            <a:t>PAC</a:t>
          </a:r>
          <a:endParaRPr lang="en-CH" dirty="0"/>
        </a:p>
      </dgm:t>
    </dgm:pt>
    <dgm:pt modelId="{22250872-35A1-48BD-965C-871C82AB41EC}" type="parTrans" cxnId="{99158092-DAA9-44A5-A538-1F2524965AEE}">
      <dgm:prSet/>
      <dgm:spPr/>
      <dgm:t>
        <a:bodyPr/>
        <a:lstStyle/>
        <a:p>
          <a:endParaRPr lang="en-CH"/>
        </a:p>
      </dgm:t>
    </dgm:pt>
    <dgm:pt modelId="{3DF4896A-4E27-4C13-A682-4675811A6DC8}" type="sibTrans" cxnId="{99158092-DAA9-44A5-A538-1F2524965AEE}">
      <dgm:prSet/>
      <dgm:spPr/>
      <dgm:t>
        <a:bodyPr/>
        <a:lstStyle/>
        <a:p>
          <a:endParaRPr lang="en-CH"/>
        </a:p>
      </dgm:t>
    </dgm:pt>
    <dgm:pt modelId="{D3421ADC-6310-47B8-A14D-814AC4A2F6E2}">
      <dgm:prSet/>
      <dgm:spPr/>
      <dgm:t>
        <a:bodyPr/>
        <a:lstStyle/>
        <a:p>
          <a:r>
            <a:rPr lang="en-US" dirty="0"/>
            <a:t>FINAC-43</a:t>
          </a:r>
          <a:endParaRPr lang="en-CH" dirty="0"/>
        </a:p>
      </dgm:t>
    </dgm:pt>
    <dgm:pt modelId="{C9CD1D39-BC19-42A3-B29A-36D40A0735F7}" type="parTrans" cxnId="{5179D22B-9302-42AB-A7E8-239492E33165}">
      <dgm:prSet/>
      <dgm:spPr/>
      <dgm:t>
        <a:bodyPr/>
        <a:lstStyle/>
        <a:p>
          <a:endParaRPr lang="en-CH"/>
        </a:p>
      </dgm:t>
    </dgm:pt>
    <dgm:pt modelId="{F62E1AFE-397B-4B11-8600-4A771BAA595A}" type="sibTrans" cxnId="{5179D22B-9302-42AB-A7E8-239492E33165}">
      <dgm:prSet/>
      <dgm:spPr/>
      <dgm:t>
        <a:bodyPr/>
        <a:lstStyle/>
        <a:p>
          <a:endParaRPr lang="en-CH"/>
        </a:p>
      </dgm:t>
    </dgm:pt>
    <dgm:pt modelId="{2C588810-99AF-4465-AB5E-A2CC1B9A8955}" type="pres">
      <dgm:prSet presAssocID="{948EC03C-8944-41D0-812E-5E1F63B97E1C}" presName="linearFlow" presStyleCnt="0">
        <dgm:presLayoutVars>
          <dgm:resizeHandles val="exact"/>
        </dgm:presLayoutVars>
      </dgm:prSet>
      <dgm:spPr/>
    </dgm:pt>
    <dgm:pt modelId="{DFEF4C7B-D1F3-47EC-8D8F-2509B2F59F78}" type="pres">
      <dgm:prSet presAssocID="{87571CBA-BA35-4426-A4F8-B7175CF9360B}" presName="node" presStyleLbl="node1" presStyleIdx="0" presStyleCnt="6" custScaleY="112219">
        <dgm:presLayoutVars>
          <dgm:bulletEnabled val="1"/>
        </dgm:presLayoutVars>
      </dgm:prSet>
      <dgm:spPr/>
    </dgm:pt>
    <dgm:pt modelId="{4D3270AA-00B2-4CD6-86B5-D662B76E0184}" type="pres">
      <dgm:prSet presAssocID="{7BE980D0-1E74-4C15-AFB9-9F7C93A3448F}" presName="sibTrans" presStyleLbl="sibTrans2D1" presStyleIdx="0" presStyleCnt="5"/>
      <dgm:spPr/>
    </dgm:pt>
    <dgm:pt modelId="{00C06749-1859-4E3E-B591-84B71D67FF37}" type="pres">
      <dgm:prSet presAssocID="{7BE980D0-1E74-4C15-AFB9-9F7C93A3448F}" presName="connectorText" presStyleLbl="sibTrans2D1" presStyleIdx="0" presStyleCnt="5"/>
      <dgm:spPr/>
    </dgm:pt>
    <dgm:pt modelId="{53161708-C726-4312-B34C-4045C464D52E}" type="pres">
      <dgm:prSet presAssocID="{DAD70A03-5835-45CF-8366-F8FF70656717}" presName="node" presStyleLbl="node1" presStyleIdx="1" presStyleCnt="6">
        <dgm:presLayoutVars>
          <dgm:bulletEnabled val="1"/>
        </dgm:presLayoutVars>
      </dgm:prSet>
      <dgm:spPr/>
    </dgm:pt>
    <dgm:pt modelId="{E251BDDB-4ECB-4CD2-A5C7-917710C8F456}" type="pres">
      <dgm:prSet presAssocID="{76E179AB-71B9-46C7-9CFC-C858CF2A58BF}" presName="sibTrans" presStyleLbl="sibTrans2D1" presStyleIdx="1" presStyleCnt="5"/>
      <dgm:spPr/>
    </dgm:pt>
    <dgm:pt modelId="{F8B2EF5D-C856-42AB-A3DD-45E6440E943C}" type="pres">
      <dgm:prSet presAssocID="{76E179AB-71B9-46C7-9CFC-C858CF2A58BF}" presName="connectorText" presStyleLbl="sibTrans2D1" presStyleIdx="1" presStyleCnt="5"/>
      <dgm:spPr/>
    </dgm:pt>
    <dgm:pt modelId="{897983D8-1A52-43DB-AFCA-DB1112D9C5AD}" type="pres">
      <dgm:prSet presAssocID="{37A3F817-A987-487B-9708-10A19447B6AB}" presName="node" presStyleLbl="node1" presStyleIdx="2" presStyleCnt="6">
        <dgm:presLayoutVars>
          <dgm:bulletEnabled val="1"/>
        </dgm:presLayoutVars>
      </dgm:prSet>
      <dgm:spPr/>
    </dgm:pt>
    <dgm:pt modelId="{99BC15F0-C152-463A-8150-689EC01E51FB}" type="pres">
      <dgm:prSet presAssocID="{3DF4896A-4E27-4C13-A682-4675811A6DC8}" presName="sibTrans" presStyleLbl="sibTrans2D1" presStyleIdx="2" presStyleCnt="5"/>
      <dgm:spPr/>
    </dgm:pt>
    <dgm:pt modelId="{714EEC32-35D0-49F8-A128-02ADE099CE69}" type="pres">
      <dgm:prSet presAssocID="{3DF4896A-4E27-4C13-A682-4675811A6DC8}" presName="connectorText" presStyleLbl="sibTrans2D1" presStyleIdx="2" presStyleCnt="5"/>
      <dgm:spPr/>
    </dgm:pt>
    <dgm:pt modelId="{E4C7542A-A35C-4B23-9330-216024323C51}" type="pres">
      <dgm:prSet presAssocID="{86CE4B80-3EFB-487D-9838-A3CDFCD4CCB2}" presName="node" presStyleLbl="node1" presStyleIdx="3" presStyleCnt="6">
        <dgm:presLayoutVars>
          <dgm:bulletEnabled val="1"/>
        </dgm:presLayoutVars>
      </dgm:prSet>
      <dgm:spPr/>
    </dgm:pt>
    <dgm:pt modelId="{C85FBC52-9E97-4DBF-BD04-FFB0DEFDC56E}" type="pres">
      <dgm:prSet presAssocID="{FE08852A-D67B-4E93-97B6-51E3B728798A}" presName="sibTrans" presStyleLbl="sibTrans2D1" presStyleIdx="3" presStyleCnt="5"/>
      <dgm:spPr/>
    </dgm:pt>
    <dgm:pt modelId="{493B75FD-1FAC-41FA-9A63-E6DB38963925}" type="pres">
      <dgm:prSet presAssocID="{FE08852A-D67B-4E93-97B6-51E3B728798A}" presName="connectorText" presStyleLbl="sibTrans2D1" presStyleIdx="3" presStyleCnt="5"/>
      <dgm:spPr/>
    </dgm:pt>
    <dgm:pt modelId="{94F6467B-C64B-4D43-B8B6-47902632C941}" type="pres">
      <dgm:prSet presAssocID="{88855D56-93EC-4246-8C2B-51E03BF553E7}" presName="node" presStyleLbl="node1" presStyleIdx="4" presStyleCnt="6">
        <dgm:presLayoutVars>
          <dgm:bulletEnabled val="1"/>
        </dgm:presLayoutVars>
      </dgm:prSet>
      <dgm:spPr/>
    </dgm:pt>
    <dgm:pt modelId="{4E38EF1E-DCE9-4794-8B17-3E627EC0CB5E}" type="pres">
      <dgm:prSet presAssocID="{A6DE9907-5B97-4D94-BAA1-2D20DA765434}" presName="sibTrans" presStyleLbl="sibTrans2D1" presStyleIdx="4" presStyleCnt="5"/>
      <dgm:spPr/>
    </dgm:pt>
    <dgm:pt modelId="{064A2C91-3F25-42A9-9C06-4CB766F43E9A}" type="pres">
      <dgm:prSet presAssocID="{A6DE9907-5B97-4D94-BAA1-2D20DA765434}" presName="connectorText" presStyleLbl="sibTrans2D1" presStyleIdx="4" presStyleCnt="5"/>
      <dgm:spPr/>
    </dgm:pt>
    <dgm:pt modelId="{6FABE3CE-20DC-409E-AD89-5D9EA82B98BE}" type="pres">
      <dgm:prSet presAssocID="{D3421ADC-6310-47B8-A14D-814AC4A2F6E2}" presName="node" presStyleLbl="node1" presStyleIdx="5" presStyleCnt="6">
        <dgm:presLayoutVars>
          <dgm:bulletEnabled val="1"/>
        </dgm:presLayoutVars>
      </dgm:prSet>
      <dgm:spPr/>
    </dgm:pt>
  </dgm:ptLst>
  <dgm:cxnLst>
    <dgm:cxn modelId="{5943BB15-D254-4842-B923-B6F3461B6BAF}" srcId="{948EC03C-8944-41D0-812E-5E1F63B97E1C}" destId="{87571CBA-BA35-4426-A4F8-B7175CF9360B}" srcOrd="0" destOrd="0" parTransId="{F04A7194-BD40-4797-B299-8DE48C4987FC}" sibTransId="{7BE980D0-1E74-4C15-AFB9-9F7C93A3448F}"/>
    <dgm:cxn modelId="{5179D22B-9302-42AB-A7E8-239492E33165}" srcId="{948EC03C-8944-41D0-812E-5E1F63B97E1C}" destId="{D3421ADC-6310-47B8-A14D-814AC4A2F6E2}" srcOrd="5" destOrd="0" parTransId="{C9CD1D39-BC19-42A3-B29A-36D40A0735F7}" sibTransId="{F62E1AFE-397B-4B11-8600-4A771BAA595A}"/>
    <dgm:cxn modelId="{7F02A130-0730-4577-AF7B-074FCB063F4F}" type="presOf" srcId="{3DF4896A-4E27-4C13-A682-4675811A6DC8}" destId="{714EEC32-35D0-49F8-A128-02ADE099CE69}" srcOrd="1" destOrd="0" presId="urn:microsoft.com/office/officeart/2005/8/layout/process2"/>
    <dgm:cxn modelId="{94317C5D-8602-4801-B402-5D12BED71EE4}" type="presOf" srcId="{FE08852A-D67B-4E93-97B6-51E3B728798A}" destId="{493B75FD-1FAC-41FA-9A63-E6DB38963925}" srcOrd="1" destOrd="0" presId="urn:microsoft.com/office/officeart/2005/8/layout/process2"/>
    <dgm:cxn modelId="{3E67E942-01AA-4E17-8FD5-07D169D7E823}" type="presOf" srcId="{A6DE9907-5B97-4D94-BAA1-2D20DA765434}" destId="{4E38EF1E-DCE9-4794-8B17-3E627EC0CB5E}" srcOrd="0" destOrd="0" presId="urn:microsoft.com/office/officeart/2005/8/layout/process2"/>
    <dgm:cxn modelId="{00629B69-ED74-4AFC-8C8E-3B4C9961AAD2}" type="presOf" srcId="{86CE4B80-3EFB-487D-9838-A3CDFCD4CCB2}" destId="{E4C7542A-A35C-4B23-9330-216024323C51}" srcOrd="0" destOrd="0" presId="urn:microsoft.com/office/officeart/2005/8/layout/process2"/>
    <dgm:cxn modelId="{95D98277-E9FE-41C3-912D-82CDA1FC9A13}" srcId="{948EC03C-8944-41D0-812E-5E1F63B97E1C}" destId="{86CE4B80-3EFB-487D-9838-A3CDFCD4CCB2}" srcOrd="3" destOrd="0" parTransId="{39A0A572-78DC-42F9-8A38-B39DA7F3D0DB}" sibTransId="{FE08852A-D67B-4E93-97B6-51E3B728798A}"/>
    <dgm:cxn modelId="{7170AE79-4510-4C03-B168-7823E5E64093}" type="presOf" srcId="{7BE980D0-1E74-4C15-AFB9-9F7C93A3448F}" destId="{4D3270AA-00B2-4CD6-86B5-D662B76E0184}" srcOrd="0" destOrd="0" presId="urn:microsoft.com/office/officeart/2005/8/layout/process2"/>
    <dgm:cxn modelId="{766B695A-96D0-436E-8000-3586CEDAD196}" type="presOf" srcId="{948EC03C-8944-41D0-812E-5E1F63B97E1C}" destId="{2C588810-99AF-4465-AB5E-A2CC1B9A8955}" srcOrd="0" destOrd="0" presId="urn:microsoft.com/office/officeart/2005/8/layout/process2"/>
    <dgm:cxn modelId="{99158092-DAA9-44A5-A538-1F2524965AEE}" srcId="{948EC03C-8944-41D0-812E-5E1F63B97E1C}" destId="{37A3F817-A987-487B-9708-10A19447B6AB}" srcOrd="2" destOrd="0" parTransId="{22250872-35A1-48BD-965C-871C82AB41EC}" sibTransId="{3DF4896A-4E27-4C13-A682-4675811A6DC8}"/>
    <dgm:cxn modelId="{CC9EEA9F-EA86-401F-AF0A-4805B4C02B47}" type="presOf" srcId="{3DF4896A-4E27-4C13-A682-4675811A6DC8}" destId="{99BC15F0-C152-463A-8150-689EC01E51FB}" srcOrd="0" destOrd="0" presId="urn:microsoft.com/office/officeart/2005/8/layout/process2"/>
    <dgm:cxn modelId="{9606BBA6-12E2-4311-916F-5EB6907512C6}" type="presOf" srcId="{7BE980D0-1E74-4C15-AFB9-9F7C93A3448F}" destId="{00C06749-1859-4E3E-B591-84B71D67FF37}" srcOrd="1" destOrd="0" presId="urn:microsoft.com/office/officeart/2005/8/layout/process2"/>
    <dgm:cxn modelId="{1F414AA7-48D4-42DE-BB92-487E30F6374F}" type="presOf" srcId="{FE08852A-D67B-4E93-97B6-51E3B728798A}" destId="{C85FBC52-9E97-4DBF-BD04-FFB0DEFDC56E}" srcOrd="0" destOrd="0" presId="urn:microsoft.com/office/officeart/2005/8/layout/process2"/>
    <dgm:cxn modelId="{C82BCCA7-1451-47ED-A7BC-EFA3E458B264}" srcId="{948EC03C-8944-41D0-812E-5E1F63B97E1C}" destId="{DAD70A03-5835-45CF-8366-F8FF70656717}" srcOrd="1" destOrd="0" parTransId="{77137A66-A6E8-4DD2-B746-2D47294A3BDA}" sibTransId="{76E179AB-71B9-46C7-9CFC-C858CF2A58BF}"/>
    <dgm:cxn modelId="{5FFE04C1-141A-4C9F-A1A5-255A5367F1E4}" type="presOf" srcId="{A6DE9907-5B97-4D94-BAA1-2D20DA765434}" destId="{064A2C91-3F25-42A9-9C06-4CB766F43E9A}" srcOrd="1" destOrd="0" presId="urn:microsoft.com/office/officeart/2005/8/layout/process2"/>
    <dgm:cxn modelId="{EF209AC4-8AF5-440E-9F94-19F14135B6A6}" type="presOf" srcId="{87571CBA-BA35-4426-A4F8-B7175CF9360B}" destId="{DFEF4C7B-D1F3-47EC-8D8F-2509B2F59F78}" srcOrd="0" destOrd="0" presId="urn:microsoft.com/office/officeart/2005/8/layout/process2"/>
    <dgm:cxn modelId="{EC7953CF-D606-4249-AF34-CF4CB5A2F6D4}" type="presOf" srcId="{76E179AB-71B9-46C7-9CFC-C858CF2A58BF}" destId="{E251BDDB-4ECB-4CD2-A5C7-917710C8F456}" srcOrd="0" destOrd="0" presId="urn:microsoft.com/office/officeart/2005/8/layout/process2"/>
    <dgm:cxn modelId="{E897C1E5-A4FB-46B5-9B02-6385537F4526}" type="presOf" srcId="{D3421ADC-6310-47B8-A14D-814AC4A2F6E2}" destId="{6FABE3CE-20DC-409E-AD89-5D9EA82B98BE}" srcOrd="0" destOrd="0" presId="urn:microsoft.com/office/officeart/2005/8/layout/process2"/>
    <dgm:cxn modelId="{986779EA-DD85-43DC-BB73-5BF1B07F0DB8}" type="presOf" srcId="{88855D56-93EC-4246-8C2B-51E03BF553E7}" destId="{94F6467B-C64B-4D43-B8B6-47902632C941}" srcOrd="0" destOrd="0" presId="urn:microsoft.com/office/officeart/2005/8/layout/process2"/>
    <dgm:cxn modelId="{471695EA-7D92-4298-9951-E5BBFF0C3A6B}" srcId="{948EC03C-8944-41D0-812E-5E1F63B97E1C}" destId="{88855D56-93EC-4246-8C2B-51E03BF553E7}" srcOrd="4" destOrd="0" parTransId="{90E20DDA-6777-40F9-B5EB-64C7CC794D59}" sibTransId="{A6DE9907-5B97-4D94-BAA1-2D20DA765434}"/>
    <dgm:cxn modelId="{E33235F1-F71A-49EA-A384-4F8A33F30686}" type="presOf" srcId="{76E179AB-71B9-46C7-9CFC-C858CF2A58BF}" destId="{F8B2EF5D-C856-42AB-A3DD-45E6440E943C}" srcOrd="1" destOrd="0" presId="urn:microsoft.com/office/officeart/2005/8/layout/process2"/>
    <dgm:cxn modelId="{211AFFF3-0248-4E96-A567-A144CC09DF90}" type="presOf" srcId="{DAD70A03-5835-45CF-8366-F8FF70656717}" destId="{53161708-C726-4312-B34C-4045C464D52E}" srcOrd="0" destOrd="0" presId="urn:microsoft.com/office/officeart/2005/8/layout/process2"/>
    <dgm:cxn modelId="{B57168F4-EE90-4D02-8833-DB034B711B6F}" type="presOf" srcId="{37A3F817-A987-487B-9708-10A19447B6AB}" destId="{897983D8-1A52-43DB-AFCA-DB1112D9C5AD}" srcOrd="0" destOrd="0" presId="urn:microsoft.com/office/officeart/2005/8/layout/process2"/>
    <dgm:cxn modelId="{B1D05F28-91B5-4AB6-B91D-3B22DC76C84B}" type="presParOf" srcId="{2C588810-99AF-4465-AB5E-A2CC1B9A8955}" destId="{DFEF4C7B-D1F3-47EC-8D8F-2509B2F59F78}" srcOrd="0" destOrd="0" presId="urn:microsoft.com/office/officeart/2005/8/layout/process2"/>
    <dgm:cxn modelId="{A15907DD-5E28-4621-AD84-77D576B99117}" type="presParOf" srcId="{2C588810-99AF-4465-AB5E-A2CC1B9A8955}" destId="{4D3270AA-00B2-4CD6-86B5-D662B76E0184}" srcOrd="1" destOrd="0" presId="urn:microsoft.com/office/officeart/2005/8/layout/process2"/>
    <dgm:cxn modelId="{68ADA272-B8F2-4C16-B0D6-02F6DAC93AE2}" type="presParOf" srcId="{4D3270AA-00B2-4CD6-86B5-D662B76E0184}" destId="{00C06749-1859-4E3E-B591-84B71D67FF37}" srcOrd="0" destOrd="0" presId="urn:microsoft.com/office/officeart/2005/8/layout/process2"/>
    <dgm:cxn modelId="{17EFDD96-2721-45D7-BCE4-DA4D6C8F0838}" type="presParOf" srcId="{2C588810-99AF-4465-AB5E-A2CC1B9A8955}" destId="{53161708-C726-4312-B34C-4045C464D52E}" srcOrd="2" destOrd="0" presId="urn:microsoft.com/office/officeart/2005/8/layout/process2"/>
    <dgm:cxn modelId="{F03ADF4D-2116-4D0D-BAA6-034E8D1E5B25}" type="presParOf" srcId="{2C588810-99AF-4465-AB5E-A2CC1B9A8955}" destId="{E251BDDB-4ECB-4CD2-A5C7-917710C8F456}" srcOrd="3" destOrd="0" presId="urn:microsoft.com/office/officeart/2005/8/layout/process2"/>
    <dgm:cxn modelId="{99B37A07-98D8-4923-A436-EAFFC1852900}" type="presParOf" srcId="{E251BDDB-4ECB-4CD2-A5C7-917710C8F456}" destId="{F8B2EF5D-C856-42AB-A3DD-45E6440E943C}" srcOrd="0" destOrd="0" presId="urn:microsoft.com/office/officeart/2005/8/layout/process2"/>
    <dgm:cxn modelId="{BA359B5D-46D4-4A43-80E8-C15C9F8F5D52}" type="presParOf" srcId="{2C588810-99AF-4465-AB5E-A2CC1B9A8955}" destId="{897983D8-1A52-43DB-AFCA-DB1112D9C5AD}" srcOrd="4" destOrd="0" presId="urn:microsoft.com/office/officeart/2005/8/layout/process2"/>
    <dgm:cxn modelId="{6624D32B-ACBA-4387-AD2A-AA8C2239CB66}" type="presParOf" srcId="{2C588810-99AF-4465-AB5E-A2CC1B9A8955}" destId="{99BC15F0-C152-463A-8150-689EC01E51FB}" srcOrd="5" destOrd="0" presId="urn:microsoft.com/office/officeart/2005/8/layout/process2"/>
    <dgm:cxn modelId="{8059A970-57A3-4F9E-BD5F-FE6601DE3397}" type="presParOf" srcId="{99BC15F0-C152-463A-8150-689EC01E51FB}" destId="{714EEC32-35D0-49F8-A128-02ADE099CE69}" srcOrd="0" destOrd="0" presId="urn:microsoft.com/office/officeart/2005/8/layout/process2"/>
    <dgm:cxn modelId="{726D4798-F201-4945-B270-F9D3889411CA}" type="presParOf" srcId="{2C588810-99AF-4465-AB5E-A2CC1B9A8955}" destId="{E4C7542A-A35C-4B23-9330-216024323C51}" srcOrd="6" destOrd="0" presId="urn:microsoft.com/office/officeart/2005/8/layout/process2"/>
    <dgm:cxn modelId="{12F88E61-2D4A-4E56-8BE6-0345B6F15981}" type="presParOf" srcId="{2C588810-99AF-4465-AB5E-A2CC1B9A8955}" destId="{C85FBC52-9E97-4DBF-BD04-FFB0DEFDC56E}" srcOrd="7" destOrd="0" presId="urn:microsoft.com/office/officeart/2005/8/layout/process2"/>
    <dgm:cxn modelId="{60C176F8-DA1D-454D-B401-4DF74525F85F}" type="presParOf" srcId="{C85FBC52-9E97-4DBF-BD04-FFB0DEFDC56E}" destId="{493B75FD-1FAC-41FA-9A63-E6DB38963925}" srcOrd="0" destOrd="0" presId="urn:microsoft.com/office/officeart/2005/8/layout/process2"/>
    <dgm:cxn modelId="{6E350598-8729-429C-ACA9-1263F7F5517B}" type="presParOf" srcId="{2C588810-99AF-4465-AB5E-A2CC1B9A8955}" destId="{94F6467B-C64B-4D43-B8B6-47902632C941}" srcOrd="8" destOrd="0" presId="urn:microsoft.com/office/officeart/2005/8/layout/process2"/>
    <dgm:cxn modelId="{B7A7FD94-D59F-4CA7-B8DB-0C7E52E75A0F}" type="presParOf" srcId="{2C588810-99AF-4465-AB5E-A2CC1B9A8955}" destId="{4E38EF1E-DCE9-4794-8B17-3E627EC0CB5E}" srcOrd="9" destOrd="0" presId="urn:microsoft.com/office/officeart/2005/8/layout/process2"/>
    <dgm:cxn modelId="{57BBD601-DB12-4602-9FB5-5DDF7052E560}" type="presParOf" srcId="{4E38EF1E-DCE9-4794-8B17-3E627EC0CB5E}" destId="{064A2C91-3F25-42A9-9C06-4CB766F43E9A}" srcOrd="0" destOrd="0" presId="urn:microsoft.com/office/officeart/2005/8/layout/process2"/>
    <dgm:cxn modelId="{D10FFD55-C060-4145-AA3D-DF7D6FA0DFB8}" type="presParOf" srcId="{2C588810-99AF-4465-AB5E-A2CC1B9A8955}" destId="{6FABE3CE-20DC-409E-AD89-5D9EA82B98BE}"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677176-382E-4D10-A511-91F801CAD746}" type="doc">
      <dgm:prSet loTypeId="urn:microsoft.com/office/officeart/2005/8/layout/process2" loCatId="process" qsTypeId="urn:microsoft.com/office/officeart/2005/8/quickstyle/simple1" qsCatId="simple" csTypeId="urn:microsoft.com/office/officeart/2005/8/colors/accent1_2" csCatId="accent1" phldr="1"/>
      <dgm:spPr/>
    </dgm:pt>
    <dgm:pt modelId="{38A44C14-BA99-43B0-B843-313696BFDD6C}">
      <dgm:prSet phldrT="[Text]" custT="1"/>
      <dgm:spPr>
        <a:noFill/>
        <a:ln>
          <a:solidFill>
            <a:schemeClr val="accent1"/>
          </a:solidFill>
        </a:ln>
      </dgm:spPr>
      <dgm:t>
        <a:bodyPr lIns="0" tIns="0" rIns="0" bIns="36000"/>
        <a:lstStyle/>
        <a:p>
          <a:r>
            <a:rPr lang="fr-BE" sz="1800" b="0" i="0" dirty="0">
              <a:solidFill>
                <a:schemeClr val="accent1">
                  <a:lumMod val="75000"/>
                </a:schemeClr>
              </a:solidFill>
            </a:rPr>
            <a:t>EC-75/INF. 4(1d)</a:t>
          </a:r>
          <a:endParaRPr lang="en-CH" sz="1800" dirty="0">
            <a:solidFill>
              <a:schemeClr val="accent1">
                <a:lumMod val="75000"/>
              </a:schemeClr>
            </a:solidFill>
          </a:endParaRPr>
        </a:p>
      </dgm:t>
    </dgm:pt>
    <dgm:pt modelId="{FFD7A24D-FCD9-47B5-B72A-5EE81854D1A2}" type="parTrans" cxnId="{228D1E0B-5921-4693-85B5-455E39C272F9}">
      <dgm:prSet/>
      <dgm:spPr/>
      <dgm:t>
        <a:bodyPr/>
        <a:lstStyle/>
        <a:p>
          <a:endParaRPr lang="en-CH">
            <a:solidFill>
              <a:schemeClr val="accent1">
                <a:lumMod val="75000"/>
              </a:schemeClr>
            </a:solidFill>
          </a:endParaRPr>
        </a:p>
      </dgm:t>
    </dgm:pt>
    <dgm:pt modelId="{5CFD4359-E1DF-4830-8B41-9251064F6F11}" type="sibTrans" cxnId="{228D1E0B-5921-4693-85B5-455E39C272F9}">
      <dgm:prSet/>
      <dgm:spPr/>
      <dgm:t>
        <a:bodyPr/>
        <a:lstStyle/>
        <a:p>
          <a:endParaRPr lang="en-CH">
            <a:solidFill>
              <a:schemeClr val="accent1">
                <a:lumMod val="75000"/>
              </a:schemeClr>
            </a:solidFill>
          </a:endParaRPr>
        </a:p>
      </dgm:t>
    </dgm:pt>
    <dgm:pt modelId="{620B6EAE-26A8-4F58-AD6C-BE0BA4E94F87}">
      <dgm:prSet phldrT="[Text]" custT="1"/>
      <dgm:spPr>
        <a:noFill/>
        <a:ln>
          <a:solidFill>
            <a:schemeClr val="accent1"/>
          </a:solidFill>
        </a:ln>
      </dgm:spPr>
      <dgm:t>
        <a:bodyPr lIns="0" tIns="0" rIns="0" bIns="36000"/>
        <a:lstStyle/>
        <a:p>
          <a:r>
            <a:rPr lang="fr-BE" sz="1800" dirty="0">
              <a:solidFill>
                <a:schemeClr val="accent1">
                  <a:lumMod val="75000"/>
                </a:schemeClr>
              </a:solidFill>
            </a:rPr>
            <a:t>EC-76/INF. 5</a:t>
          </a:r>
          <a:endParaRPr lang="en-CH" sz="1800" dirty="0">
            <a:solidFill>
              <a:schemeClr val="accent1">
                <a:lumMod val="75000"/>
              </a:schemeClr>
            </a:solidFill>
          </a:endParaRPr>
        </a:p>
      </dgm:t>
    </dgm:pt>
    <dgm:pt modelId="{490225AA-D247-40A2-A573-3801C5E5D655}" type="parTrans" cxnId="{996F3F1E-9E8A-4094-A504-B97CD6331E6B}">
      <dgm:prSet/>
      <dgm:spPr/>
      <dgm:t>
        <a:bodyPr/>
        <a:lstStyle/>
        <a:p>
          <a:endParaRPr lang="en-CH">
            <a:solidFill>
              <a:schemeClr val="accent1">
                <a:lumMod val="75000"/>
              </a:schemeClr>
            </a:solidFill>
          </a:endParaRPr>
        </a:p>
      </dgm:t>
    </dgm:pt>
    <dgm:pt modelId="{B952A3D7-AB1D-40AA-945D-99C9A4869BC6}" type="sibTrans" cxnId="{996F3F1E-9E8A-4094-A504-B97CD6331E6B}">
      <dgm:prSet/>
      <dgm:spPr/>
      <dgm:t>
        <a:bodyPr/>
        <a:lstStyle/>
        <a:p>
          <a:endParaRPr lang="en-CH">
            <a:solidFill>
              <a:schemeClr val="accent1">
                <a:lumMod val="75000"/>
              </a:schemeClr>
            </a:solidFill>
          </a:endParaRPr>
        </a:p>
      </dgm:t>
    </dgm:pt>
    <dgm:pt modelId="{60E164C7-798D-4E50-98FB-48C743FE1D96}">
      <dgm:prSet custT="1"/>
      <dgm:spPr>
        <a:noFill/>
        <a:ln>
          <a:solidFill>
            <a:schemeClr val="accent1"/>
          </a:solidFill>
        </a:ln>
      </dgm:spPr>
      <dgm:t>
        <a:bodyPr lIns="0" tIns="0" rIns="0" bIns="36000"/>
        <a:lstStyle/>
        <a:p>
          <a:r>
            <a:rPr lang="fr-BE" sz="1800" dirty="0">
              <a:solidFill>
                <a:schemeClr val="accent1">
                  <a:lumMod val="75000"/>
                </a:schemeClr>
              </a:solidFill>
            </a:rPr>
            <a:t>Cg-19/INF. 3.1(2)</a:t>
          </a:r>
          <a:endParaRPr lang="en-CH" sz="1800" dirty="0">
            <a:solidFill>
              <a:schemeClr val="accent1">
                <a:lumMod val="75000"/>
              </a:schemeClr>
            </a:solidFill>
          </a:endParaRPr>
        </a:p>
      </dgm:t>
    </dgm:pt>
    <dgm:pt modelId="{3850B57F-383B-43FD-AF2A-9AAC1D1CB77D}" type="parTrans" cxnId="{0C56B3D0-E283-403A-9FE8-B6D9385E92EF}">
      <dgm:prSet/>
      <dgm:spPr/>
      <dgm:t>
        <a:bodyPr/>
        <a:lstStyle/>
        <a:p>
          <a:endParaRPr lang="en-CH">
            <a:solidFill>
              <a:schemeClr val="accent1">
                <a:lumMod val="75000"/>
              </a:schemeClr>
            </a:solidFill>
          </a:endParaRPr>
        </a:p>
      </dgm:t>
    </dgm:pt>
    <dgm:pt modelId="{61C00C43-38E6-4A1B-BFF7-4764AA6C2693}" type="sibTrans" cxnId="{0C56B3D0-E283-403A-9FE8-B6D9385E92EF}">
      <dgm:prSet/>
      <dgm:spPr/>
      <dgm:t>
        <a:bodyPr/>
        <a:lstStyle/>
        <a:p>
          <a:endParaRPr lang="en-CH">
            <a:solidFill>
              <a:schemeClr val="accent1">
                <a:lumMod val="75000"/>
              </a:schemeClr>
            </a:solidFill>
          </a:endParaRPr>
        </a:p>
      </dgm:t>
    </dgm:pt>
    <dgm:pt modelId="{A7341E19-D270-4F61-AB19-ACDCE7FC8423}" type="pres">
      <dgm:prSet presAssocID="{08677176-382E-4D10-A511-91F801CAD746}" presName="linearFlow" presStyleCnt="0">
        <dgm:presLayoutVars>
          <dgm:resizeHandles val="exact"/>
        </dgm:presLayoutVars>
      </dgm:prSet>
      <dgm:spPr/>
    </dgm:pt>
    <dgm:pt modelId="{44532AAB-9A90-4C7F-929B-7ED34551CA68}" type="pres">
      <dgm:prSet presAssocID="{38A44C14-BA99-43B0-B843-313696BFDD6C}" presName="node" presStyleLbl="node1" presStyleIdx="0" presStyleCnt="3" custLinFactNeighborX="-1376" custLinFactNeighborY="0">
        <dgm:presLayoutVars>
          <dgm:bulletEnabled val="1"/>
        </dgm:presLayoutVars>
      </dgm:prSet>
      <dgm:spPr/>
    </dgm:pt>
    <dgm:pt modelId="{7C64E36E-7A10-4A45-8FEE-17EE8C71AB5A}" type="pres">
      <dgm:prSet presAssocID="{5CFD4359-E1DF-4830-8B41-9251064F6F11}" presName="sibTrans" presStyleLbl="sibTrans2D1" presStyleIdx="0" presStyleCnt="2"/>
      <dgm:spPr/>
    </dgm:pt>
    <dgm:pt modelId="{7C4D09BF-7871-4323-988A-65C7A5C7081B}" type="pres">
      <dgm:prSet presAssocID="{5CFD4359-E1DF-4830-8B41-9251064F6F11}" presName="connectorText" presStyleLbl="sibTrans2D1" presStyleIdx="0" presStyleCnt="2"/>
      <dgm:spPr/>
    </dgm:pt>
    <dgm:pt modelId="{8D678E0A-F243-48E4-9F94-282437162063}" type="pres">
      <dgm:prSet presAssocID="{620B6EAE-26A8-4F58-AD6C-BE0BA4E94F87}" presName="node" presStyleLbl="node1" presStyleIdx="1" presStyleCnt="3">
        <dgm:presLayoutVars>
          <dgm:bulletEnabled val="1"/>
        </dgm:presLayoutVars>
      </dgm:prSet>
      <dgm:spPr/>
    </dgm:pt>
    <dgm:pt modelId="{659CE8EA-B0C9-4FC0-8F2B-40AEEAB0F132}" type="pres">
      <dgm:prSet presAssocID="{B952A3D7-AB1D-40AA-945D-99C9A4869BC6}" presName="sibTrans" presStyleLbl="sibTrans2D1" presStyleIdx="1" presStyleCnt="2"/>
      <dgm:spPr/>
    </dgm:pt>
    <dgm:pt modelId="{AAE1DB5E-B9D9-4945-AF91-E8AC984BFB40}" type="pres">
      <dgm:prSet presAssocID="{B952A3D7-AB1D-40AA-945D-99C9A4869BC6}" presName="connectorText" presStyleLbl="sibTrans2D1" presStyleIdx="1" presStyleCnt="2"/>
      <dgm:spPr/>
    </dgm:pt>
    <dgm:pt modelId="{4ABA5BD2-82FB-41B7-A87B-FDF943C62634}" type="pres">
      <dgm:prSet presAssocID="{60E164C7-798D-4E50-98FB-48C743FE1D96}" presName="node" presStyleLbl="node1" presStyleIdx="2" presStyleCnt="3">
        <dgm:presLayoutVars>
          <dgm:bulletEnabled val="1"/>
        </dgm:presLayoutVars>
      </dgm:prSet>
      <dgm:spPr/>
    </dgm:pt>
  </dgm:ptLst>
  <dgm:cxnLst>
    <dgm:cxn modelId="{228D1E0B-5921-4693-85B5-455E39C272F9}" srcId="{08677176-382E-4D10-A511-91F801CAD746}" destId="{38A44C14-BA99-43B0-B843-313696BFDD6C}" srcOrd="0" destOrd="0" parTransId="{FFD7A24D-FCD9-47B5-B72A-5EE81854D1A2}" sibTransId="{5CFD4359-E1DF-4830-8B41-9251064F6F11}"/>
    <dgm:cxn modelId="{D64B1E1E-C839-4F82-9024-42394D46AF8E}" type="presOf" srcId="{5CFD4359-E1DF-4830-8B41-9251064F6F11}" destId="{7C4D09BF-7871-4323-988A-65C7A5C7081B}" srcOrd="1" destOrd="0" presId="urn:microsoft.com/office/officeart/2005/8/layout/process2"/>
    <dgm:cxn modelId="{996F3F1E-9E8A-4094-A504-B97CD6331E6B}" srcId="{08677176-382E-4D10-A511-91F801CAD746}" destId="{620B6EAE-26A8-4F58-AD6C-BE0BA4E94F87}" srcOrd="1" destOrd="0" parTransId="{490225AA-D247-40A2-A573-3801C5E5D655}" sibTransId="{B952A3D7-AB1D-40AA-945D-99C9A4869BC6}"/>
    <dgm:cxn modelId="{37D3B734-0CDA-44C9-A759-E863B5AC1607}" type="presOf" srcId="{60E164C7-798D-4E50-98FB-48C743FE1D96}" destId="{4ABA5BD2-82FB-41B7-A87B-FDF943C62634}" srcOrd="0" destOrd="0" presId="urn:microsoft.com/office/officeart/2005/8/layout/process2"/>
    <dgm:cxn modelId="{15E07D64-566C-4B4E-A9F0-09BCA04DF2E3}" type="presOf" srcId="{620B6EAE-26A8-4F58-AD6C-BE0BA4E94F87}" destId="{8D678E0A-F243-48E4-9F94-282437162063}" srcOrd="0" destOrd="0" presId="urn:microsoft.com/office/officeart/2005/8/layout/process2"/>
    <dgm:cxn modelId="{BC3B8868-00F4-402D-BBE8-74D74D566261}" type="presOf" srcId="{08677176-382E-4D10-A511-91F801CAD746}" destId="{A7341E19-D270-4F61-AB19-ACDCE7FC8423}" srcOrd="0" destOrd="0" presId="urn:microsoft.com/office/officeart/2005/8/layout/process2"/>
    <dgm:cxn modelId="{52724756-3CD9-42A4-A746-A592D283B5D9}" type="presOf" srcId="{B952A3D7-AB1D-40AA-945D-99C9A4869BC6}" destId="{AAE1DB5E-B9D9-4945-AF91-E8AC984BFB40}" srcOrd="1" destOrd="0" presId="urn:microsoft.com/office/officeart/2005/8/layout/process2"/>
    <dgm:cxn modelId="{7F120E77-5CBD-4280-BCFA-BF9529A50B06}" type="presOf" srcId="{B952A3D7-AB1D-40AA-945D-99C9A4869BC6}" destId="{659CE8EA-B0C9-4FC0-8F2B-40AEEAB0F132}" srcOrd="0" destOrd="0" presId="urn:microsoft.com/office/officeart/2005/8/layout/process2"/>
    <dgm:cxn modelId="{2BA876B3-5C8C-43DA-9176-1ABCA1A68D9F}" type="presOf" srcId="{38A44C14-BA99-43B0-B843-313696BFDD6C}" destId="{44532AAB-9A90-4C7F-929B-7ED34551CA68}" srcOrd="0" destOrd="0" presId="urn:microsoft.com/office/officeart/2005/8/layout/process2"/>
    <dgm:cxn modelId="{0C56B3D0-E283-403A-9FE8-B6D9385E92EF}" srcId="{08677176-382E-4D10-A511-91F801CAD746}" destId="{60E164C7-798D-4E50-98FB-48C743FE1D96}" srcOrd="2" destOrd="0" parTransId="{3850B57F-383B-43FD-AF2A-9AAC1D1CB77D}" sibTransId="{61C00C43-38E6-4A1B-BFF7-4764AA6C2693}"/>
    <dgm:cxn modelId="{494CF2D5-2A14-4F6C-8AFE-077B46714AC2}" type="presOf" srcId="{5CFD4359-E1DF-4830-8B41-9251064F6F11}" destId="{7C64E36E-7A10-4A45-8FEE-17EE8C71AB5A}" srcOrd="0" destOrd="0" presId="urn:microsoft.com/office/officeart/2005/8/layout/process2"/>
    <dgm:cxn modelId="{AAC1F203-7DBA-442A-B145-0AD3BB86B516}" type="presParOf" srcId="{A7341E19-D270-4F61-AB19-ACDCE7FC8423}" destId="{44532AAB-9A90-4C7F-929B-7ED34551CA68}" srcOrd="0" destOrd="0" presId="urn:microsoft.com/office/officeart/2005/8/layout/process2"/>
    <dgm:cxn modelId="{9EF8C3D0-85A9-4BE4-BADC-EBF41F4F0795}" type="presParOf" srcId="{A7341E19-D270-4F61-AB19-ACDCE7FC8423}" destId="{7C64E36E-7A10-4A45-8FEE-17EE8C71AB5A}" srcOrd="1" destOrd="0" presId="urn:microsoft.com/office/officeart/2005/8/layout/process2"/>
    <dgm:cxn modelId="{F429A8F7-F153-4ED4-B86B-0594C25D6E96}" type="presParOf" srcId="{7C64E36E-7A10-4A45-8FEE-17EE8C71AB5A}" destId="{7C4D09BF-7871-4323-988A-65C7A5C7081B}" srcOrd="0" destOrd="0" presId="urn:microsoft.com/office/officeart/2005/8/layout/process2"/>
    <dgm:cxn modelId="{9DF02B10-BC46-4B86-88D7-0B1AE84F3EF2}" type="presParOf" srcId="{A7341E19-D270-4F61-AB19-ACDCE7FC8423}" destId="{8D678E0A-F243-48E4-9F94-282437162063}" srcOrd="2" destOrd="0" presId="urn:microsoft.com/office/officeart/2005/8/layout/process2"/>
    <dgm:cxn modelId="{D4D12C0E-F019-407F-81E8-AF3B35CBB9A4}" type="presParOf" srcId="{A7341E19-D270-4F61-AB19-ACDCE7FC8423}" destId="{659CE8EA-B0C9-4FC0-8F2B-40AEEAB0F132}" srcOrd="3" destOrd="0" presId="urn:microsoft.com/office/officeart/2005/8/layout/process2"/>
    <dgm:cxn modelId="{5E44E6E7-35C8-42CC-8A3E-81A5EA752C9E}" type="presParOf" srcId="{659CE8EA-B0C9-4FC0-8F2B-40AEEAB0F132}" destId="{AAE1DB5E-B9D9-4945-AF91-E8AC984BFB40}" srcOrd="0" destOrd="0" presId="urn:microsoft.com/office/officeart/2005/8/layout/process2"/>
    <dgm:cxn modelId="{978D344A-C27D-4F85-AFB1-6B0F5E56A74B}" type="presParOf" srcId="{A7341E19-D270-4F61-AB19-ACDCE7FC8423}" destId="{4ABA5BD2-82FB-41B7-A87B-FDF943C62634}"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D98C84-EBD4-48FA-A4FB-5D5915318688}" type="doc">
      <dgm:prSet loTypeId="urn:microsoft.com/office/officeart/2008/layout/RadialCluster" loCatId="relationship" qsTypeId="urn:microsoft.com/office/officeart/2005/8/quickstyle/simple3" qsCatId="simple" csTypeId="urn:microsoft.com/office/officeart/2005/8/colors/accent1_2" csCatId="accent1" phldr="1"/>
      <dgm:spPr/>
      <dgm:t>
        <a:bodyPr/>
        <a:lstStyle/>
        <a:p>
          <a:endParaRPr lang="en-CH"/>
        </a:p>
      </dgm:t>
    </dgm:pt>
    <dgm:pt modelId="{9DFDF331-E98F-4A57-9573-CBF599DFDD72}">
      <dgm:prSet phldrT="[Text]"/>
      <dgm:spPr>
        <a:solidFill>
          <a:schemeClr val="accent1">
            <a:hueOff val="0"/>
            <a:satOff val="0"/>
            <a:lumOff val="0"/>
          </a:schemeClr>
        </a:solidFill>
        <a:ln>
          <a:noFill/>
        </a:ln>
      </dgm:spPr>
      <dgm:t>
        <a:bodyPr/>
        <a:lstStyle/>
        <a:p>
          <a:r>
            <a:rPr lang="en-US" dirty="0">
              <a:solidFill>
                <a:schemeClr val="bg1"/>
              </a:solidFill>
            </a:rPr>
            <a:t>Strategic Plan</a:t>
          </a:r>
          <a:endParaRPr lang="en-CH" dirty="0">
            <a:solidFill>
              <a:schemeClr val="bg1"/>
            </a:solidFill>
          </a:endParaRPr>
        </a:p>
      </dgm:t>
    </dgm:pt>
    <dgm:pt modelId="{6558BC97-7535-458E-B02A-3A5A5A7E822B}" type="parTrans" cxnId="{25FDA391-9E0E-47FC-A390-B3840E60CE11}">
      <dgm:prSet/>
      <dgm:spPr>
        <a:ln>
          <a:solidFill>
            <a:srgbClr val="0070C0"/>
          </a:solidFill>
          <a:headEnd type="none"/>
          <a:tailEnd type="none"/>
        </a:ln>
      </dgm:spPr>
      <dgm:t>
        <a:bodyPr/>
        <a:lstStyle/>
        <a:p>
          <a:endParaRPr lang="en-CH"/>
        </a:p>
      </dgm:t>
    </dgm:pt>
    <dgm:pt modelId="{0194FF12-B420-46EF-8B2D-92B70B555C52}" type="sibTrans" cxnId="{25FDA391-9E0E-47FC-A390-B3840E60CE11}">
      <dgm:prSet/>
      <dgm:spPr/>
      <dgm:t>
        <a:bodyPr/>
        <a:lstStyle/>
        <a:p>
          <a:endParaRPr lang="en-CH"/>
        </a:p>
      </dgm:t>
    </dgm:pt>
    <dgm:pt modelId="{DC518509-6F63-4D17-A429-07DD0966B2E3}">
      <dgm:prSet phldrT="[Text]"/>
      <dgm:spPr>
        <a:solidFill>
          <a:schemeClr val="accent1">
            <a:hueOff val="0"/>
            <a:satOff val="0"/>
            <a:lumOff val="0"/>
          </a:schemeClr>
        </a:solidFill>
        <a:ln>
          <a:noFill/>
        </a:ln>
      </dgm:spPr>
      <dgm:t>
        <a:bodyPr/>
        <a:lstStyle/>
        <a:p>
          <a:r>
            <a:rPr lang="en-US" dirty="0">
              <a:solidFill>
                <a:schemeClr val="bg1"/>
              </a:solidFill>
            </a:rPr>
            <a:t>Maximum Expenditure</a:t>
          </a:r>
          <a:endParaRPr lang="en-CH" dirty="0">
            <a:solidFill>
              <a:schemeClr val="bg1"/>
            </a:solidFill>
          </a:endParaRPr>
        </a:p>
      </dgm:t>
    </dgm:pt>
    <dgm:pt modelId="{81F6EAF6-37F8-4F51-A981-EAF643B68322}" type="parTrans" cxnId="{02780631-5A99-4C21-A3FA-D0ADA7256C6B}">
      <dgm:prSet/>
      <dgm:spPr>
        <a:ln>
          <a:solidFill>
            <a:srgbClr val="0070C0"/>
          </a:solidFill>
          <a:tailEnd type="none"/>
        </a:ln>
      </dgm:spPr>
      <dgm:t>
        <a:bodyPr/>
        <a:lstStyle/>
        <a:p>
          <a:endParaRPr lang="en-CH"/>
        </a:p>
      </dgm:t>
    </dgm:pt>
    <dgm:pt modelId="{ABC13AD4-92F9-4560-96CA-F4DE2611A44B}" type="sibTrans" cxnId="{02780631-5A99-4C21-A3FA-D0ADA7256C6B}">
      <dgm:prSet/>
      <dgm:spPr/>
      <dgm:t>
        <a:bodyPr/>
        <a:lstStyle/>
        <a:p>
          <a:endParaRPr lang="en-CH"/>
        </a:p>
      </dgm:t>
    </dgm:pt>
    <dgm:pt modelId="{E8935148-EFFA-4B2A-B608-9423E330D365}">
      <dgm:prSet phldrT="[Text]"/>
      <dgm:spPr>
        <a:solidFill>
          <a:schemeClr val="accent1">
            <a:hueOff val="0"/>
            <a:satOff val="0"/>
            <a:lumOff val="0"/>
          </a:schemeClr>
        </a:solidFill>
      </dgm:spPr>
      <dgm:t>
        <a:bodyPr/>
        <a:lstStyle/>
        <a:p>
          <a:r>
            <a:rPr lang="en-US" dirty="0">
              <a:solidFill>
                <a:schemeClr val="bg1"/>
              </a:solidFill>
            </a:rPr>
            <a:t>Operating Plan</a:t>
          </a:r>
          <a:endParaRPr lang="en-CH" dirty="0">
            <a:solidFill>
              <a:schemeClr val="bg1"/>
            </a:solidFill>
          </a:endParaRPr>
        </a:p>
      </dgm:t>
    </dgm:pt>
    <dgm:pt modelId="{C3C3180E-8406-47A9-8AAE-D7E71EAD20ED}" type="parTrans" cxnId="{CA2F500F-C0D0-44DA-8B95-EFF1A5EBC283}">
      <dgm:prSet/>
      <dgm:spPr>
        <a:ln>
          <a:solidFill>
            <a:srgbClr val="0070C0"/>
          </a:solidFill>
          <a:headEnd type="none"/>
          <a:tailEnd type="none"/>
        </a:ln>
      </dgm:spPr>
      <dgm:t>
        <a:bodyPr/>
        <a:lstStyle/>
        <a:p>
          <a:endParaRPr lang="en-CH"/>
        </a:p>
      </dgm:t>
    </dgm:pt>
    <dgm:pt modelId="{F0095BA1-452F-402F-8CDD-592B2A0194AC}" type="sibTrans" cxnId="{CA2F500F-C0D0-44DA-8B95-EFF1A5EBC283}">
      <dgm:prSet/>
      <dgm:spPr/>
      <dgm:t>
        <a:bodyPr/>
        <a:lstStyle/>
        <a:p>
          <a:endParaRPr lang="en-CH"/>
        </a:p>
      </dgm:t>
    </dgm:pt>
    <dgm:pt modelId="{8576894B-E4CB-4D3C-9259-3AA06DC9D953}">
      <dgm:prSet phldrT="[Text]" custT="1"/>
      <dgm:spPr>
        <a:noFill/>
        <a:ln w="57150">
          <a:solidFill>
            <a:schemeClr val="accent1">
              <a:shade val="60000"/>
              <a:hueOff val="0"/>
              <a:satOff val="0"/>
              <a:lumOff val="0"/>
            </a:schemeClr>
          </a:solidFill>
        </a:ln>
      </dgm:spPr>
      <dgm:t>
        <a:bodyPr/>
        <a:lstStyle/>
        <a:p>
          <a:r>
            <a:rPr lang="en-US" sz="1100" dirty="0"/>
            <a:t>Long-Term Goals</a:t>
          </a:r>
        </a:p>
        <a:p>
          <a:endParaRPr lang="en-US" sz="1100" dirty="0"/>
        </a:p>
        <a:p>
          <a:r>
            <a:rPr lang="en-US" sz="1100" dirty="0"/>
            <a:t>Strategic Objective</a:t>
          </a:r>
        </a:p>
        <a:p>
          <a:endParaRPr lang="en-US" sz="1100" dirty="0"/>
        </a:p>
        <a:p>
          <a:r>
            <a:rPr lang="en-US" sz="1100" dirty="0"/>
            <a:t>Focus Areas</a:t>
          </a:r>
        </a:p>
        <a:p>
          <a:endParaRPr lang="en-US" sz="1100" dirty="0"/>
        </a:p>
        <a:p>
          <a:r>
            <a:rPr lang="en-US" sz="1100" dirty="0"/>
            <a:t>Outputs</a:t>
          </a:r>
          <a:endParaRPr lang="en-CH" sz="1100" dirty="0"/>
        </a:p>
      </dgm:t>
    </dgm:pt>
    <dgm:pt modelId="{CF4E1261-D1FE-46A8-A99E-3E785E72583C}" type="sibTrans" cxnId="{BD7E4696-8B36-41D3-8A17-24C2B360BA7C}">
      <dgm:prSet/>
      <dgm:spPr/>
      <dgm:t>
        <a:bodyPr/>
        <a:lstStyle/>
        <a:p>
          <a:endParaRPr lang="en-CH"/>
        </a:p>
      </dgm:t>
    </dgm:pt>
    <dgm:pt modelId="{88AEA180-7F22-4641-887A-120C26ECF839}" type="parTrans" cxnId="{BD7E4696-8B36-41D3-8A17-24C2B360BA7C}">
      <dgm:prSet/>
      <dgm:spPr/>
      <dgm:t>
        <a:bodyPr/>
        <a:lstStyle/>
        <a:p>
          <a:endParaRPr lang="en-CH"/>
        </a:p>
      </dgm:t>
    </dgm:pt>
    <dgm:pt modelId="{B9C08F05-A9DD-4504-AC30-E680CF5A01F2}" type="pres">
      <dgm:prSet presAssocID="{E0D98C84-EBD4-48FA-A4FB-5D5915318688}" presName="Name0" presStyleCnt="0">
        <dgm:presLayoutVars>
          <dgm:chMax val="1"/>
          <dgm:chPref val="1"/>
          <dgm:dir/>
          <dgm:animOne val="branch"/>
          <dgm:animLvl val="lvl"/>
        </dgm:presLayoutVars>
      </dgm:prSet>
      <dgm:spPr/>
    </dgm:pt>
    <dgm:pt modelId="{DBB21F99-5057-4E1C-8B79-68C08AB9ED00}" type="pres">
      <dgm:prSet presAssocID="{8576894B-E4CB-4D3C-9259-3AA06DC9D953}" presName="singleCycle" presStyleCnt="0"/>
      <dgm:spPr/>
    </dgm:pt>
    <dgm:pt modelId="{073D00A0-19CA-45C7-8B2C-14157A0FD293}" type="pres">
      <dgm:prSet presAssocID="{8576894B-E4CB-4D3C-9259-3AA06DC9D953}" presName="singleCenter" presStyleLbl="node1" presStyleIdx="0" presStyleCnt="4" custFlipHor="1" custScaleX="160553" custScaleY="153419" custLinFactNeighborX="-395" custLinFactNeighborY="-8108">
        <dgm:presLayoutVars>
          <dgm:chMax val="7"/>
          <dgm:chPref val="7"/>
        </dgm:presLayoutVars>
      </dgm:prSet>
      <dgm:spPr>
        <a:prstGeom prst="ellipse">
          <a:avLst/>
        </a:prstGeom>
      </dgm:spPr>
    </dgm:pt>
    <dgm:pt modelId="{97BE54BC-8F1C-4119-B055-67AF30B828FA}" type="pres">
      <dgm:prSet presAssocID="{6558BC97-7535-458E-B02A-3A5A5A7E822B}" presName="Name56" presStyleLbl="parChTrans1D2" presStyleIdx="0" presStyleCnt="3"/>
      <dgm:spPr/>
    </dgm:pt>
    <dgm:pt modelId="{FDB9F296-48D0-4631-9F1D-6A38B301C69D}" type="pres">
      <dgm:prSet presAssocID="{9DFDF331-E98F-4A57-9573-CBF599DFDD72}" presName="text0" presStyleLbl="node1" presStyleIdx="1" presStyleCnt="4" custScaleX="180533" custScaleY="60438">
        <dgm:presLayoutVars>
          <dgm:bulletEnabled val="1"/>
        </dgm:presLayoutVars>
      </dgm:prSet>
      <dgm:spPr/>
    </dgm:pt>
    <dgm:pt modelId="{9BAC0CCD-8B31-4798-9C35-498FF54650D9}" type="pres">
      <dgm:prSet presAssocID="{81F6EAF6-37F8-4F51-A981-EAF643B68322}" presName="Name56" presStyleLbl="parChTrans1D2" presStyleIdx="1" presStyleCnt="3"/>
      <dgm:spPr/>
    </dgm:pt>
    <dgm:pt modelId="{47A6C75C-5355-418F-80FE-05C3F70F2573}" type="pres">
      <dgm:prSet presAssocID="{DC518509-6F63-4D17-A429-07DD0966B2E3}" presName="text0" presStyleLbl="node1" presStyleIdx="2" presStyleCnt="4" custScaleX="126251" custScaleY="76356" custRadScaleRad="93265" custRadScaleInc="-18021">
        <dgm:presLayoutVars>
          <dgm:bulletEnabled val="1"/>
        </dgm:presLayoutVars>
      </dgm:prSet>
      <dgm:spPr/>
    </dgm:pt>
    <dgm:pt modelId="{59E24DB4-5A64-4917-BCDE-1C6D2639AF8E}" type="pres">
      <dgm:prSet presAssocID="{C3C3180E-8406-47A9-8AAE-D7E71EAD20ED}" presName="Name56" presStyleLbl="parChTrans1D2" presStyleIdx="2" presStyleCnt="3"/>
      <dgm:spPr/>
    </dgm:pt>
    <dgm:pt modelId="{3E9EAC8C-21CF-4181-B61E-ECE9EE2FE2EC}" type="pres">
      <dgm:prSet presAssocID="{E8935148-EFFA-4B2A-B608-9423E330D365}" presName="text0" presStyleLbl="node1" presStyleIdx="3" presStyleCnt="4" custScaleX="114810" custScaleY="77687" custRadScaleRad="95404" custRadScaleInc="22197">
        <dgm:presLayoutVars>
          <dgm:bulletEnabled val="1"/>
        </dgm:presLayoutVars>
      </dgm:prSet>
      <dgm:spPr/>
    </dgm:pt>
  </dgm:ptLst>
  <dgm:cxnLst>
    <dgm:cxn modelId="{2F5C0D08-0337-46EE-B961-E612DD2993F9}" type="presOf" srcId="{9DFDF331-E98F-4A57-9573-CBF599DFDD72}" destId="{FDB9F296-48D0-4631-9F1D-6A38B301C69D}" srcOrd="0" destOrd="0" presId="urn:microsoft.com/office/officeart/2008/layout/RadialCluster"/>
    <dgm:cxn modelId="{CA2F500F-C0D0-44DA-8B95-EFF1A5EBC283}" srcId="{8576894B-E4CB-4D3C-9259-3AA06DC9D953}" destId="{E8935148-EFFA-4B2A-B608-9423E330D365}" srcOrd="2" destOrd="0" parTransId="{C3C3180E-8406-47A9-8AAE-D7E71EAD20ED}" sibTransId="{F0095BA1-452F-402F-8CDD-592B2A0194AC}"/>
    <dgm:cxn modelId="{02780631-5A99-4C21-A3FA-D0ADA7256C6B}" srcId="{8576894B-E4CB-4D3C-9259-3AA06DC9D953}" destId="{DC518509-6F63-4D17-A429-07DD0966B2E3}" srcOrd="1" destOrd="0" parTransId="{81F6EAF6-37F8-4F51-A981-EAF643B68322}" sibTransId="{ABC13AD4-92F9-4560-96CA-F4DE2611A44B}"/>
    <dgm:cxn modelId="{FA8E693C-7902-4676-8E44-34AA6EB081C7}" type="presOf" srcId="{6558BC97-7535-458E-B02A-3A5A5A7E822B}" destId="{97BE54BC-8F1C-4119-B055-67AF30B828FA}" srcOrd="0" destOrd="0" presId="urn:microsoft.com/office/officeart/2008/layout/RadialCluster"/>
    <dgm:cxn modelId="{F2D9E840-9B44-4FBD-BEAF-6EB949B9EA52}" type="presOf" srcId="{DC518509-6F63-4D17-A429-07DD0966B2E3}" destId="{47A6C75C-5355-418F-80FE-05C3F70F2573}" srcOrd="0" destOrd="0" presId="urn:microsoft.com/office/officeart/2008/layout/RadialCluster"/>
    <dgm:cxn modelId="{6FBD3469-B78C-4BC3-948E-28CF7D7DD3B6}" type="presOf" srcId="{C3C3180E-8406-47A9-8AAE-D7E71EAD20ED}" destId="{59E24DB4-5A64-4917-BCDE-1C6D2639AF8E}" srcOrd="0" destOrd="0" presId="urn:microsoft.com/office/officeart/2008/layout/RadialCluster"/>
    <dgm:cxn modelId="{AC8C944C-012A-4A94-9E6A-ABFE9AA939BE}" type="presOf" srcId="{81F6EAF6-37F8-4F51-A981-EAF643B68322}" destId="{9BAC0CCD-8B31-4798-9C35-498FF54650D9}" srcOrd="0" destOrd="0" presId="urn:microsoft.com/office/officeart/2008/layout/RadialCluster"/>
    <dgm:cxn modelId="{DB5BF54D-1F8F-41F7-BF59-1CBEAF939767}" type="presOf" srcId="{E8935148-EFFA-4B2A-B608-9423E330D365}" destId="{3E9EAC8C-21CF-4181-B61E-ECE9EE2FE2EC}" srcOrd="0" destOrd="0" presId="urn:microsoft.com/office/officeart/2008/layout/RadialCluster"/>
    <dgm:cxn modelId="{B9AA798A-63AC-46C7-9690-AF30EEE59F46}" type="presOf" srcId="{8576894B-E4CB-4D3C-9259-3AA06DC9D953}" destId="{073D00A0-19CA-45C7-8B2C-14157A0FD293}" srcOrd="0" destOrd="0" presId="urn:microsoft.com/office/officeart/2008/layout/RadialCluster"/>
    <dgm:cxn modelId="{25FDA391-9E0E-47FC-A390-B3840E60CE11}" srcId="{8576894B-E4CB-4D3C-9259-3AA06DC9D953}" destId="{9DFDF331-E98F-4A57-9573-CBF599DFDD72}" srcOrd="0" destOrd="0" parTransId="{6558BC97-7535-458E-B02A-3A5A5A7E822B}" sibTransId="{0194FF12-B420-46EF-8B2D-92B70B555C52}"/>
    <dgm:cxn modelId="{BD7E4696-8B36-41D3-8A17-24C2B360BA7C}" srcId="{E0D98C84-EBD4-48FA-A4FB-5D5915318688}" destId="{8576894B-E4CB-4D3C-9259-3AA06DC9D953}" srcOrd="0" destOrd="0" parTransId="{88AEA180-7F22-4641-887A-120C26ECF839}" sibTransId="{CF4E1261-D1FE-46A8-A99E-3E785E72583C}"/>
    <dgm:cxn modelId="{E1E3F6C0-EED9-46A2-8127-01EE51B84C81}" type="presOf" srcId="{E0D98C84-EBD4-48FA-A4FB-5D5915318688}" destId="{B9C08F05-A9DD-4504-AC30-E680CF5A01F2}" srcOrd="0" destOrd="0" presId="urn:microsoft.com/office/officeart/2008/layout/RadialCluster"/>
    <dgm:cxn modelId="{8BA3BFAE-55C1-4BBC-BB71-5B09474E2E9F}" type="presParOf" srcId="{B9C08F05-A9DD-4504-AC30-E680CF5A01F2}" destId="{DBB21F99-5057-4E1C-8B79-68C08AB9ED00}" srcOrd="0" destOrd="0" presId="urn:microsoft.com/office/officeart/2008/layout/RadialCluster"/>
    <dgm:cxn modelId="{F00C97E6-A581-493D-9EF9-63DFF1881FCE}" type="presParOf" srcId="{DBB21F99-5057-4E1C-8B79-68C08AB9ED00}" destId="{073D00A0-19CA-45C7-8B2C-14157A0FD293}" srcOrd="0" destOrd="0" presId="urn:microsoft.com/office/officeart/2008/layout/RadialCluster"/>
    <dgm:cxn modelId="{0995DA83-FD8C-49CE-B50B-219B7430288A}" type="presParOf" srcId="{DBB21F99-5057-4E1C-8B79-68C08AB9ED00}" destId="{97BE54BC-8F1C-4119-B055-67AF30B828FA}" srcOrd="1" destOrd="0" presId="urn:microsoft.com/office/officeart/2008/layout/RadialCluster"/>
    <dgm:cxn modelId="{5AD33532-08CD-4826-A1C3-8AB7995E380F}" type="presParOf" srcId="{DBB21F99-5057-4E1C-8B79-68C08AB9ED00}" destId="{FDB9F296-48D0-4631-9F1D-6A38B301C69D}" srcOrd="2" destOrd="0" presId="urn:microsoft.com/office/officeart/2008/layout/RadialCluster"/>
    <dgm:cxn modelId="{336EB054-AC2D-49C8-8E9D-2F34E362EC97}" type="presParOf" srcId="{DBB21F99-5057-4E1C-8B79-68C08AB9ED00}" destId="{9BAC0CCD-8B31-4798-9C35-498FF54650D9}" srcOrd="3" destOrd="0" presId="urn:microsoft.com/office/officeart/2008/layout/RadialCluster"/>
    <dgm:cxn modelId="{AAA2D124-911F-461A-AA9E-E2EDFAC9E1CA}" type="presParOf" srcId="{DBB21F99-5057-4E1C-8B79-68C08AB9ED00}" destId="{47A6C75C-5355-418F-80FE-05C3F70F2573}" srcOrd="4" destOrd="0" presId="urn:microsoft.com/office/officeart/2008/layout/RadialCluster"/>
    <dgm:cxn modelId="{AA8C68E6-BFA9-4DD3-9BB8-8714661CC7B2}" type="presParOf" srcId="{DBB21F99-5057-4E1C-8B79-68C08AB9ED00}" destId="{59E24DB4-5A64-4917-BCDE-1C6D2639AF8E}" srcOrd="5" destOrd="0" presId="urn:microsoft.com/office/officeart/2008/layout/RadialCluster"/>
    <dgm:cxn modelId="{3FAF8272-D978-4FAB-ADF6-5B4DF26CF319}" type="presParOf" srcId="{DBB21F99-5057-4E1C-8B79-68C08AB9ED00}" destId="{3E9EAC8C-21CF-4181-B61E-ECE9EE2FE2EC}"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E88F98-A423-42A4-8D9D-76ED9B80DE3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H"/>
        </a:p>
      </dgm:t>
    </dgm:pt>
    <dgm:pt modelId="{74768CC6-5254-4596-866A-DDE6DE066861}">
      <dgm:prSet phldrT="[Text]" custT="1"/>
      <dgm:spPr/>
      <dgm:t>
        <a:bodyPr/>
        <a:lstStyle/>
        <a:p>
          <a:pPr algn="l"/>
          <a:r>
            <a:rPr lang="en-US" sz="2000" dirty="0"/>
            <a:t>Inflation</a:t>
          </a:r>
          <a:endParaRPr lang="en-CH" sz="2000" dirty="0"/>
        </a:p>
      </dgm:t>
    </dgm:pt>
    <dgm:pt modelId="{3228BFD7-2EEF-46E6-93A6-0BDFF99FCF01}" type="parTrans" cxnId="{156DF0D7-A4CD-4835-AAF8-CC8B7164A3E1}">
      <dgm:prSet/>
      <dgm:spPr/>
      <dgm:t>
        <a:bodyPr/>
        <a:lstStyle/>
        <a:p>
          <a:endParaRPr lang="en-CH"/>
        </a:p>
      </dgm:t>
    </dgm:pt>
    <dgm:pt modelId="{7769FBED-CAF7-405A-8519-5E00BEC14305}" type="sibTrans" cxnId="{156DF0D7-A4CD-4835-AAF8-CC8B7164A3E1}">
      <dgm:prSet/>
      <dgm:spPr/>
      <dgm:t>
        <a:bodyPr/>
        <a:lstStyle/>
        <a:p>
          <a:endParaRPr lang="en-CH"/>
        </a:p>
      </dgm:t>
    </dgm:pt>
    <dgm:pt modelId="{2A3B7183-DCF4-4BBD-9ABF-1124AFD69418}">
      <dgm:prSet phldrT="[Text]"/>
      <dgm:spPr/>
      <dgm:t>
        <a:bodyPr/>
        <a:lstStyle/>
        <a:p>
          <a:r>
            <a:rPr lang="en-US" dirty="0"/>
            <a:t>Represents the estimated financial impact in the WMO budget as result of the increase in the price of good, services and salaries over the Financial Period, quantifying the loss in purchasing power of the organization to deliver its mandate as compared to a nominal budget.</a:t>
          </a:r>
          <a:endParaRPr lang="en-CH" dirty="0"/>
        </a:p>
      </dgm:t>
    </dgm:pt>
    <dgm:pt modelId="{D75D02E4-E162-4966-AC39-69376C14239F}" type="parTrans" cxnId="{DE875960-1E7C-408B-B915-BE53FF221487}">
      <dgm:prSet/>
      <dgm:spPr/>
      <dgm:t>
        <a:bodyPr/>
        <a:lstStyle/>
        <a:p>
          <a:endParaRPr lang="en-CH"/>
        </a:p>
      </dgm:t>
    </dgm:pt>
    <dgm:pt modelId="{8E9E711C-1ED0-4C2A-8E74-AED5AD9CFD06}" type="sibTrans" cxnId="{DE875960-1E7C-408B-B915-BE53FF221487}">
      <dgm:prSet/>
      <dgm:spPr/>
      <dgm:t>
        <a:bodyPr/>
        <a:lstStyle/>
        <a:p>
          <a:endParaRPr lang="en-CH"/>
        </a:p>
      </dgm:t>
    </dgm:pt>
    <dgm:pt modelId="{7CAEB432-ABD3-4084-B5E6-968B2144895F}">
      <dgm:prSet phldrT="[Text]" custT="1"/>
      <dgm:spPr/>
      <dgm:t>
        <a:bodyPr/>
        <a:lstStyle/>
        <a:p>
          <a:pPr algn="l"/>
          <a:r>
            <a:rPr lang="fr-BE" sz="2000"/>
            <a:t>Economies and </a:t>
          </a:r>
          <a:r>
            <a:rPr lang="en-US" sz="2000" noProof="0"/>
            <a:t>Efficiencies</a:t>
          </a:r>
          <a:endParaRPr lang="en-CH" sz="2000" dirty="0"/>
        </a:p>
      </dgm:t>
    </dgm:pt>
    <dgm:pt modelId="{216AE5A1-6F7F-4FBA-B88E-3ED8236731E6}" type="parTrans" cxnId="{68A33340-D268-41F8-AA8A-1DD8D4FC0CF8}">
      <dgm:prSet/>
      <dgm:spPr/>
      <dgm:t>
        <a:bodyPr/>
        <a:lstStyle/>
        <a:p>
          <a:endParaRPr lang="en-CH"/>
        </a:p>
      </dgm:t>
    </dgm:pt>
    <dgm:pt modelId="{D9AB60E4-5356-4088-8039-5B928FD59642}" type="sibTrans" cxnId="{68A33340-D268-41F8-AA8A-1DD8D4FC0CF8}">
      <dgm:prSet/>
      <dgm:spPr/>
      <dgm:t>
        <a:bodyPr/>
        <a:lstStyle/>
        <a:p>
          <a:endParaRPr lang="en-CH"/>
        </a:p>
      </dgm:t>
    </dgm:pt>
    <dgm:pt modelId="{6F3460A0-066B-4BA7-9C99-71EF904DAC73}">
      <dgm:prSet phldrT="[Text]"/>
      <dgm:spPr/>
      <dgm:t>
        <a:bodyPr/>
        <a:lstStyle/>
        <a:p>
          <a:r>
            <a:rPr lang="en-US" dirty="0"/>
            <a:t>Financial and programmatic impact of measures, innovations and transformation in processes, technology and structures resulting in more efficient use of resources and savings reinvested in programmatic areas – already incorporated in the budget scenarios.</a:t>
          </a:r>
          <a:endParaRPr lang="en-CH" dirty="0"/>
        </a:p>
      </dgm:t>
    </dgm:pt>
    <dgm:pt modelId="{22888335-35AD-4EF5-A825-988620C4022D}" type="parTrans" cxnId="{3ABEB688-9C1C-489C-8226-3AA18EDB9248}">
      <dgm:prSet/>
      <dgm:spPr/>
      <dgm:t>
        <a:bodyPr/>
        <a:lstStyle/>
        <a:p>
          <a:endParaRPr lang="en-CH"/>
        </a:p>
      </dgm:t>
    </dgm:pt>
    <dgm:pt modelId="{86A0CCCE-88D8-4D24-B7E6-C18531D0FB8F}" type="sibTrans" cxnId="{3ABEB688-9C1C-489C-8226-3AA18EDB9248}">
      <dgm:prSet/>
      <dgm:spPr/>
      <dgm:t>
        <a:bodyPr/>
        <a:lstStyle/>
        <a:p>
          <a:endParaRPr lang="en-CH"/>
        </a:p>
      </dgm:t>
    </dgm:pt>
    <dgm:pt modelId="{3A36897D-0F9B-471B-9124-DD3859B33FC1}">
      <dgm:prSet custT="1"/>
      <dgm:spPr/>
      <dgm:t>
        <a:bodyPr/>
        <a:lstStyle/>
        <a:p>
          <a:pPr algn="l"/>
          <a:r>
            <a:rPr lang="en-US" sz="2000" dirty="0"/>
            <a:t>Apportioned costs</a:t>
          </a:r>
          <a:endParaRPr lang="en-CH" sz="2000" dirty="0"/>
        </a:p>
      </dgm:t>
    </dgm:pt>
    <dgm:pt modelId="{60DC9069-A577-4FEF-9F1D-FF4083B388CC}" type="parTrans" cxnId="{2C53B14C-2A33-420C-A226-83BF31891664}">
      <dgm:prSet/>
      <dgm:spPr/>
      <dgm:t>
        <a:bodyPr/>
        <a:lstStyle/>
        <a:p>
          <a:endParaRPr lang="en-CH"/>
        </a:p>
      </dgm:t>
    </dgm:pt>
    <dgm:pt modelId="{B5644636-83F6-4F47-9643-07718D4096DC}" type="sibTrans" cxnId="{2C53B14C-2A33-420C-A226-83BF31891664}">
      <dgm:prSet/>
      <dgm:spPr/>
      <dgm:t>
        <a:bodyPr/>
        <a:lstStyle/>
        <a:p>
          <a:endParaRPr lang="en-CH"/>
        </a:p>
      </dgm:t>
    </dgm:pt>
    <dgm:pt modelId="{7B8DAEBC-5D4F-48D0-A589-73D7DC4DFF21}">
      <dgm:prSet/>
      <dgm:spPr/>
      <dgm:t>
        <a:bodyPr/>
        <a:lstStyle/>
        <a:p>
          <a:r>
            <a:rPr lang="en-US" dirty="0"/>
            <a:t>Represents all indirect and administrative costs incurred by the Organization. Those cost are disclosed and described in the budget document and proportionally apportioned by Long-Terms Goals/Budget parts in line with the adopted budget format. Represents less than 20% in all scenarios.</a:t>
          </a:r>
          <a:endParaRPr lang="en-CH" dirty="0"/>
        </a:p>
      </dgm:t>
    </dgm:pt>
    <dgm:pt modelId="{BAE1B7ED-5095-4D20-BF06-3279C18FE910}" type="parTrans" cxnId="{56EA5C82-A5DF-41D8-9787-1BDE500C705B}">
      <dgm:prSet/>
      <dgm:spPr/>
      <dgm:t>
        <a:bodyPr/>
        <a:lstStyle/>
        <a:p>
          <a:endParaRPr lang="en-CH"/>
        </a:p>
      </dgm:t>
    </dgm:pt>
    <dgm:pt modelId="{AE0A7382-2D69-47C5-9C59-F073B392B68D}" type="sibTrans" cxnId="{56EA5C82-A5DF-41D8-9787-1BDE500C705B}">
      <dgm:prSet/>
      <dgm:spPr/>
      <dgm:t>
        <a:bodyPr/>
        <a:lstStyle/>
        <a:p>
          <a:endParaRPr lang="en-CH"/>
        </a:p>
      </dgm:t>
    </dgm:pt>
    <dgm:pt modelId="{275886DB-5CB8-4DA1-8BB1-24AF453B7B92}" type="pres">
      <dgm:prSet presAssocID="{DFE88F98-A423-42A4-8D9D-76ED9B80DE3C}" presName="Name0" presStyleCnt="0">
        <dgm:presLayoutVars>
          <dgm:dir/>
          <dgm:animLvl val="lvl"/>
          <dgm:resizeHandles val="exact"/>
        </dgm:presLayoutVars>
      </dgm:prSet>
      <dgm:spPr/>
    </dgm:pt>
    <dgm:pt modelId="{94D3E544-D158-4176-B2A5-DECFA060D930}" type="pres">
      <dgm:prSet presAssocID="{74768CC6-5254-4596-866A-DDE6DE066861}" presName="linNode" presStyleCnt="0"/>
      <dgm:spPr/>
    </dgm:pt>
    <dgm:pt modelId="{06D082C7-129F-4D69-B07C-751A640E8D76}" type="pres">
      <dgm:prSet presAssocID="{74768CC6-5254-4596-866A-DDE6DE066861}" presName="parentText" presStyleLbl="node1" presStyleIdx="0" presStyleCnt="3" custScaleX="70190">
        <dgm:presLayoutVars>
          <dgm:chMax val="1"/>
          <dgm:bulletEnabled val="1"/>
        </dgm:presLayoutVars>
      </dgm:prSet>
      <dgm:spPr/>
    </dgm:pt>
    <dgm:pt modelId="{FC2BF968-8413-4B0F-8232-D2B5AC265470}" type="pres">
      <dgm:prSet presAssocID="{74768CC6-5254-4596-866A-DDE6DE066861}" presName="descendantText" presStyleLbl="alignAccFollowNode1" presStyleIdx="0" presStyleCnt="3">
        <dgm:presLayoutVars>
          <dgm:bulletEnabled val="1"/>
        </dgm:presLayoutVars>
      </dgm:prSet>
      <dgm:spPr/>
    </dgm:pt>
    <dgm:pt modelId="{1178F1DB-65F7-41FA-98B1-05CFB23E7052}" type="pres">
      <dgm:prSet presAssocID="{7769FBED-CAF7-405A-8519-5E00BEC14305}" presName="sp" presStyleCnt="0"/>
      <dgm:spPr/>
    </dgm:pt>
    <dgm:pt modelId="{4B47C117-0402-479B-BB60-D7650C535C70}" type="pres">
      <dgm:prSet presAssocID="{7CAEB432-ABD3-4084-B5E6-968B2144895F}" presName="linNode" presStyleCnt="0"/>
      <dgm:spPr/>
    </dgm:pt>
    <dgm:pt modelId="{554E2014-B7BB-40B4-B406-1C1337A815CB}" type="pres">
      <dgm:prSet presAssocID="{7CAEB432-ABD3-4084-B5E6-968B2144895F}" presName="parentText" presStyleLbl="node1" presStyleIdx="1" presStyleCnt="3" custScaleX="70190">
        <dgm:presLayoutVars>
          <dgm:chMax val="1"/>
          <dgm:bulletEnabled val="1"/>
        </dgm:presLayoutVars>
      </dgm:prSet>
      <dgm:spPr/>
    </dgm:pt>
    <dgm:pt modelId="{C3BDF7F7-7E85-4308-980C-6F734E7561AC}" type="pres">
      <dgm:prSet presAssocID="{7CAEB432-ABD3-4084-B5E6-968B2144895F}" presName="descendantText" presStyleLbl="alignAccFollowNode1" presStyleIdx="1" presStyleCnt="3">
        <dgm:presLayoutVars>
          <dgm:bulletEnabled val="1"/>
        </dgm:presLayoutVars>
      </dgm:prSet>
      <dgm:spPr/>
    </dgm:pt>
    <dgm:pt modelId="{9A7FFBED-46C5-49B4-B4F6-D93E88982EC3}" type="pres">
      <dgm:prSet presAssocID="{D9AB60E4-5356-4088-8039-5B928FD59642}" presName="sp" presStyleCnt="0"/>
      <dgm:spPr/>
    </dgm:pt>
    <dgm:pt modelId="{1074D80D-9B7F-47D5-BAE3-BBDBE21ED2B6}" type="pres">
      <dgm:prSet presAssocID="{3A36897D-0F9B-471B-9124-DD3859B33FC1}" presName="linNode" presStyleCnt="0"/>
      <dgm:spPr/>
    </dgm:pt>
    <dgm:pt modelId="{BE4724FD-A10F-4A0D-BF08-04B826504EF3}" type="pres">
      <dgm:prSet presAssocID="{3A36897D-0F9B-471B-9124-DD3859B33FC1}" presName="parentText" presStyleLbl="node1" presStyleIdx="2" presStyleCnt="3" custScaleX="70190">
        <dgm:presLayoutVars>
          <dgm:chMax val="1"/>
          <dgm:bulletEnabled val="1"/>
        </dgm:presLayoutVars>
      </dgm:prSet>
      <dgm:spPr/>
    </dgm:pt>
    <dgm:pt modelId="{C222461A-F358-474F-B81C-148D6A1215B5}" type="pres">
      <dgm:prSet presAssocID="{3A36897D-0F9B-471B-9124-DD3859B33FC1}" presName="descendantText" presStyleLbl="alignAccFollowNode1" presStyleIdx="2" presStyleCnt="3">
        <dgm:presLayoutVars>
          <dgm:bulletEnabled val="1"/>
        </dgm:presLayoutVars>
      </dgm:prSet>
      <dgm:spPr/>
    </dgm:pt>
  </dgm:ptLst>
  <dgm:cxnLst>
    <dgm:cxn modelId="{8C300513-116F-4978-861B-3874F0D18093}" type="presOf" srcId="{3A36897D-0F9B-471B-9124-DD3859B33FC1}" destId="{BE4724FD-A10F-4A0D-BF08-04B826504EF3}" srcOrd="0" destOrd="0" presId="urn:microsoft.com/office/officeart/2005/8/layout/vList5"/>
    <dgm:cxn modelId="{9140DB3B-B334-4C28-B46E-C6D0B664D157}" type="presOf" srcId="{7CAEB432-ABD3-4084-B5E6-968B2144895F}" destId="{554E2014-B7BB-40B4-B406-1C1337A815CB}" srcOrd="0" destOrd="0" presId="urn:microsoft.com/office/officeart/2005/8/layout/vList5"/>
    <dgm:cxn modelId="{57B4323D-B4F1-4850-97DB-A0525BE43BF6}" type="presOf" srcId="{DFE88F98-A423-42A4-8D9D-76ED9B80DE3C}" destId="{275886DB-5CB8-4DA1-8BB1-24AF453B7B92}" srcOrd="0" destOrd="0" presId="urn:microsoft.com/office/officeart/2005/8/layout/vList5"/>
    <dgm:cxn modelId="{68A33340-D268-41F8-AA8A-1DD8D4FC0CF8}" srcId="{DFE88F98-A423-42A4-8D9D-76ED9B80DE3C}" destId="{7CAEB432-ABD3-4084-B5E6-968B2144895F}" srcOrd="1" destOrd="0" parTransId="{216AE5A1-6F7F-4FBA-B88E-3ED8236731E6}" sibTransId="{D9AB60E4-5356-4088-8039-5B928FD59642}"/>
    <dgm:cxn modelId="{DE875960-1E7C-408B-B915-BE53FF221487}" srcId="{74768CC6-5254-4596-866A-DDE6DE066861}" destId="{2A3B7183-DCF4-4BBD-9ABF-1124AFD69418}" srcOrd="0" destOrd="0" parTransId="{D75D02E4-E162-4966-AC39-69376C14239F}" sibTransId="{8E9E711C-1ED0-4C2A-8E74-AED5AD9CFD06}"/>
    <dgm:cxn modelId="{2C53B14C-2A33-420C-A226-83BF31891664}" srcId="{DFE88F98-A423-42A4-8D9D-76ED9B80DE3C}" destId="{3A36897D-0F9B-471B-9124-DD3859B33FC1}" srcOrd="2" destOrd="0" parTransId="{60DC9069-A577-4FEF-9F1D-FF4083B388CC}" sibTransId="{B5644636-83F6-4F47-9643-07718D4096DC}"/>
    <dgm:cxn modelId="{505A5678-A096-4F99-B615-BAABDEE8A12F}" type="presOf" srcId="{7B8DAEBC-5D4F-48D0-A589-73D7DC4DFF21}" destId="{C222461A-F358-474F-B81C-148D6A1215B5}" srcOrd="0" destOrd="0" presId="urn:microsoft.com/office/officeart/2005/8/layout/vList5"/>
    <dgm:cxn modelId="{56EA5C82-A5DF-41D8-9787-1BDE500C705B}" srcId="{3A36897D-0F9B-471B-9124-DD3859B33FC1}" destId="{7B8DAEBC-5D4F-48D0-A589-73D7DC4DFF21}" srcOrd="0" destOrd="0" parTransId="{BAE1B7ED-5095-4D20-BF06-3279C18FE910}" sibTransId="{AE0A7382-2D69-47C5-9C59-F073B392B68D}"/>
    <dgm:cxn modelId="{3ABEB688-9C1C-489C-8226-3AA18EDB9248}" srcId="{7CAEB432-ABD3-4084-B5E6-968B2144895F}" destId="{6F3460A0-066B-4BA7-9C99-71EF904DAC73}" srcOrd="0" destOrd="0" parTransId="{22888335-35AD-4EF5-A825-988620C4022D}" sibTransId="{86A0CCCE-88D8-4D24-B7E6-C18531D0FB8F}"/>
    <dgm:cxn modelId="{AA84A9A0-E722-4BD0-B6E9-37B8A0C86AA6}" type="presOf" srcId="{74768CC6-5254-4596-866A-DDE6DE066861}" destId="{06D082C7-129F-4D69-B07C-751A640E8D76}" srcOrd="0" destOrd="0" presId="urn:microsoft.com/office/officeart/2005/8/layout/vList5"/>
    <dgm:cxn modelId="{F35C9EB2-8527-45DF-A8BD-32CB3E7F32FC}" type="presOf" srcId="{6F3460A0-066B-4BA7-9C99-71EF904DAC73}" destId="{C3BDF7F7-7E85-4308-980C-6F734E7561AC}" srcOrd="0" destOrd="0" presId="urn:microsoft.com/office/officeart/2005/8/layout/vList5"/>
    <dgm:cxn modelId="{156DF0D7-A4CD-4835-AAF8-CC8B7164A3E1}" srcId="{DFE88F98-A423-42A4-8D9D-76ED9B80DE3C}" destId="{74768CC6-5254-4596-866A-DDE6DE066861}" srcOrd="0" destOrd="0" parTransId="{3228BFD7-2EEF-46E6-93A6-0BDFF99FCF01}" sibTransId="{7769FBED-CAF7-405A-8519-5E00BEC14305}"/>
    <dgm:cxn modelId="{BC2B9EE6-B44D-4DC8-94B9-0AB3DC6B47F7}" type="presOf" srcId="{2A3B7183-DCF4-4BBD-9ABF-1124AFD69418}" destId="{FC2BF968-8413-4B0F-8232-D2B5AC265470}" srcOrd="0" destOrd="0" presId="urn:microsoft.com/office/officeart/2005/8/layout/vList5"/>
    <dgm:cxn modelId="{5F992E5F-1F46-4AAE-A13A-950B19A2F85A}" type="presParOf" srcId="{275886DB-5CB8-4DA1-8BB1-24AF453B7B92}" destId="{94D3E544-D158-4176-B2A5-DECFA060D930}" srcOrd="0" destOrd="0" presId="urn:microsoft.com/office/officeart/2005/8/layout/vList5"/>
    <dgm:cxn modelId="{2B473951-DB87-4A93-800B-FA896EA4F1A2}" type="presParOf" srcId="{94D3E544-D158-4176-B2A5-DECFA060D930}" destId="{06D082C7-129F-4D69-B07C-751A640E8D76}" srcOrd="0" destOrd="0" presId="urn:microsoft.com/office/officeart/2005/8/layout/vList5"/>
    <dgm:cxn modelId="{B95806B0-1C22-4DD9-B67E-5160298108A9}" type="presParOf" srcId="{94D3E544-D158-4176-B2A5-DECFA060D930}" destId="{FC2BF968-8413-4B0F-8232-D2B5AC265470}" srcOrd="1" destOrd="0" presId="urn:microsoft.com/office/officeart/2005/8/layout/vList5"/>
    <dgm:cxn modelId="{3B952149-DF5D-4D83-914B-21CF09DF8AD4}" type="presParOf" srcId="{275886DB-5CB8-4DA1-8BB1-24AF453B7B92}" destId="{1178F1DB-65F7-41FA-98B1-05CFB23E7052}" srcOrd="1" destOrd="0" presId="urn:microsoft.com/office/officeart/2005/8/layout/vList5"/>
    <dgm:cxn modelId="{0C1DFCA1-67A7-49DF-ACF9-76D83D036133}" type="presParOf" srcId="{275886DB-5CB8-4DA1-8BB1-24AF453B7B92}" destId="{4B47C117-0402-479B-BB60-D7650C535C70}" srcOrd="2" destOrd="0" presId="urn:microsoft.com/office/officeart/2005/8/layout/vList5"/>
    <dgm:cxn modelId="{0CF189F2-20EF-4632-973D-70FD4BB759FF}" type="presParOf" srcId="{4B47C117-0402-479B-BB60-D7650C535C70}" destId="{554E2014-B7BB-40B4-B406-1C1337A815CB}" srcOrd="0" destOrd="0" presId="urn:microsoft.com/office/officeart/2005/8/layout/vList5"/>
    <dgm:cxn modelId="{0C750D3B-AB13-4A81-BF3B-F84FB4D76F57}" type="presParOf" srcId="{4B47C117-0402-479B-BB60-D7650C535C70}" destId="{C3BDF7F7-7E85-4308-980C-6F734E7561AC}" srcOrd="1" destOrd="0" presId="urn:microsoft.com/office/officeart/2005/8/layout/vList5"/>
    <dgm:cxn modelId="{ABDD0784-D110-4367-BDDC-9DF20F154014}" type="presParOf" srcId="{275886DB-5CB8-4DA1-8BB1-24AF453B7B92}" destId="{9A7FFBED-46C5-49B4-B4F6-D93E88982EC3}" srcOrd="3" destOrd="0" presId="urn:microsoft.com/office/officeart/2005/8/layout/vList5"/>
    <dgm:cxn modelId="{1721EBE4-8308-4E65-94ED-833BCB1EDCF7}" type="presParOf" srcId="{275886DB-5CB8-4DA1-8BB1-24AF453B7B92}" destId="{1074D80D-9B7F-47D5-BAE3-BBDBE21ED2B6}" srcOrd="4" destOrd="0" presId="urn:microsoft.com/office/officeart/2005/8/layout/vList5"/>
    <dgm:cxn modelId="{25B2F206-61B4-47AC-A0BF-D96F589368EC}" type="presParOf" srcId="{1074D80D-9B7F-47D5-BAE3-BBDBE21ED2B6}" destId="{BE4724FD-A10F-4A0D-BF08-04B826504EF3}" srcOrd="0" destOrd="0" presId="urn:microsoft.com/office/officeart/2005/8/layout/vList5"/>
    <dgm:cxn modelId="{B18D5DCD-7F3E-4169-B384-69367A8EE98F}" type="presParOf" srcId="{1074D80D-9B7F-47D5-BAE3-BBDBE21ED2B6}" destId="{C222461A-F358-474F-B81C-148D6A1215B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F4C7B-D1F3-47EC-8D8F-2509B2F59F78}">
      <dsp:nvSpPr>
        <dsp:cNvPr id="0" name=""/>
        <dsp:cNvSpPr/>
      </dsp:nvSpPr>
      <dsp:spPr>
        <a:xfrm>
          <a:off x="125432" y="203"/>
          <a:ext cx="1017674" cy="4721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FINAC-41</a:t>
          </a:r>
          <a:endParaRPr lang="en-CH" sz="1600" kern="1200" dirty="0"/>
        </a:p>
      </dsp:txBody>
      <dsp:txXfrm>
        <a:off x="139261" y="14032"/>
        <a:ext cx="990016" cy="444496"/>
      </dsp:txXfrm>
    </dsp:sp>
    <dsp:sp modelId="{4D3270AA-00B2-4CD6-86B5-D662B76E0184}">
      <dsp:nvSpPr>
        <dsp:cNvPr id="0" name=""/>
        <dsp:cNvSpPr/>
      </dsp:nvSpPr>
      <dsp:spPr>
        <a:xfrm rot="5400000">
          <a:off x="555379" y="482876"/>
          <a:ext cx="157779" cy="1893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CH" sz="700" kern="1200"/>
        </a:p>
      </dsp:txBody>
      <dsp:txXfrm rot="-5400000">
        <a:off x="577469" y="498653"/>
        <a:ext cx="113600" cy="110445"/>
      </dsp:txXfrm>
    </dsp:sp>
    <dsp:sp modelId="{53161708-C726-4312-B34C-4045C464D52E}">
      <dsp:nvSpPr>
        <dsp:cNvPr id="0" name=""/>
        <dsp:cNvSpPr/>
      </dsp:nvSpPr>
      <dsp:spPr>
        <a:xfrm>
          <a:off x="125432" y="682730"/>
          <a:ext cx="1017674" cy="4207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EC-75</a:t>
          </a:r>
          <a:endParaRPr lang="en-CH" sz="1600" kern="1200" dirty="0"/>
        </a:p>
      </dsp:txBody>
      <dsp:txXfrm>
        <a:off x="137755" y="695053"/>
        <a:ext cx="993028" cy="396098"/>
      </dsp:txXfrm>
    </dsp:sp>
    <dsp:sp modelId="{E251BDDB-4ECB-4CD2-A5C7-917710C8F456}">
      <dsp:nvSpPr>
        <dsp:cNvPr id="0" name=""/>
        <dsp:cNvSpPr/>
      </dsp:nvSpPr>
      <dsp:spPr>
        <a:xfrm rot="5400000">
          <a:off x="555379" y="1113992"/>
          <a:ext cx="157779" cy="1893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CH" sz="700" kern="1200"/>
        </a:p>
      </dsp:txBody>
      <dsp:txXfrm rot="-5400000">
        <a:off x="577469" y="1129769"/>
        <a:ext cx="113600" cy="110445"/>
      </dsp:txXfrm>
    </dsp:sp>
    <dsp:sp modelId="{897983D8-1A52-43DB-AFCA-DB1112D9C5AD}">
      <dsp:nvSpPr>
        <dsp:cNvPr id="0" name=""/>
        <dsp:cNvSpPr/>
      </dsp:nvSpPr>
      <dsp:spPr>
        <a:xfrm>
          <a:off x="125432" y="1313846"/>
          <a:ext cx="1017674" cy="4207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PAC</a:t>
          </a:r>
          <a:endParaRPr lang="en-CH" sz="1600" kern="1200" dirty="0"/>
        </a:p>
      </dsp:txBody>
      <dsp:txXfrm>
        <a:off x="137755" y="1326169"/>
        <a:ext cx="993028" cy="396098"/>
      </dsp:txXfrm>
    </dsp:sp>
    <dsp:sp modelId="{99BC15F0-C152-463A-8150-689EC01E51FB}">
      <dsp:nvSpPr>
        <dsp:cNvPr id="0" name=""/>
        <dsp:cNvSpPr/>
      </dsp:nvSpPr>
      <dsp:spPr>
        <a:xfrm rot="5400000">
          <a:off x="555379" y="1745108"/>
          <a:ext cx="157779" cy="1893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CH" sz="700" kern="1200"/>
        </a:p>
      </dsp:txBody>
      <dsp:txXfrm rot="-5400000">
        <a:off x="577469" y="1760885"/>
        <a:ext cx="113600" cy="110445"/>
      </dsp:txXfrm>
    </dsp:sp>
    <dsp:sp modelId="{E4C7542A-A35C-4B23-9330-216024323C51}">
      <dsp:nvSpPr>
        <dsp:cNvPr id="0" name=""/>
        <dsp:cNvSpPr/>
      </dsp:nvSpPr>
      <dsp:spPr>
        <a:xfrm>
          <a:off x="125432" y="1944962"/>
          <a:ext cx="1017674" cy="4207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FINAC-42</a:t>
          </a:r>
          <a:endParaRPr lang="en-CH" sz="1600" kern="1200" dirty="0"/>
        </a:p>
      </dsp:txBody>
      <dsp:txXfrm>
        <a:off x="137755" y="1957285"/>
        <a:ext cx="993028" cy="396098"/>
      </dsp:txXfrm>
    </dsp:sp>
    <dsp:sp modelId="{C85FBC52-9E97-4DBF-BD04-FFB0DEFDC56E}">
      <dsp:nvSpPr>
        <dsp:cNvPr id="0" name=""/>
        <dsp:cNvSpPr/>
      </dsp:nvSpPr>
      <dsp:spPr>
        <a:xfrm rot="5400000">
          <a:off x="555379" y="2376224"/>
          <a:ext cx="157779" cy="1893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CH" sz="700" kern="1200"/>
        </a:p>
      </dsp:txBody>
      <dsp:txXfrm rot="-5400000">
        <a:off x="577469" y="2392001"/>
        <a:ext cx="113600" cy="110445"/>
      </dsp:txXfrm>
    </dsp:sp>
    <dsp:sp modelId="{94F6467B-C64B-4D43-B8B6-47902632C941}">
      <dsp:nvSpPr>
        <dsp:cNvPr id="0" name=""/>
        <dsp:cNvSpPr/>
      </dsp:nvSpPr>
      <dsp:spPr>
        <a:xfrm>
          <a:off x="125432" y="2576078"/>
          <a:ext cx="1017674" cy="4207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EC-76</a:t>
          </a:r>
          <a:endParaRPr lang="en-CH" sz="1600" kern="1200" dirty="0"/>
        </a:p>
      </dsp:txBody>
      <dsp:txXfrm>
        <a:off x="137755" y="2588401"/>
        <a:ext cx="993028" cy="396098"/>
      </dsp:txXfrm>
    </dsp:sp>
    <dsp:sp modelId="{4E38EF1E-DCE9-4794-8B17-3E627EC0CB5E}">
      <dsp:nvSpPr>
        <dsp:cNvPr id="0" name=""/>
        <dsp:cNvSpPr/>
      </dsp:nvSpPr>
      <dsp:spPr>
        <a:xfrm rot="5400000">
          <a:off x="555379" y="3007340"/>
          <a:ext cx="157779" cy="1893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CH" sz="700" kern="1200"/>
        </a:p>
      </dsp:txBody>
      <dsp:txXfrm rot="-5400000">
        <a:off x="577469" y="3023117"/>
        <a:ext cx="113600" cy="110445"/>
      </dsp:txXfrm>
    </dsp:sp>
    <dsp:sp modelId="{6FABE3CE-20DC-409E-AD89-5D9EA82B98BE}">
      <dsp:nvSpPr>
        <dsp:cNvPr id="0" name=""/>
        <dsp:cNvSpPr/>
      </dsp:nvSpPr>
      <dsp:spPr>
        <a:xfrm>
          <a:off x="125432" y="3207194"/>
          <a:ext cx="1017674" cy="4207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FINAC-43</a:t>
          </a:r>
          <a:endParaRPr lang="en-CH" sz="1600" kern="1200" dirty="0"/>
        </a:p>
      </dsp:txBody>
      <dsp:txXfrm>
        <a:off x="137755" y="3219517"/>
        <a:ext cx="993028" cy="396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32AAB-9A90-4C7F-929B-7ED34551CA68}">
      <dsp:nvSpPr>
        <dsp:cNvPr id="0" name=""/>
        <dsp:cNvSpPr/>
      </dsp:nvSpPr>
      <dsp:spPr>
        <a:xfrm>
          <a:off x="0" y="0"/>
          <a:ext cx="1370571" cy="809628"/>
        </a:xfrm>
        <a:prstGeom prst="roundRect">
          <a:avLst>
            <a:gd name="adj" fmla="val 10000"/>
          </a:avLst>
        </a:prstGeom>
        <a:no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36000" numCol="1" spcCol="1270" anchor="ctr" anchorCtr="0">
          <a:noAutofit/>
        </a:bodyPr>
        <a:lstStyle/>
        <a:p>
          <a:pPr marL="0" lvl="0" indent="0" algn="ctr" defTabSz="800100">
            <a:lnSpc>
              <a:spcPct val="90000"/>
            </a:lnSpc>
            <a:spcBef>
              <a:spcPct val="0"/>
            </a:spcBef>
            <a:spcAft>
              <a:spcPct val="35000"/>
            </a:spcAft>
            <a:buNone/>
          </a:pPr>
          <a:r>
            <a:rPr lang="fr-BE" sz="1800" b="0" i="0" kern="1200" dirty="0">
              <a:solidFill>
                <a:schemeClr val="accent1">
                  <a:lumMod val="75000"/>
                </a:schemeClr>
              </a:solidFill>
            </a:rPr>
            <a:t>EC-75/INF. 4(1d)</a:t>
          </a:r>
          <a:endParaRPr lang="en-CH" sz="1800" kern="1200" dirty="0">
            <a:solidFill>
              <a:schemeClr val="accent1">
                <a:lumMod val="75000"/>
              </a:schemeClr>
            </a:solidFill>
          </a:endParaRPr>
        </a:p>
      </dsp:txBody>
      <dsp:txXfrm>
        <a:off x="23713" y="23713"/>
        <a:ext cx="1323145" cy="762202"/>
      </dsp:txXfrm>
    </dsp:sp>
    <dsp:sp modelId="{7C64E36E-7A10-4A45-8FEE-17EE8C71AB5A}">
      <dsp:nvSpPr>
        <dsp:cNvPr id="0" name=""/>
        <dsp:cNvSpPr/>
      </dsp:nvSpPr>
      <dsp:spPr>
        <a:xfrm rot="5400000">
          <a:off x="533480" y="829868"/>
          <a:ext cx="303610" cy="3643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CH" sz="1300" kern="1200">
            <a:solidFill>
              <a:schemeClr val="accent1">
                <a:lumMod val="75000"/>
              </a:schemeClr>
            </a:solidFill>
          </a:endParaRPr>
        </a:p>
      </dsp:txBody>
      <dsp:txXfrm rot="-5400000">
        <a:off x="575986" y="860229"/>
        <a:ext cx="218600" cy="212527"/>
      </dsp:txXfrm>
    </dsp:sp>
    <dsp:sp modelId="{8D678E0A-F243-48E4-9F94-282437162063}">
      <dsp:nvSpPr>
        <dsp:cNvPr id="0" name=""/>
        <dsp:cNvSpPr/>
      </dsp:nvSpPr>
      <dsp:spPr>
        <a:xfrm>
          <a:off x="0" y="1214442"/>
          <a:ext cx="1370571" cy="809628"/>
        </a:xfrm>
        <a:prstGeom prst="roundRect">
          <a:avLst>
            <a:gd name="adj" fmla="val 10000"/>
          </a:avLst>
        </a:prstGeom>
        <a:no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36000" numCol="1" spcCol="1270" anchor="ctr" anchorCtr="0">
          <a:noAutofit/>
        </a:bodyPr>
        <a:lstStyle/>
        <a:p>
          <a:pPr marL="0" lvl="0" indent="0" algn="ctr" defTabSz="800100">
            <a:lnSpc>
              <a:spcPct val="90000"/>
            </a:lnSpc>
            <a:spcBef>
              <a:spcPct val="0"/>
            </a:spcBef>
            <a:spcAft>
              <a:spcPct val="35000"/>
            </a:spcAft>
            <a:buNone/>
          </a:pPr>
          <a:r>
            <a:rPr lang="fr-BE" sz="1800" kern="1200" dirty="0">
              <a:solidFill>
                <a:schemeClr val="accent1">
                  <a:lumMod val="75000"/>
                </a:schemeClr>
              </a:solidFill>
            </a:rPr>
            <a:t>EC-76/INF. 5</a:t>
          </a:r>
          <a:endParaRPr lang="en-CH" sz="1800" kern="1200" dirty="0">
            <a:solidFill>
              <a:schemeClr val="accent1">
                <a:lumMod val="75000"/>
              </a:schemeClr>
            </a:solidFill>
          </a:endParaRPr>
        </a:p>
      </dsp:txBody>
      <dsp:txXfrm>
        <a:off x="23713" y="1238155"/>
        <a:ext cx="1323145" cy="762202"/>
      </dsp:txXfrm>
    </dsp:sp>
    <dsp:sp modelId="{659CE8EA-B0C9-4FC0-8F2B-40AEEAB0F132}">
      <dsp:nvSpPr>
        <dsp:cNvPr id="0" name=""/>
        <dsp:cNvSpPr/>
      </dsp:nvSpPr>
      <dsp:spPr>
        <a:xfrm rot="5400000">
          <a:off x="533480" y="2044310"/>
          <a:ext cx="303610" cy="3643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CH" sz="1300" kern="1200">
            <a:solidFill>
              <a:schemeClr val="accent1">
                <a:lumMod val="75000"/>
              </a:schemeClr>
            </a:solidFill>
          </a:endParaRPr>
        </a:p>
      </dsp:txBody>
      <dsp:txXfrm rot="-5400000">
        <a:off x="575986" y="2074671"/>
        <a:ext cx="218600" cy="212527"/>
      </dsp:txXfrm>
    </dsp:sp>
    <dsp:sp modelId="{4ABA5BD2-82FB-41B7-A87B-FDF943C62634}">
      <dsp:nvSpPr>
        <dsp:cNvPr id="0" name=""/>
        <dsp:cNvSpPr/>
      </dsp:nvSpPr>
      <dsp:spPr>
        <a:xfrm>
          <a:off x="0" y="2428884"/>
          <a:ext cx="1370571" cy="809628"/>
        </a:xfrm>
        <a:prstGeom prst="roundRect">
          <a:avLst>
            <a:gd name="adj" fmla="val 10000"/>
          </a:avLst>
        </a:prstGeom>
        <a:no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36000" numCol="1" spcCol="1270" anchor="ctr" anchorCtr="0">
          <a:noAutofit/>
        </a:bodyPr>
        <a:lstStyle/>
        <a:p>
          <a:pPr marL="0" lvl="0" indent="0" algn="ctr" defTabSz="800100">
            <a:lnSpc>
              <a:spcPct val="90000"/>
            </a:lnSpc>
            <a:spcBef>
              <a:spcPct val="0"/>
            </a:spcBef>
            <a:spcAft>
              <a:spcPct val="35000"/>
            </a:spcAft>
            <a:buNone/>
          </a:pPr>
          <a:r>
            <a:rPr lang="fr-BE" sz="1800" kern="1200" dirty="0">
              <a:solidFill>
                <a:schemeClr val="accent1">
                  <a:lumMod val="75000"/>
                </a:schemeClr>
              </a:solidFill>
            </a:rPr>
            <a:t>Cg-19/INF. 3.1(2)</a:t>
          </a:r>
          <a:endParaRPr lang="en-CH" sz="1800" kern="1200" dirty="0">
            <a:solidFill>
              <a:schemeClr val="accent1">
                <a:lumMod val="75000"/>
              </a:schemeClr>
            </a:solidFill>
          </a:endParaRPr>
        </a:p>
      </dsp:txBody>
      <dsp:txXfrm>
        <a:off x="23713" y="2452597"/>
        <a:ext cx="1323145" cy="762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D00A0-19CA-45C7-8B2C-14157A0FD293}">
      <dsp:nvSpPr>
        <dsp:cNvPr id="0" name=""/>
        <dsp:cNvSpPr/>
      </dsp:nvSpPr>
      <dsp:spPr>
        <a:xfrm flipH="1">
          <a:off x="1944283" y="1428761"/>
          <a:ext cx="2281049" cy="2179693"/>
        </a:xfrm>
        <a:prstGeom prst="ellipse">
          <a:avLst/>
        </a:prstGeom>
        <a:noFill/>
        <a:ln w="57150">
          <a:solidFill>
            <a:schemeClr val="accent1">
              <a:shade val="60000"/>
              <a:hueOff val="0"/>
              <a:satOff val="0"/>
              <a:lumOff val="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488950">
            <a:lnSpc>
              <a:spcPct val="90000"/>
            </a:lnSpc>
            <a:spcBef>
              <a:spcPct val="0"/>
            </a:spcBef>
            <a:spcAft>
              <a:spcPct val="35000"/>
            </a:spcAft>
            <a:buNone/>
          </a:pPr>
          <a:r>
            <a:rPr lang="en-US" sz="1100" kern="1200" dirty="0"/>
            <a:t>Long-Term Goals</a:t>
          </a:r>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r>
            <a:rPr lang="en-US" sz="1100" kern="1200" dirty="0"/>
            <a:t>Strategic Objective</a:t>
          </a:r>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r>
            <a:rPr lang="en-US" sz="1100" kern="1200" dirty="0"/>
            <a:t>Focus Areas</a:t>
          </a:r>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r>
            <a:rPr lang="en-US" sz="1100" kern="1200" dirty="0"/>
            <a:t>Outputs</a:t>
          </a:r>
          <a:endParaRPr lang="en-CH" sz="1100" kern="1200" dirty="0"/>
        </a:p>
      </dsp:txBody>
      <dsp:txXfrm>
        <a:off x="2278335" y="1747970"/>
        <a:ext cx="1612945" cy="1541275"/>
      </dsp:txXfrm>
    </dsp:sp>
    <dsp:sp modelId="{97BE54BC-8F1C-4119-B055-67AF30B828FA}">
      <dsp:nvSpPr>
        <dsp:cNvPr id="0" name=""/>
        <dsp:cNvSpPr/>
      </dsp:nvSpPr>
      <dsp:spPr>
        <a:xfrm rot="16232414">
          <a:off x="2871486" y="1203044"/>
          <a:ext cx="451453" cy="0"/>
        </a:xfrm>
        <a:custGeom>
          <a:avLst/>
          <a:gdLst/>
          <a:ahLst/>
          <a:cxnLst/>
          <a:rect l="0" t="0" r="0" b="0"/>
          <a:pathLst>
            <a:path>
              <a:moveTo>
                <a:pt x="0" y="0"/>
              </a:moveTo>
              <a:lnTo>
                <a:pt x="451453" y="0"/>
              </a:lnTo>
            </a:path>
          </a:pathLst>
        </a:custGeom>
        <a:noFill/>
        <a:ln w="12700" cap="flat" cmpd="sng" algn="ctr">
          <a:solidFill>
            <a:srgbClr val="0070C0"/>
          </a:solidFill>
          <a:prstDash val="solid"/>
          <a:miter lim="800000"/>
          <a:headEnd type="none"/>
          <a:tailEnd type="none"/>
        </a:ln>
        <a:effectLst/>
      </dsp:spPr>
      <dsp:style>
        <a:lnRef idx="2">
          <a:scrgbClr r="0" g="0" b="0"/>
        </a:lnRef>
        <a:fillRef idx="0">
          <a:scrgbClr r="0" g="0" b="0"/>
        </a:fillRef>
        <a:effectRef idx="0">
          <a:scrgbClr r="0" g="0" b="0"/>
        </a:effectRef>
        <a:fontRef idx="minor"/>
      </dsp:style>
    </dsp:sp>
    <dsp:sp modelId="{FDB9F296-48D0-4631-9F1D-6A38B301C69D}">
      <dsp:nvSpPr>
        <dsp:cNvPr id="0" name=""/>
        <dsp:cNvSpPr/>
      </dsp:nvSpPr>
      <dsp:spPr>
        <a:xfrm>
          <a:off x="2242807" y="402019"/>
          <a:ext cx="1718492" cy="575308"/>
        </a:xfrm>
        <a:prstGeom prst="roundRect">
          <a:avLst/>
        </a:prstGeom>
        <a:solidFill>
          <a:schemeClr val="accent1">
            <a:hueOff val="0"/>
            <a:satOff val="0"/>
            <a:lum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Strategic Plan</a:t>
          </a:r>
          <a:endParaRPr lang="en-CH" sz="1900" kern="1200" dirty="0">
            <a:solidFill>
              <a:schemeClr val="bg1"/>
            </a:solidFill>
          </a:endParaRPr>
        </a:p>
      </dsp:txBody>
      <dsp:txXfrm>
        <a:off x="2270891" y="430103"/>
        <a:ext cx="1662324" cy="519140"/>
      </dsp:txXfrm>
    </dsp:sp>
    <dsp:sp modelId="{9BAC0CCD-8B31-4798-9C35-498FF54650D9}">
      <dsp:nvSpPr>
        <dsp:cNvPr id="0" name=""/>
        <dsp:cNvSpPr/>
      </dsp:nvSpPr>
      <dsp:spPr>
        <a:xfrm rot="1668316">
          <a:off x="4212369" y="3172446"/>
          <a:ext cx="224556" cy="0"/>
        </a:xfrm>
        <a:custGeom>
          <a:avLst/>
          <a:gdLst/>
          <a:ahLst/>
          <a:cxnLst/>
          <a:rect l="0" t="0" r="0" b="0"/>
          <a:pathLst>
            <a:path>
              <a:moveTo>
                <a:pt x="0" y="0"/>
              </a:moveTo>
              <a:lnTo>
                <a:pt x="224556" y="0"/>
              </a:lnTo>
            </a:path>
          </a:pathLst>
        </a:custGeom>
        <a:noFill/>
        <a:ln w="12700" cap="flat" cmpd="sng" algn="ctr">
          <a:solidFill>
            <a:srgbClr val="0070C0"/>
          </a:solidFill>
          <a:prstDash val="solid"/>
          <a:miter lim="800000"/>
          <a:tailEnd type="none"/>
        </a:ln>
        <a:effectLst/>
      </dsp:spPr>
      <dsp:style>
        <a:lnRef idx="2">
          <a:scrgbClr r="0" g="0" b="0"/>
        </a:lnRef>
        <a:fillRef idx="0">
          <a:scrgbClr r="0" g="0" b="0"/>
        </a:fillRef>
        <a:effectRef idx="0">
          <a:scrgbClr r="0" g="0" b="0"/>
        </a:effectRef>
        <a:fontRef idx="minor"/>
      </dsp:style>
    </dsp:sp>
    <dsp:sp modelId="{47A6C75C-5355-418F-80FE-05C3F70F2573}">
      <dsp:nvSpPr>
        <dsp:cNvPr id="0" name=""/>
        <dsp:cNvSpPr/>
      </dsp:nvSpPr>
      <dsp:spPr>
        <a:xfrm>
          <a:off x="4423961" y="3178289"/>
          <a:ext cx="1201782" cy="726832"/>
        </a:xfrm>
        <a:prstGeom prst="roundRect">
          <a:avLst/>
        </a:prstGeom>
        <a:solidFill>
          <a:schemeClr val="accent1">
            <a:hueOff val="0"/>
            <a:satOff val="0"/>
            <a:lum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rPr>
            <a:t>Maximum Expenditure</a:t>
          </a:r>
          <a:endParaRPr lang="en-CH" sz="1400" kern="1200" dirty="0">
            <a:solidFill>
              <a:schemeClr val="bg1"/>
            </a:solidFill>
          </a:endParaRPr>
        </a:p>
      </dsp:txBody>
      <dsp:txXfrm>
        <a:off x="4459442" y="3213770"/>
        <a:ext cx="1130820" cy="655870"/>
      </dsp:txXfrm>
    </dsp:sp>
    <dsp:sp modelId="{59E24DB4-5A64-4917-BCDE-1C6D2639AF8E}">
      <dsp:nvSpPr>
        <dsp:cNvPr id="0" name=""/>
        <dsp:cNvSpPr/>
      </dsp:nvSpPr>
      <dsp:spPr>
        <a:xfrm rot="9257998">
          <a:off x="1637591" y="3137466"/>
          <a:ext cx="322650" cy="0"/>
        </a:xfrm>
        <a:custGeom>
          <a:avLst/>
          <a:gdLst/>
          <a:ahLst/>
          <a:cxnLst/>
          <a:rect l="0" t="0" r="0" b="0"/>
          <a:pathLst>
            <a:path>
              <a:moveTo>
                <a:pt x="0" y="0"/>
              </a:moveTo>
              <a:lnTo>
                <a:pt x="322650" y="0"/>
              </a:lnTo>
            </a:path>
          </a:pathLst>
        </a:custGeom>
        <a:noFill/>
        <a:ln w="12700" cap="flat" cmpd="sng" algn="ctr">
          <a:solidFill>
            <a:srgbClr val="0070C0"/>
          </a:solidFill>
          <a:prstDash val="solid"/>
          <a:miter lim="800000"/>
          <a:headEnd type="none"/>
          <a:tailEnd type="none"/>
        </a:ln>
        <a:effectLst/>
      </dsp:spPr>
      <dsp:style>
        <a:lnRef idx="2">
          <a:scrgbClr r="0" g="0" b="0"/>
        </a:lnRef>
        <a:fillRef idx="0">
          <a:scrgbClr r="0" g="0" b="0"/>
        </a:fillRef>
        <a:effectRef idx="0">
          <a:scrgbClr r="0" g="0" b="0"/>
        </a:effectRef>
        <a:fontRef idx="minor"/>
      </dsp:style>
    </dsp:sp>
    <dsp:sp modelId="{3E9EAC8C-21CF-4181-B61E-ECE9EE2FE2EC}">
      <dsp:nvSpPr>
        <dsp:cNvPr id="0" name=""/>
        <dsp:cNvSpPr/>
      </dsp:nvSpPr>
      <dsp:spPr>
        <a:xfrm>
          <a:off x="560674" y="3100658"/>
          <a:ext cx="1092875" cy="739502"/>
        </a:xfrm>
        <a:prstGeom prst="roundRect">
          <a:avLst/>
        </a:prstGeom>
        <a:solidFill>
          <a:schemeClr val="accent1">
            <a:hueOff val="0"/>
            <a:satOff val="0"/>
            <a:lum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1"/>
              </a:solidFill>
            </a:rPr>
            <a:t>Operating Plan</a:t>
          </a:r>
          <a:endParaRPr lang="en-CH" sz="1500" kern="1200" dirty="0">
            <a:solidFill>
              <a:schemeClr val="bg1"/>
            </a:solidFill>
          </a:endParaRPr>
        </a:p>
      </dsp:txBody>
      <dsp:txXfrm>
        <a:off x="596774" y="3136758"/>
        <a:ext cx="1020675" cy="6673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BF968-8413-4B0F-8232-D2B5AC265470}">
      <dsp:nvSpPr>
        <dsp:cNvPr id="0" name=""/>
        <dsp:cNvSpPr/>
      </dsp:nvSpPr>
      <dsp:spPr>
        <a:xfrm rot="5400000">
          <a:off x="6327882" y="-2911353"/>
          <a:ext cx="865761" cy="69081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Represents the estimated financial impact in the WMO budget as result of the increase in the price of good, services and salaries over the Financial Period, quantifying the loss in purchasing power of the organization to deliver its mandate as compared to a nominal budget.</a:t>
          </a:r>
          <a:endParaRPr lang="en-CH" sz="1200" kern="1200" dirty="0"/>
        </a:p>
      </dsp:txBody>
      <dsp:txXfrm rot="-5400000">
        <a:off x="3306669" y="152123"/>
        <a:ext cx="6865925" cy="781235"/>
      </dsp:txXfrm>
    </dsp:sp>
    <dsp:sp modelId="{06D082C7-129F-4D69-B07C-751A640E8D76}">
      <dsp:nvSpPr>
        <dsp:cNvPr id="0" name=""/>
        <dsp:cNvSpPr/>
      </dsp:nvSpPr>
      <dsp:spPr>
        <a:xfrm>
          <a:off x="579186" y="1639"/>
          <a:ext cx="2727482" cy="10822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en-US" sz="2000" kern="1200" dirty="0"/>
            <a:t>Inflation</a:t>
          </a:r>
          <a:endParaRPr lang="en-CH" sz="2000" kern="1200" dirty="0"/>
        </a:p>
      </dsp:txBody>
      <dsp:txXfrm>
        <a:off x="632015" y="54468"/>
        <a:ext cx="2621824" cy="976544"/>
      </dsp:txXfrm>
    </dsp:sp>
    <dsp:sp modelId="{C3BDF7F7-7E85-4308-980C-6F734E7561AC}">
      <dsp:nvSpPr>
        <dsp:cNvPr id="0" name=""/>
        <dsp:cNvSpPr/>
      </dsp:nvSpPr>
      <dsp:spPr>
        <a:xfrm rot="5400000">
          <a:off x="6327882" y="-1775041"/>
          <a:ext cx="865761" cy="69081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Financial and programmatic impact of measures, innovations and transformation in processes, technology and structures resulting in more efficient use of resources and savings reinvested in programmatic areas – already incorporated in the budget scenarios.</a:t>
          </a:r>
          <a:endParaRPr lang="en-CH" sz="1200" kern="1200" dirty="0"/>
        </a:p>
      </dsp:txBody>
      <dsp:txXfrm rot="-5400000">
        <a:off x="3306669" y="1288435"/>
        <a:ext cx="6865925" cy="781235"/>
      </dsp:txXfrm>
    </dsp:sp>
    <dsp:sp modelId="{554E2014-B7BB-40B4-B406-1C1337A815CB}">
      <dsp:nvSpPr>
        <dsp:cNvPr id="0" name=""/>
        <dsp:cNvSpPr/>
      </dsp:nvSpPr>
      <dsp:spPr>
        <a:xfrm>
          <a:off x="579186" y="1137951"/>
          <a:ext cx="2727482" cy="10822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fr-BE" sz="2000" kern="1200"/>
            <a:t>Economies and </a:t>
          </a:r>
          <a:r>
            <a:rPr lang="en-US" sz="2000" kern="1200" noProof="0"/>
            <a:t>Efficiencies</a:t>
          </a:r>
          <a:endParaRPr lang="en-CH" sz="2000" kern="1200" dirty="0"/>
        </a:p>
      </dsp:txBody>
      <dsp:txXfrm>
        <a:off x="632015" y="1190780"/>
        <a:ext cx="2621824" cy="976544"/>
      </dsp:txXfrm>
    </dsp:sp>
    <dsp:sp modelId="{C222461A-F358-474F-B81C-148D6A1215B5}">
      <dsp:nvSpPr>
        <dsp:cNvPr id="0" name=""/>
        <dsp:cNvSpPr/>
      </dsp:nvSpPr>
      <dsp:spPr>
        <a:xfrm rot="5400000">
          <a:off x="6327882" y="-638729"/>
          <a:ext cx="865761" cy="69081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Represents all indirect and administrative costs incurred by the Organization. Those cost are disclosed and described in the budget document and proportionally apportioned by Long-Terms Goals/Budget parts in line with the adopted budget format. Represents less than 20% in all scenarios.</a:t>
          </a:r>
          <a:endParaRPr lang="en-CH" sz="1200" kern="1200" dirty="0"/>
        </a:p>
      </dsp:txBody>
      <dsp:txXfrm rot="-5400000">
        <a:off x="3306669" y="2424747"/>
        <a:ext cx="6865925" cy="781235"/>
      </dsp:txXfrm>
    </dsp:sp>
    <dsp:sp modelId="{BE4724FD-A10F-4A0D-BF08-04B826504EF3}">
      <dsp:nvSpPr>
        <dsp:cNvPr id="0" name=""/>
        <dsp:cNvSpPr/>
      </dsp:nvSpPr>
      <dsp:spPr>
        <a:xfrm>
          <a:off x="579186" y="2274264"/>
          <a:ext cx="2727482" cy="10822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en-US" sz="2000" kern="1200" dirty="0"/>
            <a:t>Apportioned costs</a:t>
          </a:r>
          <a:endParaRPr lang="en-CH" sz="2000" kern="1200" dirty="0"/>
        </a:p>
      </dsp:txBody>
      <dsp:txXfrm>
        <a:off x="632015" y="2327093"/>
        <a:ext cx="2621824" cy="9765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0.92127</cdr:x>
      <cdr:y>0.13054</cdr:y>
    </cdr:from>
    <cdr:to>
      <cdr:x>0.9482</cdr:x>
      <cdr:y>0.42739</cdr:y>
    </cdr:to>
    <cdr:sp macro="" textlink="">
      <cdr:nvSpPr>
        <cdr:cNvPr id="2" name="Right Brace 1">
          <a:extLst xmlns:a="http://schemas.openxmlformats.org/drawingml/2006/main">
            <a:ext uri="{FF2B5EF4-FFF2-40B4-BE49-F238E27FC236}">
              <a16:creationId xmlns:a16="http://schemas.microsoft.com/office/drawing/2014/main" id="{3F1F41DE-0D4E-4140-ABCE-788CA213D0B2}"/>
            </a:ext>
          </a:extLst>
        </cdr:cNvPr>
        <cdr:cNvSpPr/>
      </cdr:nvSpPr>
      <cdr:spPr>
        <a:xfrm xmlns:a="http://schemas.openxmlformats.org/drawingml/2006/main">
          <a:off x="5258796" y="372168"/>
          <a:ext cx="153726" cy="846356"/>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CH"/>
        </a:p>
      </cdr:txBody>
    </cdr:sp>
  </cdr:relSizeAnchor>
  <cdr:relSizeAnchor xmlns:cdr="http://schemas.openxmlformats.org/drawingml/2006/chartDrawing">
    <cdr:from>
      <cdr:x>0.96277</cdr:x>
      <cdr:y>0.1788</cdr:y>
    </cdr:from>
    <cdr:to>
      <cdr:x>0.99344</cdr:x>
      <cdr:y>0.41043</cdr:y>
    </cdr:to>
    <cdr:sp macro="" textlink="">
      <cdr:nvSpPr>
        <cdr:cNvPr id="3" name="TextBox 2">
          <a:extLst xmlns:a="http://schemas.openxmlformats.org/drawingml/2006/main">
            <a:ext uri="{FF2B5EF4-FFF2-40B4-BE49-F238E27FC236}">
              <a16:creationId xmlns:a16="http://schemas.microsoft.com/office/drawing/2014/main" id="{B94D29CF-3968-4746-8BFA-BEB5D375423D}"/>
            </a:ext>
          </a:extLst>
        </cdr:cNvPr>
        <cdr:cNvSpPr txBox="1"/>
      </cdr:nvSpPr>
      <cdr:spPr>
        <a:xfrm xmlns:a="http://schemas.openxmlformats.org/drawingml/2006/main" rot="5400000">
          <a:off x="5253065" y="752435"/>
          <a:ext cx="660375" cy="175080"/>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r>
            <a:rPr lang="en-US" sz="1100"/>
            <a:t>CHF 32 M</a:t>
          </a:r>
          <a:endParaRPr lang="en-CH"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5/18/2023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998314-0968-4491-BDBD-45E0D0F60BC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5791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998314-0968-4491-BDBD-45E0D0F60BC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3193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C26E5-5809-44AE-9DF9-14C4724D70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8DA4B8-226D-4FCE-9DF1-48270A5C33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DBB3F3-3E98-423B-8FF9-06DA730888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9C31C4-7D03-47B8-BCD6-5074F03CFB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6343A0-DFE6-4653-809D-546DE401AE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0B10FD-D961-4089-ABBB-8EF99CC5A555}"/>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62B31665-C994-4FBD-B7A1-EA1B0AAABD0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0E514D-C3B8-4DAE-B2DB-CA921BD510A0}"/>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367947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244FA-B62F-49A9-8CA5-26A9A4AF8D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EF313FD-E5C9-4830-98D8-2A6F9749DE7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4BB14312-26D1-4359-94AD-9F36830E80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11BC28-20B3-4AD0-87D1-EE9C64FAAE65}"/>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1788666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9A1AC9-F8F7-442E-8027-ACF830D72B66}"/>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FFD82686-7E8E-4B15-AAC7-7C6C30EB58F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FC5C2B-96D9-46E2-84CB-AE79F50DADE5}"/>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1105832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3FDC-15DB-4CAD-B929-2D6B0024D6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D9E098-8920-4F1F-B836-136BCF8D48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AD833D-015C-4E2D-96C8-91C8CCB36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5ABC3-90A0-4CA1-99DB-A0B1E8A5979B}"/>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5A013821-BF6B-41EA-828A-324865BB41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4E0207-8CC7-4C07-8B26-B7AD00A3AA3C}"/>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370070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0F7A6-7B16-4629-A833-F9A13932E1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8E2389-6F2A-46A7-BBCE-0B4FD1A0B1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2013E4-CF07-47A8-B4C0-FE1EB6C7CB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B01C93-4018-427F-990B-885E59A9255C}"/>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CAC742CA-2255-4185-92B2-2F567F04D8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7563E6-4B36-4AB5-89CF-0DE5B9B91A32}"/>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3732223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27AF-BD7D-4D11-8F86-92F15DA08F8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77AC10-29A6-4BE2-8649-5C53646B58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957033-418C-4C6D-A8C1-C7DF290BA65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9E74EA58-6FF9-45C0-BC65-47D3BF097C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7E494C-FA85-46D0-BAA2-FFCCD07B9655}"/>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2724565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1E282C-764B-446C-9268-41E3E9768C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83C099-4CA8-4B7B-A042-8A2D55CAE0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FBFC0-7127-4C6C-A01D-89B7E6CC13B3}"/>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FF10E46A-BF75-4044-A058-DC9CD502A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62F78E-F142-4CAE-A2BC-6DAABA18CCA8}"/>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386170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51E78-FB0D-4870-A01B-B874F39F9B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C3FBE7-59DE-4CD2-B41D-E90ADB258E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B4041F-5DE1-46CC-9AA3-A463086C93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DEACE5-D27B-4E04-B90B-E99D668A152A}"/>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93CEBA5C-C330-4C0D-9A09-25A6C66C95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8C2104-A642-4AAF-9B52-F698C09CA324}"/>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251113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B317A-EE51-4F62-8A2D-4B73BD5FB0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02DBF7-DABC-4D74-9DEB-4EC4120096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FA00BF-2393-4121-BB3E-7FAFC2DBDA1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A6033304-E9EC-4479-9E1B-9388B17D8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C6AAA6-C74B-49B6-B866-B50F841FA6C8}"/>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20753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4D13A-3A79-4A28-9C2F-6F289F87BB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4D2CE29-AEEB-43E0-B1A7-87031C879D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A182AA-0396-42D1-835A-B02CC126A334}"/>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0D08B93-1715-4120-B69D-AEB70758C8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7217FA-EB91-44A8-8427-BE015B6FEE93}"/>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329017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B317A-EE51-4F62-8A2D-4B73BD5FB0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02DBF7-DABC-4D74-9DEB-4EC4120096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FA00BF-2393-4121-BB3E-7FAFC2DBDA1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A6033304-E9EC-4479-9E1B-9388B17D8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C6AAA6-C74B-49B6-B866-B50F841FA6C8}"/>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886048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4B55B-B0CF-47F3-ACAE-4E89C1270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BE8EC9-520B-4C65-9CA7-FA143E123C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9F803D-99A4-4698-8A9B-938B333379D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FA0F62D0-3709-4F51-B057-F8D0A45C10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084A87-F553-4674-8510-1DBA332BF9D2}"/>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302058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51E78-FB0D-4870-A01B-B874F39F9B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C3FBE7-59DE-4CD2-B41D-E90ADB258E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B4041F-5DE1-46CC-9AA3-A463086C93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DEACE5-D27B-4E04-B90B-E99D668A152A}"/>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93CEBA5C-C330-4C0D-9A09-25A6C66C95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8C2104-A642-4AAF-9B52-F698C09CA324}"/>
              </a:ext>
            </a:extLst>
          </p:cNvPr>
          <p:cNvSpPr>
            <a:spLocks noGrp="1"/>
          </p:cNvSpPr>
          <p:nvPr>
            <p:ph type="sldNum" sz="quarter" idx="12"/>
          </p:nvPr>
        </p:nvSpPr>
        <p:spPr/>
        <p:txBody>
          <a:bodyPr/>
          <a:lstStyle/>
          <a:p>
            <a:fld id="{F966D8DB-6457-4B9B-9958-7C11975F88BF}" type="slidenum">
              <a:rPr lang="en-GB" smtClean="0"/>
              <a:t>‹#›</a:t>
            </a:fld>
            <a:endParaRPr lang="en-GB"/>
          </a:p>
        </p:txBody>
      </p:sp>
    </p:spTree>
    <p:extLst>
      <p:ext uri="{BB962C8B-B14F-4D97-AF65-F5344CB8AC3E}">
        <p14:creationId xmlns:p14="http://schemas.microsoft.com/office/powerpoint/2010/main" val="470524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9" r:id="rId4"/>
    <p:sldLayoutId id="2147483680" r:id="rId5"/>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BA3F78-916D-4122-898E-E0E6018FFE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4BF53E-4811-44A0-8980-BC528503FC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4981B5-57C0-4276-903C-A2169A3E40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3E8F0141-0FA1-43F2-A150-10B8BB25B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B72459-0C69-4254-A684-05F571988D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6D8DB-6457-4B9B-9958-7C11975F88BF}" type="slidenum">
              <a:rPr lang="en-GB" smtClean="0"/>
              <a:t>‹#›</a:t>
            </a:fld>
            <a:endParaRPr lang="en-GB"/>
          </a:p>
        </p:txBody>
      </p:sp>
    </p:spTree>
    <p:extLst>
      <p:ext uri="{BB962C8B-B14F-4D97-AF65-F5344CB8AC3E}">
        <p14:creationId xmlns:p14="http://schemas.microsoft.com/office/powerpoint/2010/main" val="181981113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1.png"/><Relationship Id="rId2" Type="http://schemas.microsoft.com/office/2014/relationships/chartEx" Target="../charts/chartEx1.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14/relationships/chartEx" Target="../charts/chartEx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etings.wmo.int/EC-76/_layouts/15/WopiFrame.aspx?sourcedoc=/EC-76/English/1.%20DRAFTS%20FOR%20DISCUSSION/EC-76-d05-MAXIMUM-EXPENDITURES-2024-2027-draft1_en.docx&amp;action=defaul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99" y="1164324"/>
            <a:ext cx="11197047" cy="2387600"/>
          </a:xfrm>
        </p:spPr>
        <p:txBody>
          <a:bodyPr anchor="ctr" anchorCtr="0">
            <a:normAutofit/>
          </a:bodyPr>
          <a:lstStyle/>
          <a:p>
            <a:r>
              <a:rPr lang="en-US" sz="4800" dirty="0">
                <a:solidFill>
                  <a:schemeClr val="bg1"/>
                </a:solidFill>
              </a:rPr>
              <a:t>Maximum Expenditures for the nineteenth Financial Period (2024-2027)</a:t>
            </a:r>
          </a:p>
        </p:txBody>
      </p:sp>
      <p:sp>
        <p:nvSpPr>
          <p:cNvPr id="3" name="Subtitle 2"/>
          <p:cNvSpPr>
            <a:spLocks noGrp="1"/>
          </p:cNvSpPr>
          <p:nvPr>
            <p:ph type="subTitle" idx="4294967295"/>
          </p:nvPr>
        </p:nvSpPr>
        <p:spPr>
          <a:xfrm>
            <a:off x="533399" y="3429000"/>
            <a:ext cx="9582736" cy="2831591"/>
          </a:xfrm>
        </p:spPr>
        <p:txBody>
          <a:bodyPr>
            <a:normAutofit/>
          </a:bodyPr>
          <a:lstStyle/>
          <a:p>
            <a:pPr marL="0" indent="0">
              <a:buNone/>
            </a:pPr>
            <a:r>
              <a:rPr lang="en-US" sz="2400" dirty="0">
                <a:solidFill>
                  <a:schemeClr val="bg1"/>
                </a:solidFill>
                <a:latin typeface="+mj-lt"/>
              </a:rPr>
              <a:t>FINAC-43</a:t>
            </a:r>
          </a:p>
          <a:p>
            <a:pPr marL="0" indent="0">
              <a:buNone/>
            </a:pPr>
            <a:r>
              <a:rPr lang="en-US" sz="2400" dirty="0">
                <a:solidFill>
                  <a:schemeClr val="bg1"/>
                </a:solidFill>
                <a:latin typeface="+mj-lt"/>
              </a:rPr>
              <a:t>Cg-19/Doc. 3.1(2) and Cg-19/INF. 3.1(2)</a:t>
            </a:r>
          </a:p>
          <a:p>
            <a:pPr marL="0" indent="0">
              <a:buNone/>
            </a:pPr>
            <a:r>
              <a:rPr lang="en-US" sz="2000" dirty="0">
                <a:solidFill>
                  <a:schemeClr val="bg1"/>
                </a:solidFill>
                <a:latin typeface="+mj-lt"/>
              </a:rPr>
              <a:t>19 May 2023</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149083" cy="640080"/>
          </a:xfrm>
        </p:spPr>
        <p:txBody>
          <a:bodyPr>
            <a:noAutofit/>
          </a:bodyPr>
          <a:lstStyle/>
          <a:p>
            <a:r>
              <a:rPr lang="en-US" b="1" dirty="0">
                <a:latin typeface="Segoe UI"/>
                <a:cs typeface="Segoe UI"/>
              </a:rPr>
              <a:t>Context for approval Maximum Expenditures 2024-2027</a:t>
            </a:r>
            <a:endParaRPr lang="en-US" b="1" dirty="0">
              <a:latin typeface="Segoe UI" panose="020B0502040204020203" pitchFamily="34" charset="0"/>
              <a:cs typeface="Segoe UI" panose="020B0502040204020203" pitchFamily="34" charset="0"/>
            </a:endParaRPr>
          </a:p>
        </p:txBody>
      </p:sp>
      <p:sp>
        <p:nvSpPr>
          <p:cNvPr id="38" name="Content Placeholder 17"/>
          <p:cNvSpPr txBox="1">
            <a:spLocks/>
          </p:cNvSpPr>
          <p:nvPr/>
        </p:nvSpPr>
        <p:spPr>
          <a:xfrm>
            <a:off x="6208295" y="1559470"/>
            <a:ext cx="5474134" cy="3900167"/>
          </a:xfrm>
          <a:prstGeom prst="rect">
            <a:avLst/>
          </a:prstGeom>
        </p:spPr>
        <p:txBody>
          <a:bodyPr vert="horz" lIns="91440" tIns="45720" rIns="91440" bIns="45720" rtlCol="0" anchor="t">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r>
              <a:rPr lang="en-US" sz="1600" i="1" dirty="0">
                <a:solidFill>
                  <a:schemeClr val="tx1"/>
                </a:solidFill>
                <a:latin typeface="+mj-lt"/>
                <a:ea typeface="Verdana" panose="020B0604030504040204" pitchFamily="34" charset="0"/>
                <a:cs typeface="Segoe UI" panose="020B0502040204020203" pitchFamily="34" charset="0"/>
              </a:rPr>
              <a:t>Maximum Expenditure document responding to consolidated recommendation in EC-76 13/1</a:t>
            </a:r>
          </a:p>
          <a:p>
            <a:pPr lvl="1">
              <a:lnSpc>
                <a:spcPct val="100000"/>
              </a:lnSpc>
              <a:spcBef>
                <a:spcPts val="1200"/>
              </a:spcBef>
              <a:spcAft>
                <a:spcPts val="0"/>
              </a:spcAft>
              <a:defRPr/>
            </a:pPr>
            <a:r>
              <a:rPr lang="en-US" sz="1600" dirty="0">
                <a:solidFill>
                  <a:schemeClr val="tx1"/>
                </a:solidFill>
                <a:latin typeface="+mj-lt"/>
                <a:cs typeface="Segoe UI" panose="020B0502040204020203" pitchFamily="34" charset="0"/>
              </a:rPr>
              <a:t>Incorporate a ZRG Scenario</a:t>
            </a:r>
          </a:p>
          <a:p>
            <a:pPr lvl="1">
              <a:lnSpc>
                <a:spcPct val="100000"/>
              </a:lnSpc>
              <a:spcBef>
                <a:spcPts val="1200"/>
              </a:spcBef>
              <a:spcAft>
                <a:spcPts val="0"/>
              </a:spcAft>
              <a:defRPr/>
            </a:pPr>
            <a:r>
              <a:rPr lang="en-US" sz="1600" dirty="0">
                <a:solidFill>
                  <a:schemeClr val="tx1"/>
                </a:solidFill>
                <a:latin typeface="+mj-lt"/>
                <a:cs typeface="Segoe UI" panose="020B0502040204020203" pitchFamily="34" charset="0"/>
              </a:rPr>
              <a:t>EW4All is highest priority within each Maximum Expenditure Scenario</a:t>
            </a:r>
          </a:p>
          <a:p>
            <a:pPr lvl="1">
              <a:lnSpc>
                <a:spcPct val="100000"/>
              </a:lnSpc>
              <a:spcBef>
                <a:spcPts val="1200"/>
              </a:spcBef>
              <a:spcAft>
                <a:spcPts val="0"/>
              </a:spcAft>
              <a:defRPr/>
            </a:pPr>
            <a:r>
              <a:rPr lang="en-US" sz="1600" dirty="0">
                <a:solidFill>
                  <a:schemeClr val="tx1"/>
                </a:solidFill>
                <a:latin typeface="+mj-lt"/>
                <a:cs typeface="Segoe UI" panose="020B0502040204020203" pitchFamily="34" charset="0"/>
              </a:rPr>
              <a:t>Supporting the Enterprise Resource Planning (ERP) system and implementation of IT Strategy is crucial</a:t>
            </a:r>
          </a:p>
          <a:p>
            <a:pPr lvl="1">
              <a:lnSpc>
                <a:spcPct val="100000"/>
              </a:lnSpc>
              <a:spcBef>
                <a:spcPts val="1200"/>
              </a:spcBef>
              <a:spcAft>
                <a:spcPts val="0"/>
              </a:spcAft>
              <a:defRPr/>
            </a:pPr>
            <a:r>
              <a:rPr lang="en-US" sz="1600" dirty="0">
                <a:solidFill>
                  <a:schemeClr val="tx1"/>
                </a:solidFill>
                <a:latin typeface="+mj-lt"/>
                <a:cs typeface="Segoe UI" panose="020B0502040204020203" pitchFamily="34" charset="0"/>
              </a:rPr>
              <a:t>Identification of what activities have been de-prioritized, and the related impact, under ZRG to allow for funding key priority areas</a:t>
            </a:r>
          </a:p>
          <a:p>
            <a:pPr lvl="1">
              <a:lnSpc>
                <a:spcPct val="100000"/>
              </a:lnSpc>
              <a:spcBef>
                <a:spcPts val="1200"/>
              </a:spcBef>
              <a:spcAft>
                <a:spcPts val="0"/>
              </a:spcAft>
              <a:defRPr/>
            </a:pPr>
            <a:r>
              <a:rPr lang="en-US" sz="1600" dirty="0">
                <a:solidFill>
                  <a:schemeClr val="tx1"/>
                </a:solidFill>
                <a:latin typeface="+mj-lt"/>
                <a:cs typeface="Segoe UI" panose="020B0502040204020203" pitchFamily="34" charset="0"/>
              </a:rPr>
              <a:t>Identification of resource mobilization and partnership efforts foreseen to further support key priority areas</a:t>
            </a:r>
            <a:endParaRPr lang="en-US" sz="1600" i="1" dirty="0">
              <a:solidFill>
                <a:schemeClr val="accent1">
                  <a:lumMod val="75000"/>
                </a:schemeClr>
              </a:solidFill>
              <a:latin typeface="Segoe UI"/>
              <a:cs typeface="Segoe UI"/>
            </a:endParaRPr>
          </a:p>
        </p:txBody>
      </p:sp>
      <p:sp>
        <p:nvSpPr>
          <p:cNvPr id="2" name="Slide Number Placeholder 1">
            <a:extLst>
              <a:ext uri="{FF2B5EF4-FFF2-40B4-BE49-F238E27FC236}">
                <a16:creationId xmlns:a16="http://schemas.microsoft.com/office/drawing/2014/main" id="{C14FE371-6CE0-4594-3551-924DDA1FAAB3}"/>
              </a:ext>
            </a:extLst>
          </p:cNvPr>
          <p:cNvSpPr>
            <a:spLocks noGrp="1"/>
          </p:cNvSpPr>
          <p:nvPr>
            <p:ph type="sldNum" sz="quarter" idx="4"/>
          </p:nvPr>
        </p:nvSpPr>
        <p:spPr/>
        <p:txBody>
          <a:bodyPr/>
          <a:lstStyle/>
          <a:p>
            <a:fld id="{9860EDB8-5305-433F-BE41-D7A86D811DB3}" type="slidenum">
              <a:rPr lang="en-US" smtClean="0"/>
              <a:pPr/>
              <a:t>10</a:t>
            </a:fld>
            <a:endParaRPr lang="en-US" dirty="0"/>
          </a:p>
        </p:txBody>
      </p:sp>
      <p:sp>
        <p:nvSpPr>
          <p:cNvPr id="16" name="Left Brace 15">
            <a:extLst>
              <a:ext uri="{FF2B5EF4-FFF2-40B4-BE49-F238E27FC236}">
                <a16:creationId xmlns:a16="http://schemas.microsoft.com/office/drawing/2014/main" id="{46997BDC-91AF-B4B4-A0E8-A538EC509C64}"/>
              </a:ext>
            </a:extLst>
          </p:cNvPr>
          <p:cNvSpPr/>
          <p:nvPr/>
        </p:nvSpPr>
        <p:spPr>
          <a:xfrm>
            <a:off x="5563690" y="1525625"/>
            <a:ext cx="788294" cy="3900166"/>
          </a:xfrm>
          <a:prstGeom prst="leftBrace">
            <a:avLst>
              <a:gd name="adj1" fmla="val 0"/>
              <a:gd name="adj2" fmla="val 79639"/>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CH"/>
          </a:p>
        </p:txBody>
      </p:sp>
      <p:graphicFrame>
        <p:nvGraphicFramePr>
          <p:cNvPr id="4" name="Diagram 3">
            <a:extLst>
              <a:ext uri="{FF2B5EF4-FFF2-40B4-BE49-F238E27FC236}">
                <a16:creationId xmlns:a16="http://schemas.microsoft.com/office/drawing/2014/main" id="{97852DDF-6118-7FA5-87BF-B345126CB4E1}"/>
              </a:ext>
            </a:extLst>
          </p:cNvPr>
          <p:cNvGraphicFramePr/>
          <p:nvPr>
            <p:extLst>
              <p:ext uri="{D42A27DB-BD31-4B8C-83A1-F6EECF244321}">
                <p14:modId xmlns:p14="http://schemas.microsoft.com/office/powerpoint/2010/main" val="3373065611"/>
              </p:ext>
            </p:extLst>
          </p:nvPr>
        </p:nvGraphicFramePr>
        <p:xfrm>
          <a:off x="2032001" y="1614418"/>
          <a:ext cx="1268539" cy="3628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a:extLst>
              <a:ext uri="{FF2B5EF4-FFF2-40B4-BE49-F238E27FC236}">
                <a16:creationId xmlns:a16="http://schemas.microsoft.com/office/drawing/2014/main" id="{F839CF37-54FF-7246-B2C0-D09F5C5E9908}"/>
              </a:ext>
            </a:extLst>
          </p:cNvPr>
          <p:cNvCxnSpPr>
            <a:cxnSpLocks/>
          </p:cNvCxnSpPr>
          <p:nvPr/>
        </p:nvCxnSpPr>
        <p:spPr>
          <a:xfrm>
            <a:off x="3788228" y="1776549"/>
            <a:ext cx="0" cy="3741656"/>
          </a:xfrm>
          <a:prstGeom prst="line">
            <a:avLst/>
          </a:prstGeom>
          <a:ln w="12700" cap="flat" cmpd="sng" algn="ctr">
            <a:solidFill>
              <a:schemeClr val="accent2"/>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18" name="Diagram 17">
            <a:extLst>
              <a:ext uri="{FF2B5EF4-FFF2-40B4-BE49-F238E27FC236}">
                <a16:creationId xmlns:a16="http://schemas.microsoft.com/office/drawing/2014/main" id="{2A9E9BC9-CB49-95E9-3857-A505DEB93A36}"/>
              </a:ext>
            </a:extLst>
          </p:cNvPr>
          <p:cNvGraphicFramePr/>
          <p:nvPr>
            <p:extLst>
              <p:ext uri="{D42A27DB-BD31-4B8C-83A1-F6EECF244321}">
                <p14:modId xmlns:p14="http://schemas.microsoft.com/office/powerpoint/2010/main" val="524158441"/>
              </p:ext>
            </p:extLst>
          </p:nvPr>
        </p:nvGraphicFramePr>
        <p:xfrm>
          <a:off x="4188820" y="1776548"/>
          <a:ext cx="1370571" cy="3238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23" name="Group 22">
            <a:extLst>
              <a:ext uri="{FF2B5EF4-FFF2-40B4-BE49-F238E27FC236}">
                <a16:creationId xmlns:a16="http://schemas.microsoft.com/office/drawing/2014/main" id="{60384EE4-6DD5-FFAF-C351-D092B8D9B786}"/>
              </a:ext>
            </a:extLst>
          </p:cNvPr>
          <p:cNvGrpSpPr/>
          <p:nvPr/>
        </p:nvGrpSpPr>
        <p:grpSpPr>
          <a:xfrm>
            <a:off x="3153959" y="5610932"/>
            <a:ext cx="1268537" cy="640080"/>
            <a:chOff x="221181" y="3109033"/>
            <a:chExt cx="826175" cy="426412"/>
          </a:xfrm>
        </p:grpSpPr>
        <p:sp>
          <p:nvSpPr>
            <p:cNvPr id="24" name="Rectangle: Rounded Corners 23">
              <a:extLst>
                <a:ext uri="{FF2B5EF4-FFF2-40B4-BE49-F238E27FC236}">
                  <a16:creationId xmlns:a16="http://schemas.microsoft.com/office/drawing/2014/main" id="{580552B7-3525-6930-7373-18D6271E1339}"/>
                </a:ext>
              </a:extLst>
            </p:cNvPr>
            <p:cNvSpPr/>
            <p:nvPr/>
          </p:nvSpPr>
          <p:spPr>
            <a:xfrm>
              <a:off x="221181" y="3109033"/>
              <a:ext cx="826175" cy="426412"/>
            </a:xfrm>
            <a:prstGeom prst="roundRect">
              <a:avLst>
                <a:gd name="adj" fmla="val 10000"/>
              </a:avLst>
            </a:prstGeom>
            <a:ln>
              <a:solidFill>
                <a:schemeClr val="accent1">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ctangle: Rounded Corners 4">
              <a:extLst>
                <a:ext uri="{FF2B5EF4-FFF2-40B4-BE49-F238E27FC236}">
                  <a16:creationId xmlns:a16="http://schemas.microsoft.com/office/drawing/2014/main" id="{F365B797-BB60-5536-0C69-C5D7B7D9C2E2}"/>
                </a:ext>
              </a:extLst>
            </p:cNvPr>
            <p:cNvSpPr txBox="1"/>
            <p:nvPr/>
          </p:nvSpPr>
          <p:spPr>
            <a:xfrm>
              <a:off x="233670" y="3121522"/>
              <a:ext cx="801197" cy="401434"/>
            </a:xfrm>
            <a:prstGeom prst="rect">
              <a:avLst/>
            </a:prstGeom>
            <a:solidFill>
              <a:schemeClr val="bg1"/>
            </a:solidFill>
            <a:ln w="25400">
              <a:solidFill>
                <a:schemeClr val="accent1">
                  <a:lumMod val="75000"/>
                </a:schemeClr>
              </a:solid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500" kern="1200" dirty="0">
                  <a:solidFill>
                    <a:schemeClr val="accent1">
                      <a:lumMod val="75000"/>
                    </a:schemeClr>
                  </a:solidFill>
                </a:rPr>
                <a:t>Congress-19</a:t>
              </a:r>
              <a:endParaRPr lang="en-CH" sz="1500" kern="1200" dirty="0">
                <a:solidFill>
                  <a:schemeClr val="accent1">
                    <a:lumMod val="75000"/>
                  </a:schemeClr>
                </a:solidFill>
              </a:endParaRPr>
            </a:p>
          </p:txBody>
        </p:sp>
      </p:grpSp>
      <p:sp>
        <p:nvSpPr>
          <p:cNvPr id="27" name="TextBox 26">
            <a:extLst>
              <a:ext uri="{FF2B5EF4-FFF2-40B4-BE49-F238E27FC236}">
                <a16:creationId xmlns:a16="http://schemas.microsoft.com/office/drawing/2014/main" id="{69910867-40A8-88EA-0E56-537B37324396}"/>
              </a:ext>
            </a:extLst>
          </p:cNvPr>
          <p:cNvSpPr txBox="1"/>
          <p:nvPr/>
        </p:nvSpPr>
        <p:spPr>
          <a:xfrm>
            <a:off x="4572723" y="5769388"/>
            <a:ext cx="6255698" cy="323165"/>
          </a:xfrm>
          <a:prstGeom prst="rect">
            <a:avLst/>
          </a:prstGeom>
          <a:noFill/>
        </p:spPr>
        <p:txBody>
          <a:bodyPr wrap="square">
            <a:spAutoFit/>
          </a:bodyPr>
          <a:lstStyle/>
          <a:p>
            <a:pPr marL="0" lvl="1" indent="0">
              <a:lnSpc>
                <a:spcPct val="100000"/>
              </a:lnSpc>
              <a:spcBef>
                <a:spcPts val="1200"/>
              </a:spcBef>
              <a:spcAft>
                <a:spcPts val="0"/>
              </a:spcAft>
              <a:buNone/>
              <a:defRPr/>
            </a:pPr>
            <a:r>
              <a:rPr lang="en-US" sz="1500" b="1" i="1" dirty="0">
                <a:solidFill>
                  <a:schemeClr val="accent2"/>
                </a:solidFill>
                <a:latin typeface="+mj-lt"/>
                <a:ea typeface="Verdana" panose="020B0604030504040204" pitchFamily="34" charset="0"/>
                <a:cs typeface="Segoe UI"/>
              </a:rPr>
              <a:t>Decision making on Maximum Expenditure for financial period 2024-2027</a:t>
            </a:r>
            <a:endParaRPr lang="en-US" sz="1500" b="1" i="1" dirty="0">
              <a:solidFill>
                <a:schemeClr val="accent2"/>
              </a:solidFill>
              <a:latin typeface="Segoe UI"/>
              <a:cs typeface="Segoe UI"/>
            </a:endParaRPr>
          </a:p>
        </p:txBody>
      </p:sp>
    </p:spTree>
    <p:extLst>
      <p:ext uri="{BB962C8B-B14F-4D97-AF65-F5344CB8AC3E}">
        <p14:creationId xmlns:p14="http://schemas.microsoft.com/office/powerpoint/2010/main" val="20678711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panose="020B0502040204020203" pitchFamily="34" charset="0"/>
                <a:cs typeface="Segoe UI" panose="020B0502040204020203" pitchFamily="34" charset="0"/>
              </a:rPr>
              <a:t>Alignment with the Strategic and Operating Plan</a:t>
            </a:r>
          </a:p>
        </p:txBody>
      </p:sp>
      <p:sp>
        <p:nvSpPr>
          <p:cNvPr id="38" name="Content Placeholder 17"/>
          <p:cNvSpPr txBox="1">
            <a:spLocks/>
          </p:cNvSpPr>
          <p:nvPr/>
        </p:nvSpPr>
        <p:spPr>
          <a:xfrm>
            <a:off x="7434539" y="1645934"/>
            <a:ext cx="4249143" cy="4431375"/>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r>
              <a:rPr lang="en-US" sz="2400" i="1" dirty="0">
                <a:solidFill>
                  <a:schemeClr val="bg1">
                    <a:lumMod val="50000"/>
                  </a:schemeClr>
                </a:solidFill>
                <a:ea typeface="Verdana" panose="020B0604030504040204" pitchFamily="34" charset="0"/>
                <a:cs typeface="Segoe UI"/>
              </a:rPr>
              <a:t>All scenarios are</a:t>
            </a:r>
            <a:r>
              <a:rPr lang="en-US" sz="2400" b="1" i="1" dirty="0">
                <a:solidFill>
                  <a:schemeClr val="bg1">
                    <a:lumMod val="50000"/>
                  </a:schemeClr>
                </a:solidFill>
                <a:latin typeface="+mj-lt"/>
                <a:ea typeface="Verdana" panose="020B0604030504040204" pitchFamily="34" charset="0"/>
                <a:cs typeface="Segoe UI" panose="020B0502040204020203" pitchFamily="34" charset="0"/>
              </a:rPr>
              <a:t> fully aligned with the Strategic Plan and Operating Plan and considering: </a:t>
            </a:r>
          </a:p>
          <a:p>
            <a:pPr lvl="1">
              <a:lnSpc>
                <a:spcPct val="100000"/>
              </a:lnSpc>
              <a:spcBef>
                <a:spcPts val="1200"/>
              </a:spcBef>
              <a:spcAft>
                <a:spcPts val="0"/>
              </a:spcAft>
              <a:buFont typeface="Wingdings" panose="05000000000000000000" pitchFamily="2" charset="2"/>
              <a:buChar char="§"/>
              <a:defRPr/>
            </a:pPr>
            <a:r>
              <a:rPr lang="en-US" sz="2400" b="1" i="1" dirty="0">
                <a:solidFill>
                  <a:schemeClr val="bg1">
                    <a:lumMod val="50000"/>
                  </a:schemeClr>
                </a:solidFill>
                <a:latin typeface="+mj-lt"/>
                <a:ea typeface="Verdana" panose="020B0604030504040204" pitchFamily="34" charset="0"/>
                <a:cs typeface="Segoe UI" panose="020B0502040204020203" pitchFamily="34" charset="0"/>
              </a:rPr>
              <a:t>EW4All as top priority</a:t>
            </a:r>
          </a:p>
          <a:p>
            <a:pPr lvl="1">
              <a:lnSpc>
                <a:spcPct val="100000"/>
              </a:lnSpc>
              <a:spcBef>
                <a:spcPts val="1200"/>
              </a:spcBef>
              <a:spcAft>
                <a:spcPts val="0"/>
              </a:spcAft>
              <a:buFont typeface="Wingdings" panose="05000000000000000000" pitchFamily="2" charset="2"/>
              <a:buChar char="§"/>
              <a:defRPr/>
            </a:pPr>
            <a:r>
              <a:rPr lang="en-US" sz="2400" b="1" i="1" dirty="0">
                <a:solidFill>
                  <a:schemeClr val="bg1">
                    <a:lumMod val="50000"/>
                  </a:schemeClr>
                </a:solidFill>
                <a:latin typeface="+mj-lt"/>
                <a:ea typeface="Verdana" panose="020B0604030504040204" pitchFamily="34" charset="0"/>
                <a:cs typeface="Segoe UI" panose="020B0502040204020203" pitchFamily="34" charset="0"/>
              </a:rPr>
              <a:t>Financial constraints on Members</a:t>
            </a:r>
          </a:p>
          <a:p>
            <a:pPr lvl="1">
              <a:lnSpc>
                <a:spcPct val="100000"/>
              </a:lnSpc>
              <a:spcBef>
                <a:spcPts val="1200"/>
              </a:spcBef>
              <a:spcAft>
                <a:spcPts val="0"/>
              </a:spcAft>
              <a:buFont typeface="Wingdings" panose="05000000000000000000" pitchFamily="2" charset="2"/>
              <a:buChar char="§"/>
              <a:defRPr/>
            </a:pPr>
            <a:r>
              <a:rPr lang="en-US" sz="2400" b="1" i="1" dirty="0">
                <a:solidFill>
                  <a:schemeClr val="bg1">
                    <a:lumMod val="50000"/>
                  </a:schemeClr>
                </a:solidFill>
                <a:latin typeface="+mj-lt"/>
                <a:ea typeface="Verdana" panose="020B0604030504040204" pitchFamily="34" charset="0"/>
                <a:cs typeface="Segoe UI"/>
              </a:rPr>
              <a:t>inflationary factor</a:t>
            </a:r>
            <a:endParaRPr lang="en-US" sz="2400" b="1" i="1" dirty="0">
              <a:solidFill>
                <a:schemeClr val="bg1">
                  <a:lumMod val="50000"/>
                </a:schemeClr>
              </a:solidFill>
              <a:highlight>
                <a:srgbClr val="FFFF00"/>
              </a:highlight>
              <a:latin typeface="+mj-lt"/>
              <a:ea typeface="Verdana" panose="020B0604030504040204" pitchFamily="34" charset="0"/>
              <a:cs typeface="Segoe UI"/>
            </a:endParaRPr>
          </a:p>
          <a:p>
            <a:pPr lvl="1">
              <a:lnSpc>
                <a:spcPct val="100000"/>
              </a:lnSpc>
              <a:spcBef>
                <a:spcPts val="1200"/>
              </a:spcBef>
              <a:spcAft>
                <a:spcPts val="0"/>
              </a:spcAft>
              <a:buFont typeface="Wingdings" panose="05000000000000000000" pitchFamily="2" charset="2"/>
              <a:buChar char="§"/>
              <a:defRPr/>
            </a:pPr>
            <a:r>
              <a:rPr lang="en-US" sz="2400" b="1" i="1" dirty="0">
                <a:solidFill>
                  <a:schemeClr val="bg1">
                    <a:lumMod val="50000"/>
                  </a:schemeClr>
                </a:solidFill>
                <a:latin typeface="+mj-lt"/>
                <a:ea typeface="Verdana" panose="020B0604030504040204" pitchFamily="34" charset="0"/>
                <a:cs typeface="Segoe UI"/>
              </a:rPr>
              <a:t>Potential additional efficiencies</a:t>
            </a:r>
            <a:br>
              <a:rPr lang="en-US" sz="2400" b="1" i="1" dirty="0">
                <a:solidFill>
                  <a:schemeClr val="bg1">
                    <a:lumMod val="50000"/>
                  </a:schemeClr>
                </a:solidFill>
                <a:latin typeface="+mj-lt"/>
                <a:ea typeface="Verdana" panose="020B0604030504040204" pitchFamily="34" charset="0"/>
                <a:cs typeface="Segoe UI"/>
              </a:rPr>
            </a:br>
            <a:endParaRPr lang="en-US" sz="2400" b="1" i="1" dirty="0">
              <a:solidFill>
                <a:schemeClr val="bg1">
                  <a:lumMod val="50000"/>
                </a:schemeClr>
              </a:solidFill>
              <a:latin typeface="+mj-lt"/>
              <a:ea typeface="Verdana" panose="020B0604030504040204" pitchFamily="34" charset="0"/>
              <a:cs typeface="Segoe UI" panose="020B0502040204020203" pitchFamily="34" charset="0"/>
            </a:endParaRPr>
          </a:p>
          <a:p>
            <a:pPr marL="0" lvl="1" indent="0">
              <a:lnSpc>
                <a:spcPct val="100000"/>
              </a:lnSpc>
              <a:spcBef>
                <a:spcPts val="1200"/>
              </a:spcBef>
              <a:spcAft>
                <a:spcPts val="0"/>
              </a:spcAft>
              <a:buNone/>
              <a:defRPr/>
            </a:pPr>
            <a:r>
              <a:rPr lang="en-US" sz="2400" i="1" dirty="0">
                <a:solidFill>
                  <a:schemeClr val="accent1">
                    <a:lumMod val="75000"/>
                  </a:schemeClr>
                </a:solidFill>
                <a:latin typeface="+mj-lt"/>
                <a:ea typeface="Verdana" panose="020B0604030504040204" pitchFamily="34" charset="0"/>
                <a:cs typeface="Segoe UI"/>
              </a:rPr>
              <a:t>The level of delivery of Strategic Plan differs in each maximum expenditure scenario due to limitations on availability of funding – primary implications as shown in the Operating Plan are reduced scope and delayed timing of delivery, thus reducing the WMO impact</a:t>
            </a:r>
            <a:endParaRPr lang="en-US" sz="2800" i="1" dirty="0">
              <a:solidFill>
                <a:schemeClr val="accent1">
                  <a:lumMod val="75000"/>
                </a:schemeClr>
              </a:solidFill>
              <a:latin typeface="Segoe UI"/>
              <a:cs typeface="Segoe UI"/>
            </a:endParaRPr>
          </a:p>
        </p:txBody>
      </p:sp>
      <p:sp>
        <p:nvSpPr>
          <p:cNvPr id="2" name="Slide Number Placeholder 1">
            <a:extLst>
              <a:ext uri="{FF2B5EF4-FFF2-40B4-BE49-F238E27FC236}">
                <a16:creationId xmlns:a16="http://schemas.microsoft.com/office/drawing/2014/main" id="{C14FE371-6CE0-4594-3551-924DDA1FAAB3}"/>
              </a:ext>
            </a:extLst>
          </p:cNvPr>
          <p:cNvSpPr>
            <a:spLocks noGrp="1"/>
          </p:cNvSpPr>
          <p:nvPr>
            <p:ph type="sldNum" sz="quarter" idx="4"/>
          </p:nvPr>
        </p:nvSpPr>
        <p:spPr/>
        <p:txBody>
          <a:bodyPr/>
          <a:lstStyle/>
          <a:p>
            <a:fld id="{9860EDB8-5305-433F-BE41-D7A86D811DB3}" type="slidenum">
              <a:rPr lang="en-US" smtClean="0"/>
              <a:pPr/>
              <a:t>11</a:t>
            </a:fld>
            <a:endParaRPr lang="en-US" dirty="0"/>
          </a:p>
        </p:txBody>
      </p:sp>
      <p:graphicFrame>
        <p:nvGraphicFramePr>
          <p:cNvPr id="3" name="Diagram 2">
            <a:extLst>
              <a:ext uri="{FF2B5EF4-FFF2-40B4-BE49-F238E27FC236}">
                <a16:creationId xmlns:a16="http://schemas.microsoft.com/office/drawing/2014/main" id="{3E46E81B-2060-9CC7-52B5-2F4AC6BD3BBE}"/>
              </a:ext>
            </a:extLst>
          </p:cNvPr>
          <p:cNvGraphicFramePr/>
          <p:nvPr>
            <p:extLst>
              <p:ext uri="{D42A27DB-BD31-4B8C-83A1-F6EECF244321}">
                <p14:modId xmlns:p14="http://schemas.microsoft.com/office/powerpoint/2010/main" val="153132722"/>
              </p:ext>
            </p:extLst>
          </p:nvPr>
        </p:nvGraphicFramePr>
        <p:xfrm>
          <a:off x="1140823" y="1370101"/>
          <a:ext cx="6258560" cy="4735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4" name="Straight Connector 13">
            <a:extLst>
              <a:ext uri="{FF2B5EF4-FFF2-40B4-BE49-F238E27FC236}">
                <a16:creationId xmlns:a16="http://schemas.microsoft.com/office/drawing/2014/main" id="{19E0211D-3D5E-E02A-F1DB-2330526588D0}"/>
              </a:ext>
            </a:extLst>
          </p:cNvPr>
          <p:cNvCxnSpPr/>
          <p:nvPr/>
        </p:nvCxnSpPr>
        <p:spPr>
          <a:xfrm>
            <a:off x="3683726" y="3432694"/>
            <a:ext cx="103632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9A643CE6-EAEB-ED95-F589-D5F0F1E6C799}"/>
              </a:ext>
            </a:extLst>
          </p:cNvPr>
          <p:cNvCxnSpPr/>
          <p:nvPr/>
        </p:nvCxnSpPr>
        <p:spPr>
          <a:xfrm>
            <a:off x="3695338" y="4341978"/>
            <a:ext cx="103632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Left Brace 15">
            <a:extLst>
              <a:ext uri="{FF2B5EF4-FFF2-40B4-BE49-F238E27FC236}">
                <a16:creationId xmlns:a16="http://schemas.microsoft.com/office/drawing/2014/main" id="{46997BDC-91AF-B4B4-A0E8-A538EC509C64}"/>
              </a:ext>
            </a:extLst>
          </p:cNvPr>
          <p:cNvSpPr/>
          <p:nvPr/>
        </p:nvSpPr>
        <p:spPr>
          <a:xfrm>
            <a:off x="6755718" y="1645934"/>
            <a:ext cx="654510" cy="4301642"/>
          </a:xfrm>
          <a:prstGeom prst="leftBrace">
            <a:avLst>
              <a:gd name="adj1" fmla="val 8333"/>
              <a:gd name="adj2" fmla="val 76576"/>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CH"/>
          </a:p>
        </p:txBody>
      </p:sp>
      <p:cxnSp>
        <p:nvCxnSpPr>
          <p:cNvPr id="4" name="Straight Connector 3">
            <a:extLst>
              <a:ext uri="{FF2B5EF4-FFF2-40B4-BE49-F238E27FC236}">
                <a16:creationId xmlns:a16="http://schemas.microsoft.com/office/drawing/2014/main" id="{04F66316-8AC4-35AC-F9C3-E1E41559BBB3}"/>
              </a:ext>
            </a:extLst>
          </p:cNvPr>
          <p:cNvCxnSpPr/>
          <p:nvPr/>
        </p:nvCxnSpPr>
        <p:spPr>
          <a:xfrm>
            <a:off x="3695338" y="3903143"/>
            <a:ext cx="103632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351223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17"/>
          <p:cNvSpPr txBox="1">
            <a:spLocks/>
          </p:cNvSpPr>
          <p:nvPr/>
        </p:nvSpPr>
        <p:spPr>
          <a:xfrm>
            <a:off x="562235" y="2447736"/>
            <a:ext cx="10073381" cy="55174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1200"/>
              </a:spcBef>
              <a:spcAft>
                <a:spcPts val="0"/>
              </a:spcAft>
              <a:buNone/>
              <a:defRPr/>
            </a:pPr>
            <a:r>
              <a:rPr lang="en-US" sz="4000" dirty="0">
                <a:latin typeface="Segoe UI" panose="020B0502040204020203" pitchFamily="34" charset="0"/>
                <a:cs typeface="Segoe UI" panose="020B0502040204020203" pitchFamily="34" charset="0"/>
              </a:rPr>
              <a:t>Summary of Maximum Expenditure </a:t>
            </a:r>
          </a:p>
          <a:p>
            <a:pPr marL="0" indent="0" algn="ctr">
              <a:lnSpc>
                <a:spcPct val="100000"/>
              </a:lnSpc>
              <a:spcBef>
                <a:spcPts val="1200"/>
              </a:spcBef>
              <a:spcAft>
                <a:spcPts val="0"/>
              </a:spcAft>
              <a:buNone/>
              <a:defRPr/>
            </a:pPr>
            <a:r>
              <a:rPr lang="en-US" sz="4000" dirty="0">
                <a:latin typeface="Segoe UI" panose="020B0502040204020203" pitchFamily="34" charset="0"/>
                <a:cs typeface="Segoe UI" panose="020B0502040204020203" pitchFamily="34" charset="0"/>
              </a:rPr>
              <a:t>Scenarios</a:t>
            </a:r>
          </a:p>
        </p:txBody>
      </p:sp>
      <p:sp>
        <p:nvSpPr>
          <p:cNvPr id="2" name="Slide Number Placeholder 1">
            <a:extLst>
              <a:ext uri="{FF2B5EF4-FFF2-40B4-BE49-F238E27FC236}">
                <a16:creationId xmlns:a16="http://schemas.microsoft.com/office/drawing/2014/main" id="{61E52543-CA44-071B-FC9E-0ACC439D75C9}"/>
              </a:ext>
            </a:extLst>
          </p:cNvPr>
          <p:cNvSpPr>
            <a:spLocks noGrp="1"/>
          </p:cNvSpPr>
          <p:nvPr>
            <p:ph type="sldNum" sz="quarter" idx="4"/>
          </p:nvPr>
        </p:nvSpPr>
        <p:spPr/>
        <p:txBody>
          <a:bodyPr/>
          <a:lstStyle/>
          <a:p>
            <a:fld id="{9860EDB8-5305-433F-BE41-D7A86D811DB3}" type="slidenum">
              <a:rPr lang="en-US" smtClean="0"/>
              <a:pPr/>
              <a:t>12</a:t>
            </a:fld>
            <a:endParaRPr lang="en-US" dirty="0"/>
          </a:p>
        </p:txBody>
      </p:sp>
    </p:spTree>
    <p:extLst>
      <p:ext uri="{BB962C8B-B14F-4D97-AF65-F5344CB8AC3E}">
        <p14:creationId xmlns:p14="http://schemas.microsoft.com/office/powerpoint/2010/main" val="2399777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a:cs typeface="Segoe UI"/>
              </a:rPr>
              <a:t>Maximum Expenditure Scenarios (2024-2027)</a:t>
            </a:r>
            <a:endParaRPr lang="en-US" b="1" dirty="0">
              <a:latin typeface="Segoe UI" panose="020B0502040204020203" pitchFamily="34" charset="0"/>
              <a:cs typeface="Segoe UI" panose="020B0502040204020203" pitchFamily="34" charset="0"/>
            </a:endParaRPr>
          </a:p>
        </p:txBody>
      </p:sp>
      <p:sp>
        <p:nvSpPr>
          <p:cNvPr id="38" name="Content Placeholder 17"/>
          <p:cNvSpPr txBox="1">
            <a:spLocks/>
          </p:cNvSpPr>
          <p:nvPr/>
        </p:nvSpPr>
        <p:spPr>
          <a:xfrm>
            <a:off x="541610" y="1524708"/>
            <a:ext cx="5972402" cy="4885236"/>
          </a:xfrm>
          <a:prstGeom prst="rect">
            <a:avLst/>
          </a:prstGeom>
        </p:spPr>
        <p:txBody>
          <a:bodyPr vert="horz" lIns="91440" tIns="45720" rIns="91440" bIns="45720" rtlCol="0" anchor="t">
            <a:normAutofit fontScale="70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spcAft>
                <a:spcPts val="0"/>
              </a:spcAft>
              <a:buFont typeface="Wingdings" panose="05000000000000000000" pitchFamily="2" charset="2"/>
              <a:buChar char="§"/>
              <a:defRPr/>
            </a:pPr>
            <a:r>
              <a:rPr lang="en-US" sz="2600" dirty="0">
                <a:latin typeface="Segoe UI"/>
                <a:cs typeface="Segoe UI"/>
              </a:rPr>
              <a:t>   </a:t>
            </a:r>
            <a:r>
              <a:rPr lang="en-US" sz="2900" dirty="0">
                <a:latin typeface="Segoe UI"/>
                <a:cs typeface="Segoe UI"/>
              </a:rPr>
              <a:t>Zero Nominal Growth (ZNG) </a:t>
            </a:r>
            <a:br>
              <a:rPr lang="en-US" sz="2600" dirty="0">
                <a:latin typeface="Segoe UI"/>
                <a:cs typeface="Segoe UI"/>
              </a:rPr>
            </a:br>
            <a:br>
              <a:rPr lang="en-US" sz="600" dirty="0">
                <a:latin typeface="Segoe UI"/>
                <a:cs typeface="Segoe UI"/>
              </a:rPr>
            </a:br>
            <a:r>
              <a:rPr lang="en-US" sz="2400" dirty="0">
                <a:solidFill>
                  <a:schemeClr val="bg1">
                    <a:lumMod val="50000"/>
                  </a:schemeClr>
                </a:solidFill>
                <a:latin typeface="Segoe UI"/>
                <a:cs typeface="Segoe UI"/>
              </a:rPr>
              <a:t>   </a:t>
            </a:r>
            <a:r>
              <a:rPr lang="en-US" sz="3500" dirty="0">
                <a:solidFill>
                  <a:schemeClr val="accent1"/>
                </a:solidFill>
                <a:latin typeface="Segoe UI"/>
                <a:cs typeface="Segoe UI"/>
              </a:rPr>
              <a:t>CHF 271.5 M</a:t>
            </a:r>
            <a:br>
              <a:rPr lang="en-US" sz="3500" dirty="0">
                <a:solidFill>
                  <a:schemeClr val="accent1"/>
                </a:solidFill>
                <a:latin typeface="Segoe UI"/>
                <a:cs typeface="Segoe UI"/>
              </a:rPr>
            </a:br>
            <a:br>
              <a:rPr lang="en-US" sz="700" dirty="0">
                <a:solidFill>
                  <a:schemeClr val="accent1"/>
                </a:solidFill>
                <a:latin typeface="Segoe UI"/>
                <a:cs typeface="Segoe UI"/>
              </a:rPr>
            </a:br>
            <a:r>
              <a:rPr lang="en-US" sz="1000" dirty="0">
                <a:solidFill>
                  <a:schemeClr val="accent1"/>
                </a:solidFill>
                <a:latin typeface="Segoe UI"/>
                <a:cs typeface="Segoe UI"/>
              </a:rPr>
              <a:t>          </a:t>
            </a:r>
            <a:r>
              <a:rPr lang="en-US" sz="2000" b="1" i="1" dirty="0">
                <a:solidFill>
                  <a:schemeClr val="bg1">
                    <a:lumMod val="50000"/>
                  </a:schemeClr>
                </a:solidFill>
                <a:latin typeface="Segoe UI"/>
                <a:cs typeface="Segoe UI"/>
              </a:rPr>
              <a:t>Unable to finance </a:t>
            </a:r>
            <a:r>
              <a:rPr lang="en-US" sz="2000" i="1" dirty="0">
                <a:solidFill>
                  <a:schemeClr val="bg1">
                    <a:lumMod val="50000"/>
                  </a:schemeClr>
                </a:solidFill>
                <a:latin typeface="Segoe UI"/>
                <a:cs typeface="Segoe UI"/>
              </a:rPr>
              <a:t>most Key Priorities Areas  </a:t>
            </a:r>
            <a:endParaRPr lang="en-US" sz="1600" i="1" dirty="0">
              <a:solidFill>
                <a:schemeClr val="bg1">
                  <a:lumMod val="50000"/>
                </a:schemeClr>
              </a:solidFill>
              <a:latin typeface="Segoe UI"/>
              <a:cs typeface="Segoe UI"/>
            </a:endParaRPr>
          </a:p>
          <a:p>
            <a:pPr marL="0" indent="0">
              <a:lnSpc>
                <a:spcPct val="100000"/>
              </a:lnSpc>
              <a:spcBef>
                <a:spcPts val="1200"/>
              </a:spcBef>
              <a:spcAft>
                <a:spcPts val="0"/>
              </a:spcAft>
              <a:buNone/>
              <a:defRPr/>
            </a:pPr>
            <a:br>
              <a:rPr lang="en-US" sz="2600" dirty="0">
                <a:latin typeface="Segoe UI"/>
                <a:cs typeface="Segoe UI"/>
              </a:rPr>
            </a:br>
            <a:endParaRPr lang="en-US" sz="4000" dirty="0"/>
          </a:p>
          <a:p>
            <a:pPr marL="468630" lvl="1" indent="-457200">
              <a:lnSpc>
                <a:spcPct val="100000"/>
              </a:lnSpc>
              <a:spcBef>
                <a:spcPts val="1200"/>
              </a:spcBef>
              <a:spcAft>
                <a:spcPts val="0"/>
              </a:spcAft>
              <a:buFont typeface="Wingdings" panose="05000000000000000000" pitchFamily="2" charset="2"/>
              <a:buChar char="§"/>
              <a:defRPr/>
            </a:pPr>
            <a:r>
              <a:rPr lang="en-US" sz="2900" dirty="0">
                <a:latin typeface="Segoe UI"/>
                <a:cs typeface="Segoe UI"/>
              </a:rPr>
              <a:t>Zero Real Growth (ZRG) </a:t>
            </a:r>
            <a:br>
              <a:rPr lang="en-US" sz="2600" dirty="0">
                <a:latin typeface="Segoe UI"/>
                <a:cs typeface="Segoe UI"/>
              </a:rPr>
            </a:br>
            <a:br>
              <a:rPr lang="en-US" sz="600" dirty="0">
                <a:latin typeface="Segoe UI"/>
                <a:cs typeface="Segoe UI"/>
              </a:rPr>
            </a:br>
            <a:r>
              <a:rPr lang="en-US" sz="3500" dirty="0">
                <a:solidFill>
                  <a:schemeClr val="accent1"/>
                </a:solidFill>
                <a:latin typeface="Segoe UI"/>
                <a:cs typeface="Segoe UI"/>
              </a:rPr>
              <a:t>CHF 278.1 M </a:t>
            </a:r>
            <a:r>
              <a:rPr lang="en-US" sz="2000" dirty="0">
                <a:solidFill>
                  <a:schemeClr val="accent1"/>
                </a:solidFill>
                <a:latin typeface="Segoe UI"/>
                <a:cs typeface="Segoe UI"/>
              </a:rPr>
              <a:t>(2.4% increase over ZNG)</a:t>
            </a:r>
            <a:br>
              <a:rPr lang="en-US" sz="2000" dirty="0">
                <a:solidFill>
                  <a:schemeClr val="bg1">
                    <a:lumMod val="50000"/>
                  </a:schemeClr>
                </a:solidFill>
                <a:latin typeface="Segoe UI"/>
                <a:cs typeface="Segoe UI"/>
              </a:rPr>
            </a:br>
            <a:br>
              <a:rPr lang="en-US" sz="500" dirty="0">
                <a:solidFill>
                  <a:schemeClr val="bg1">
                    <a:lumMod val="50000"/>
                  </a:schemeClr>
                </a:solidFill>
                <a:latin typeface="Segoe UI"/>
                <a:cs typeface="Segoe UI"/>
              </a:rPr>
            </a:br>
            <a:r>
              <a:rPr lang="en-US" sz="2000" i="1" dirty="0">
                <a:solidFill>
                  <a:schemeClr val="bg1">
                    <a:lumMod val="50000"/>
                  </a:schemeClr>
                </a:solidFill>
                <a:latin typeface="Segoe UI"/>
                <a:cs typeface="Segoe UI"/>
              </a:rPr>
              <a:t>Considers inflation of CHF 6.5 million and provides </a:t>
            </a:r>
            <a:r>
              <a:rPr lang="en-US" sz="2000" b="1" i="1" dirty="0">
                <a:solidFill>
                  <a:schemeClr val="bg1">
                    <a:lumMod val="50000"/>
                  </a:schemeClr>
                </a:solidFill>
                <a:latin typeface="Segoe UI"/>
                <a:cs typeface="Segoe UI"/>
              </a:rPr>
              <a:t>initial funding</a:t>
            </a:r>
            <a:r>
              <a:rPr lang="en-US" sz="2000" i="1" dirty="0">
                <a:solidFill>
                  <a:schemeClr val="bg1">
                    <a:lumMod val="50000"/>
                  </a:schemeClr>
                </a:solidFill>
                <a:latin typeface="Segoe UI"/>
                <a:cs typeface="Segoe UI"/>
              </a:rPr>
              <a:t> for most key priority areas through </a:t>
            </a:r>
            <a:r>
              <a:rPr lang="en-US" sz="2000" b="1" i="1" dirty="0">
                <a:solidFill>
                  <a:schemeClr val="bg1">
                    <a:lumMod val="50000"/>
                  </a:schemeClr>
                </a:solidFill>
                <a:latin typeface="Segoe UI"/>
                <a:cs typeface="Segoe UI"/>
              </a:rPr>
              <a:t>de-prioritization </a:t>
            </a:r>
            <a:r>
              <a:rPr lang="en-US" sz="2000" i="1" dirty="0">
                <a:solidFill>
                  <a:schemeClr val="bg1">
                    <a:lumMod val="50000"/>
                  </a:schemeClr>
                </a:solidFill>
                <a:latin typeface="Segoe UI"/>
                <a:cs typeface="Segoe UI"/>
              </a:rPr>
              <a:t>of some core activities included in the ZNG scenario</a:t>
            </a:r>
            <a:endParaRPr lang="en-US" sz="2600" dirty="0">
              <a:latin typeface="Segoe UI"/>
              <a:cs typeface="Segoe UI"/>
            </a:endParaRPr>
          </a:p>
          <a:p>
            <a:pPr marL="542925" lvl="1" indent="-531495">
              <a:lnSpc>
                <a:spcPct val="100000"/>
              </a:lnSpc>
              <a:spcBef>
                <a:spcPts val="1200"/>
              </a:spcBef>
              <a:spcAft>
                <a:spcPts val="0"/>
              </a:spcAft>
              <a:buFont typeface="Wingdings,Sans-Serif"/>
              <a:buChar char="Ø"/>
              <a:defRPr/>
            </a:pPr>
            <a:endParaRPr lang="en-US" sz="2600" dirty="0">
              <a:latin typeface="Segoe UI"/>
              <a:cs typeface="Segoe UI"/>
            </a:endParaRPr>
          </a:p>
          <a:p>
            <a:pPr marL="468630" lvl="1" indent="-457200">
              <a:lnSpc>
                <a:spcPct val="100000"/>
              </a:lnSpc>
              <a:spcBef>
                <a:spcPts val="1200"/>
              </a:spcBef>
              <a:spcAft>
                <a:spcPts val="0"/>
              </a:spcAft>
              <a:buFont typeface="Wingdings" panose="05000000000000000000" pitchFamily="2" charset="2"/>
              <a:buChar char="§"/>
              <a:defRPr/>
            </a:pPr>
            <a:r>
              <a:rPr lang="en-US" sz="2900" dirty="0">
                <a:latin typeface="Segoe UI"/>
                <a:cs typeface="Segoe UI"/>
              </a:rPr>
              <a:t>Secretary-General’s Proposal </a:t>
            </a:r>
            <a:br>
              <a:rPr lang="en-US" sz="2600" dirty="0">
                <a:latin typeface="Segoe UI"/>
                <a:cs typeface="Segoe UI"/>
              </a:rPr>
            </a:br>
            <a:br>
              <a:rPr lang="en-US" sz="700" dirty="0">
                <a:latin typeface="Segoe UI"/>
                <a:cs typeface="Segoe UI"/>
              </a:rPr>
            </a:br>
            <a:r>
              <a:rPr lang="en-US" sz="3500" dirty="0">
                <a:solidFill>
                  <a:schemeClr val="accent1"/>
                </a:solidFill>
                <a:latin typeface="Segoe UI"/>
                <a:cs typeface="Segoe UI"/>
              </a:rPr>
              <a:t>CHF 290.4 M </a:t>
            </a:r>
            <a:r>
              <a:rPr lang="en-US" sz="2000" dirty="0">
                <a:solidFill>
                  <a:schemeClr val="accent1"/>
                </a:solidFill>
                <a:latin typeface="Segoe UI"/>
                <a:cs typeface="Segoe UI"/>
              </a:rPr>
              <a:t>(6.9% increase over ZNG)</a:t>
            </a:r>
            <a:br>
              <a:rPr lang="en-US" sz="2000" dirty="0">
                <a:solidFill>
                  <a:schemeClr val="bg1">
                    <a:lumMod val="50000"/>
                  </a:schemeClr>
                </a:solidFill>
                <a:latin typeface="Segoe UI"/>
                <a:cs typeface="Segoe UI"/>
              </a:rPr>
            </a:br>
            <a:br>
              <a:rPr lang="en-US" sz="700" dirty="0">
                <a:solidFill>
                  <a:schemeClr val="bg1">
                    <a:lumMod val="50000"/>
                  </a:schemeClr>
                </a:solidFill>
                <a:latin typeface="Segoe UI"/>
                <a:cs typeface="Segoe UI"/>
              </a:rPr>
            </a:br>
            <a:r>
              <a:rPr lang="en-US" sz="2000" i="1" dirty="0">
                <a:solidFill>
                  <a:schemeClr val="bg1">
                    <a:lumMod val="50000"/>
                  </a:schemeClr>
                </a:solidFill>
                <a:latin typeface="Segoe UI"/>
                <a:cs typeface="Segoe UI"/>
              </a:rPr>
              <a:t>Considers inflation of CHF 6.8 million and </a:t>
            </a:r>
            <a:r>
              <a:rPr lang="en-US" sz="2000" b="1" i="1" dirty="0">
                <a:solidFill>
                  <a:schemeClr val="bg1">
                    <a:lumMod val="50000"/>
                  </a:schemeClr>
                </a:solidFill>
                <a:latin typeface="Segoe UI"/>
                <a:cs typeface="Segoe UI"/>
              </a:rPr>
              <a:t>more fully finances </a:t>
            </a:r>
            <a:r>
              <a:rPr lang="en-US" sz="2000" i="1" dirty="0">
                <a:solidFill>
                  <a:schemeClr val="bg1">
                    <a:lumMod val="50000"/>
                  </a:schemeClr>
                </a:solidFill>
                <a:latin typeface="Segoe UI"/>
                <a:cs typeface="Segoe UI"/>
              </a:rPr>
              <a:t>key priority areas and other programmatic initiatives </a:t>
            </a:r>
            <a:r>
              <a:rPr lang="en-US" sz="2000" b="1" i="1" dirty="0">
                <a:solidFill>
                  <a:schemeClr val="bg1">
                    <a:lumMod val="50000"/>
                  </a:schemeClr>
                </a:solidFill>
                <a:latin typeface="Segoe UI"/>
                <a:cs typeface="Segoe UI"/>
              </a:rPr>
              <a:t>without de-prioritization</a:t>
            </a:r>
            <a:r>
              <a:rPr lang="en-US" sz="2000" i="1" dirty="0">
                <a:solidFill>
                  <a:schemeClr val="bg1">
                    <a:lumMod val="50000"/>
                  </a:schemeClr>
                </a:solidFill>
                <a:latin typeface="Segoe UI"/>
                <a:cs typeface="Segoe UI"/>
              </a:rPr>
              <a:t> core activities considered in the ZNG scenario.</a:t>
            </a:r>
          </a:p>
          <a:p>
            <a:pPr marL="468630" lvl="1" indent="-457200">
              <a:lnSpc>
                <a:spcPct val="100000"/>
              </a:lnSpc>
              <a:spcBef>
                <a:spcPts val="1200"/>
              </a:spcBef>
              <a:spcAft>
                <a:spcPts val="0"/>
              </a:spcAft>
              <a:buFont typeface="Wingdings" panose="05000000000000000000" pitchFamily="2" charset="2"/>
              <a:buChar char="§"/>
              <a:defRPr/>
            </a:pPr>
            <a:endParaRPr lang="en-US" sz="2000" dirty="0">
              <a:solidFill>
                <a:schemeClr val="bg1">
                  <a:lumMod val="50000"/>
                </a:schemeClr>
              </a:solidFill>
              <a:latin typeface="Segoe UI"/>
              <a:cs typeface="Segoe UI"/>
            </a:endParaRPr>
          </a:p>
          <a:p>
            <a:pPr marL="542925" lvl="1" indent="-531495">
              <a:lnSpc>
                <a:spcPct val="100000"/>
              </a:lnSpc>
              <a:spcBef>
                <a:spcPts val="1200"/>
              </a:spcBef>
              <a:spcAft>
                <a:spcPts val="0"/>
              </a:spcAft>
              <a:buFont typeface="Wingdings,Sans-Serif"/>
              <a:buChar char="Ø"/>
              <a:defRPr/>
            </a:pPr>
            <a:endParaRPr lang="en-US" sz="2600" dirty="0">
              <a:latin typeface="Segoe UI"/>
              <a:ea typeface="+mn-lt"/>
              <a:cs typeface="Segoe UI"/>
            </a:endParaRPr>
          </a:p>
          <a:p>
            <a:pPr marL="0" indent="0">
              <a:lnSpc>
                <a:spcPct val="100000"/>
              </a:lnSpc>
              <a:spcBef>
                <a:spcPts val="1200"/>
              </a:spcBef>
              <a:spcAft>
                <a:spcPts val="0"/>
              </a:spcAft>
              <a:buNone/>
              <a:defRPr/>
            </a:pPr>
            <a:endParaRPr lang="en-US" sz="2800" dirty="0">
              <a:latin typeface="Segoe UI"/>
              <a:cs typeface="Segoe UI"/>
            </a:endParaRPr>
          </a:p>
        </p:txBody>
      </p:sp>
      <p:sp>
        <p:nvSpPr>
          <p:cNvPr id="2" name="Slide Number Placeholder 1">
            <a:extLst>
              <a:ext uri="{FF2B5EF4-FFF2-40B4-BE49-F238E27FC236}">
                <a16:creationId xmlns:a16="http://schemas.microsoft.com/office/drawing/2014/main" id="{C14FE371-6CE0-4594-3551-924DDA1FAAB3}"/>
              </a:ext>
            </a:extLst>
          </p:cNvPr>
          <p:cNvSpPr>
            <a:spLocks noGrp="1"/>
          </p:cNvSpPr>
          <p:nvPr>
            <p:ph type="sldNum" sz="quarter" idx="4"/>
          </p:nvPr>
        </p:nvSpPr>
        <p:spPr/>
        <p:txBody>
          <a:bodyPr/>
          <a:lstStyle/>
          <a:p>
            <a:fld id="{9860EDB8-5305-433F-BE41-D7A86D811DB3}" type="slidenum">
              <a:rPr lang="en-US" smtClean="0"/>
              <a:pPr/>
              <a:t>13</a:t>
            </a:fld>
            <a:endParaRPr lang="en-US" dirty="0"/>
          </a:p>
        </p:txBody>
      </p:sp>
      <p:sp>
        <p:nvSpPr>
          <p:cNvPr id="4" name="TextBox 3">
            <a:extLst>
              <a:ext uri="{FF2B5EF4-FFF2-40B4-BE49-F238E27FC236}">
                <a16:creationId xmlns:a16="http://schemas.microsoft.com/office/drawing/2014/main" id="{ED0CD2F5-BCCD-6BEE-FEE5-70D7750081F1}"/>
              </a:ext>
            </a:extLst>
          </p:cNvPr>
          <p:cNvSpPr txBox="1"/>
          <p:nvPr/>
        </p:nvSpPr>
        <p:spPr>
          <a:xfrm>
            <a:off x="6696891" y="1377520"/>
            <a:ext cx="4354286" cy="1200329"/>
          </a:xfrm>
          <a:prstGeom prst="rect">
            <a:avLst/>
          </a:prstGeom>
          <a:noFill/>
        </p:spPr>
        <p:txBody>
          <a:bodyPr wrap="square" rtlCol="0">
            <a:spAutoFit/>
          </a:bodyPr>
          <a:lstStyle/>
          <a:p>
            <a:r>
              <a:rPr lang="en-US" i="1" dirty="0">
                <a:solidFill>
                  <a:schemeClr val="bg1">
                    <a:lumMod val="50000"/>
                  </a:schemeClr>
                </a:solidFill>
              </a:rPr>
              <a:t>Same nominal level as in 2020-2023; therefore, absorbing the impact of the inflation estimated to CHF 6.4 million and reducing programmatic funds available</a:t>
            </a:r>
            <a:endParaRPr lang="en-CH" i="1" dirty="0">
              <a:solidFill>
                <a:schemeClr val="bg1">
                  <a:lumMod val="50000"/>
                </a:schemeClr>
              </a:solidFill>
            </a:endParaRPr>
          </a:p>
        </p:txBody>
      </p:sp>
      <mc:AlternateContent xmlns:mc="http://schemas.openxmlformats.org/markup-compatibility/2006" xmlns:cx1="http://schemas.microsoft.com/office/drawing/2015/9/8/chartex">
        <mc:Choice Requires="cx1">
          <p:graphicFrame>
            <p:nvGraphicFramePr>
              <p:cNvPr id="7" name="Chart 6">
                <a:extLst>
                  <a:ext uri="{FF2B5EF4-FFF2-40B4-BE49-F238E27FC236}">
                    <a16:creationId xmlns:a16="http://schemas.microsoft.com/office/drawing/2014/main" id="{2D16FE17-81D5-3723-1D00-0C8D4EA310CD}"/>
                  </a:ext>
                </a:extLst>
              </p:cNvPr>
              <p:cNvGraphicFramePr/>
              <p:nvPr>
                <p:extLst>
                  <p:ext uri="{D42A27DB-BD31-4B8C-83A1-F6EECF244321}">
                    <p14:modId xmlns:p14="http://schemas.microsoft.com/office/powerpoint/2010/main" val="1416910272"/>
                  </p:ext>
                </p:extLst>
              </p:nvPr>
            </p:nvGraphicFramePr>
            <p:xfrm>
              <a:off x="6753494" y="2640874"/>
              <a:ext cx="4119155" cy="1576251"/>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7" name="Chart 6">
                <a:extLst>
                  <a:ext uri="{FF2B5EF4-FFF2-40B4-BE49-F238E27FC236}">
                    <a16:creationId xmlns:a16="http://schemas.microsoft.com/office/drawing/2014/main" id="{2D16FE17-81D5-3723-1D00-0C8D4EA310CD}"/>
                  </a:ext>
                </a:extLst>
              </p:cNvPr>
              <p:cNvPicPr>
                <a:picLocks noGrp="1" noRot="1" noChangeAspect="1" noMove="1" noResize="1" noEditPoints="1" noAdjustHandles="1" noChangeArrowheads="1" noChangeShapeType="1"/>
              </p:cNvPicPr>
              <p:nvPr/>
            </p:nvPicPr>
            <p:blipFill>
              <a:blip r:embed="rId3"/>
              <a:stretch>
                <a:fillRect/>
              </a:stretch>
            </p:blipFill>
            <p:spPr>
              <a:xfrm>
                <a:off x="6753494" y="2640874"/>
                <a:ext cx="4119155" cy="1576251"/>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9" name="Chart 8">
                <a:extLst>
                  <a:ext uri="{FF2B5EF4-FFF2-40B4-BE49-F238E27FC236}">
                    <a16:creationId xmlns:a16="http://schemas.microsoft.com/office/drawing/2014/main" id="{CD880112-BB21-31D3-CE65-BA4BA2259AC4}"/>
                  </a:ext>
                </a:extLst>
              </p:cNvPr>
              <p:cNvGraphicFramePr/>
              <p:nvPr>
                <p:extLst>
                  <p:ext uri="{D42A27DB-BD31-4B8C-83A1-F6EECF244321}">
                    <p14:modId xmlns:p14="http://schemas.microsoft.com/office/powerpoint/2010/main" val="3235407259"/>
                  </p:ext>
                </p:extLst>
              </p:nvPr>
            </p:nvGraphicFramePr>
            <p:xfrm>
              <a:off x="6696891" y="4901754"/>
              <a:ext cx="4249783" cy="1479699"/>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9" name="Chart 8">
                <a:extLst>
                  <a:ext uri="{FF2B5EF4-FFF2-40B4-BE49-F238E27FC236}">
                    <a16:creationId xmlns:a16="http://schemas.microsoft.com/office/drawing/2014/main" id="{CD880112-BB21-31D3-CE65-BA4BA2259AC4}"/>
                  </a:ext>
                </a:extLst>
              </p:cNvPr>
              <p:cNvPicPr>
                <a:picLocks noGrp="1" noRot="1" noChangeAspect="1" noMove="1" noResize="1" noEditPoints="1" noAdjustHandles="1" noChangeArrowheads="1" noChangeShapeType="1"/>
              </p:cNvPicPr>
              <p:nvPr/>
            </p:nvPicPr>
            <p:blipFill>
              <a:blip r:embed="rId5"/>
              <a:stretch>
                <a:fillRect/>
              </a:stretch>
            </p:blipFill>
            <p:spPr>
              <a:xfrm>
                <a:off x="6696891" y="4901754"/>
                <a:ext cx="4249783" cy="1479699"/>
              </a:xfrm>
              <a:prstGeom prst="rect">
                <a:avLst/>
              </a:prstGeom>
            </p:spPr>
          </p:pic>
        </mc:Fallback>
      </mc:AlternateContent>
      <p:cxnSp>
        <p:nvCxnSpPr>
          <p:cNvPr id="11" name="Straight Connector 10">
            <a:extLst>
              <a:ext uri="{FF2B5EF4-FFF2-40B4-BE49-F238E27FC236}">
                <a16:creationId xmlns:a16="http://schemas.microsoft.com/office/drawing/2014/main" id="{E7767460-4DAD-B7A1-6BB1-6BE55FA91C12}"/>
              </a:ext>
            </a:extLst>
          </p:cNvPr>
          <p:cNvCxnSpPr/>
          <p:nvPr/>
        </p:nvCxnSpPr>
        <p:spPr>
          <a:xfrm>
            <a:off x="687977" y="4746171"/>
            <a:ext cx="10184672"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Straight Connector 11">
            <a:extLst>
              <a:ext uri="{FF2B5EF4-FFF2-40B4-BE49-F238E27FC236}">
                <a16:creationId xmlns:a16="http://schemas.microsoft.com/office/drawing/2014/main" id="{E0736299-448C-2D9A-158E-21EB09EAC523}"/>
              </a:ext>
            </a:extLst>
          </p:cNvPr>
          <p:cNvCxnSpPr/>
          <p:nvPr/>
        </p:nvCxnSpPr>
        <p:spPr>
          <a:xfrm>
            <a:off x="762002" y="2747555"/>
            <a:ext cx="10184672"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6515489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622577" cy="640080"/>
          </a:xfrm>
        </p:spPr>
        <p:txBody>
          <a:bodyPr>
            <a:noAutofit/>
          </a:bodyPr>
          <a:lstStyle/>
          <a:p>
            <a:r>
              <a:rPr lang="en-US" b="1" dirty="0">
                <a:latin typeface="Segoe UI" panose="020B0502040204020203" pitchFamily="34" charset="0"/>
                <a:cs typeface="Segoe UI" panose="020B0502040204020203" pitchFamily="34" charset="0"/>
              </a:rPr>
              <a:t>Key Priority Areas – (Proposal by Scenario)</a:t>
            </a:r>
          </a:p>
        </p:txBody>
      </p:sp>
      <p:sp>
        <p:nvSpPr>
          <p:cNvPr id="38" name="Content Placeholder 17"/>
          <p:cNvSpPr txBox="1">
            <a:spLocks/>
          </p:cNvSpPr>
          <p:nvPr/>
        </p:nvSpPr>
        <p:spPr>
          <a:xfrm>
            <a:off x="541609" y="1531908"/>
            <a:ext cx="10622577"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r>
              <a:rPr lang="en-US" sz="1700" dirty="0">
                <a:latin typeface="Segoe UI" panose="020B0502040204020203" pitchFamily="34" charset="0"/>
                <a:cs typeface="Segoe UI" panose="020B0502040204020203" pitchFamily="34" charset="0"/>
              </a:rPr>
              <a:t> </a:t>
            </a:r>
          </a:p>
        </p:txBody>
      </p:sp>
      <p:graphicFrame>
        <p:nvGraphicFramePr>
          <p:cNvPr id="2" name="Table 2">
            <a:extLst>
              <a:ext uri="{FF2B5EF4-FFF2-40B4-BE49-F238E27FC236}">
                <a16:creationId xmlns:a16="http://schemas.microsoft.com/office/drawing/2014/main" id="{C937508D-B201-BB00-AFBF-57FF77E40C84}"/>
              </a:ext>
            </a:extLst>
          </p:cNvPr>
          <p:cNvGraphicFramePr>
            <a:graphicFrameLocks noGrp="1"/>
          </p:cNvGraphicFramePr>
          <p:nvPr>
            <p:extLst>
              <p:ext uri="{D42A27DB-BD31-4B8C-83A1-F6EECF244321}">
                <p14:modId xmlns:p14="http://schemas.microsoft.com/office/powerpoint/2010/main" val="901880525"/>
              </p:ext>
            </p:extLst>
          </p:nvPr>
        </p:nvGraphicFramePr>
        <p:xfrm>
          <a:off x="748238" y="1779372"/>
          <a:ext cx="10209318" cy="4424580"/>
        </p:xfrm>
        <a:graphic>
          <a:graphicData uri="http://schemas.openxmlformats.org/drawingml/2006/table">
            <a:tbl>
              <a:tblPr firstRow="1" bandRow="1">
                <a:tableStyleId>{69012ECD-51FC-41F1-AA8D-1B2483CD663E}</a:tableStyleId>
              </a:tblPr>
              <a:tblGrid>
                <a:gridCol w="5781179">
                  <a:extLst>
                    <a:ext uri="{9D8B030D-6E8A-4147-A177-3AD203B41FA5}">
                      <a16:colId xmlns:a16="http://schemas.microsoft.com/office/drawing/2014/main" val="2147316886"/>
                    </a:ext>
                  </a:extLst>
                </a:gridCol>
                <a:gridCol w="1358583">
                  <a:extLst>
                    <a:ext uri="{9D8B030D-6E8A-4147-A177-3AD203B41FA5}">
                      <a16:colId xmlns:a16="http://schemas.microsoft.com/office/drawing/2014/main" val="1774598006"/>
                    </a:ext>
                  </a:extLst>
                </a:gridCol>
                <a:gridCol w="1463271">
                  <a:extLst>
                    <a:ext uri="{9D8B030D-6E8A-4147-A177-3AD203B41FA5}">
                      <a16:colId xmlns:a16="http://schemas.microsoft.com/office/drawing/2014/main" val="2931427859"/>
                    </a:ext>
                  </a:extLst>
                </a:gridCol>
                <a:gridCol w="1606285">
                  <a:extLst>
                    <a:ext uri="{9D8B030D-6E8A-4147-A177-3AD203B41FA5}">
                      <a16:colId xmlns:a16="http://schemas.microsoft.com/office/drawing/2014/main" val="714199500"/>
                    </a:ext>
                  </a:extLst>
                </a:gridCol>
              </a:tblGrid>
              <a:tr h="386857">
                <a:tc rowSpan="2">
                  <a:txBody>
                    <a:bodyPr/>
                    <a:lstStyle/>
                    <a:p>
                      <a:pPr algn="l"/>
                      <a:r>
                        <a:rPr lang="en-US" sz="1600" b="0" dirty="0">
                          <a:solidFill>
                            <a:schemeClr val="bg1"/>
                          </a:solidFill>
                        </a:rPr>
                        <a:t>Key Priority Areas</a:t>
                      </a:r>
                    </a:p>
                  </a:txBody>
                  <a:tcPr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algn="ctr"/>
                      <a:r>
                        <a:rPr lang="en-US" sz="1600" b="0" dirty="0">
                          <a:solidFill>
                            <a:schemeClr val="bg1"/>
                          </a:solidFill>
                        </a:rPr>
                        <a:t>Total funding included in each scenario</a:t>
                      </a:r>
                    </a:p>
                  </a:txBody>
                  <a:tcPr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ZRG Scenario</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SG’s Proposal</a:t>
                      </a:r>
                    </a:p>
                  </a:txBody>
                  <a:tcPr anchor="ctr"/>
                </a:tc>
                <a:extLst>
                  <a:ext uri="{0D108BD9-81ED-4DB2-BD59-A6C34878D82A}">
                    <a16:rowId xmlns:a16="http://schemas.microsoft.com/office/drawing/2014/main" val="2111355"/>
                  </a:ext>
                </a:extLst>
              </a:tr>
              <a:tr h="362946">
                <a:tc vMerge="1">
                  <a:txBody>
                    <a:bodyPr/>
                    <a:lstStyle/>
                    <a:p>
                      <a:endParaRPr lang="en-CH"/>
                    </a:p>
                  </a:txBody>
                  <a:tcPr/>
                </a:tc>
                <a:tc>
                  <a:txBody>
                    <a:bodyPr/>
                    <a:lstStyle/>
                    <a:p>
                      <a:pPr algn="ctr"/>
                      <a:r>
                        <a:rPr lang="en-US" sz="1600" b="0" dirty="0">
                          <a:solidFill>
                            <a:schemeClr val="bg1"/>
                          </a:solidFill>
                        </a:rPr>
                        <a:t>ZNG</a:t>
                      </a: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ZRG</a:t>
                      </a: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SG’s Proposal</a:t>
                      </a:r>
                    </a:p>
                  </a:txBody>
                  <a:tcPr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87994188"/>
                  </a:ext>
                </a:extLst>
              </a:tr>
              <a:tr h="436880">
                <a:tc>
                  <a:txBody>
                    <a:bodyPr/>
                    <a:lstStyle/>
                    <a:p>
                      <a:pPr algn="l">
                        <a:spcBef>
                          <a:spcPts val="300"/>
                        </a:spcBef>
                        <a:spcAft>
                          <a:spcPts val="300"/>
                        </a:spcAft>
                        <a:tabLst>
                          <a:tab pos="900430" algn="l"/>
                        </a:tabLst>
                      </a:pPr>
                      <a:r>
                        <a:rPr lang="en-US" sz="1600" dirty="0">
                          <a:solidFill>
                            <a:srgbClr val="000000"/>
                          </a:solidFill>
                          <a:effectLst/>
                        </a:rPr>
                        <a:t>Incremental Early Warnings for All</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rPr>
                        <a:t> 3,560.4</a:t>
                      </a:r>
                      <a:endParaRPr lang="en-US" sz="1600" dirty="0">
                        <a:effectLst/>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rPr>
                        <a:t> 6,130.9 </a:t>
                      </a:r>
                      <a:endParaRPr lang="en-US" sz="1600" dirty="0">
                        <a:effectLst/>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rPr>
                        <a:t> 6,130.9 </a:t>
                      </a:r>
                      <a:endParaRPr lang="en-US" sz="1600" dirty="0">
                        <a:effectLst/>
                      </a:endParaRP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9779980"/>
                  </a:ext>
                </a:extLst>
              </a:tr>
              <a:tr h="443601">
                <a:tc>
                  <a:txBody>
                    <a:bodyPr/>
                    <a:lstStyle/>
                    <a:p>
                      <a:pPr algn="l">
                        <a:spcBef>
                          <a:spcPts val="300"/>
                        </a:spcBef>
                        <a:spcAft>
                          <a:spcPts val="300"/>
                        </a:spcAft>
                        <a:tabLst>
                          <a:tab pos="900430" algn="l"/>
                        </a:tabLst>
                      </a:pPr>
                      <a:r>
                        <a:rPr lang="en-US" sz="1600" dirty="0">
                          <a:solidFill>
                            <a:srgbClr val="000000"/>
                          </a:solidFill>
                          <a:effectLst/>
                        </a:rPr>
                        <a:t>WMO-coordinated Greenhouse Gas Watch</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rPr>
                        <a:t>-</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rPr>
                        <a:t> 1,899.9 </a:t>
                      </a:r>
                      <a:endParaRPr lang="en-US" sz="1600" dirty="0">
                        <a:effectLst/>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rPr>
                        <a:t> 2,649.9 </a:t>
                      </a:r>
                      <a:endParaRPr lang="en-US" sz="1600" dirty="0">
                        <a:effectLst/>
                      </a:endParaRP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5069052"/>
                  </a:ext>
                </a:extLst>
              </a:tr>
              <a:tr h="450323">
                <a:tc>
                  <a:txBody>
                    <a:bodyPr/>
                    <a:lstStyle/>
                    <a:p>
                      <a:pPr algn="l">
                        <a:spcBef>
                          <a:spcPts val="300"/>
                        </a:spcBef>
                        <a:spcAft>
                          <a:spcPts val="300"/>
                        </a:spcAft>
                        <a:tabLst>
                          <a:tab pos="900430" algn="l"/>
                        </a:tabLst>
                      </a:pPr>
                      <a:r>
                        <a:rPr lang="en-US" sz="1600" dirty="0">
                          <a:solidFill>
                            <a:srgbClr val="000000"/>
                          </a:solidFill>
                          <a:effectLst/>
                        </a:rPr>
                        <a:t>Reorganization and optimization of Regional and Rep. Offices</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rPr>
                        <a:t>-</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rPr>
                        <a:t>2,225.1</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rPr>
                        <a:t> 3,210.3</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1840156"/>
                  </a:ext>
                </a:extLst>
              </a:tr>
              <a:tr h="423437">
                <a:tc>
                  <a:txBody>
                    <a:bodyPr/>
                    <a:lstStyle/>
                    <a:p>
                      <a:pPr algn="l">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Additional needs for Plan of Action for Hydrology</a:t>
                      </a:r>
                    </a:p>
                  </a:txBody>
                  <a:tcPr marL="68580" marR="68580" marT="0" marB="0"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a:t>
                      </a: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latin typeface="+mn-lt"/>
                          <a:ea typeface="Arial" panose="020B0604020202020204" pitchFamily="34" charset="0"/>
                          <a:cs typeface="Arial" panose="020B0604020202020204" pitchFamily="34" charset="0"/>
                        </a:rPr>
                        <a:t>  865.8</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a:effectLst/>
                          <a:latin typeface="+mn-lt"/>
                          <a:ea typeface="Arial" panose="020B0604020202020204" pitchFamily="34" charset="0"/>
                          <a:cs typeface="Arial" panose="020B0604020202020204" pitchFamily="34" charset="0"/>
                        </a:rPr>
                        <a:t>   865.8</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5117621"/>
                  </a:ext>
                </a:extLst>
              </a:tr>
              <a:tr h="443601">
                <a:tc>
                  <a:txBody>
                    <a:bodyPr/>
                    <a:lstStyle/>
                    <a:p>
                      <a:pPr algn="l">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Cryosphere and Downstream Impacts</a:t>
                      </a:r>
                    </a:p>
                  </a:txBody>
                  <a:tcPr marL="68580" marR="68580" marT="0" marB="0"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a:t>
                      </a: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a:t>
                      </a: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 1,357.2</a:t>
                      </a: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8976700"/>
                  </a:ext>
                </a:extLst>
              </a:tr>
              <a:tr h="450323">
                <a:tc>
                  <a:txBody>
                    <a:bodyPr/>
                    <a:lstStyle/>
                    <a:p>
                      <a:pPr algn="l">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Implementation of Enterprise Resource Planning System</a:t>
                      </a:r>
                    </a:p>
                  </a:txBody>
                  <a:tcPr marL="68580" marR="68580" marT="0" marB="0"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a:t>
                      </a: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 2,000.0</a:t>
                      </a: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 2,000.0</a:t>
                      </a: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3599203"/>
                  </a:ext>
                </a:extLst>
              </a:tr>
              <a:tr h="450323">
                <a:tc>
                  <a:txBody>
                    <a:bodyPr/>
                    <a:lstStyle/>
                    <a:p>
                      <a:pPr algn="l">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Implementation of IT Strategy and Security</a:t>
                      </a:r>
                    </a:p>
                  </a:txBody>
                  <a:tcPr marL="68580" marR="68580" marT="0" marB="0"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a:t>
                      </a: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 1,580.0</a:t>
                      </a: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Bef>
                          <a:spcPts val="300"/>
                        </a:spcBef>
                        <a:spcAft>
                          <a:spcPts val="300"/>
                        </a:spcAft>
                        <a:tabLst>
                          <a:tab pos="900430" algn="l"/>
                        </a:tabLst>
                      </a:pPr>
                      <a:r>
                        <a:rPr lang="en-US" sz="1600" dirty="0">
                          <a:effectLst/>
                          <a:latin typeface="+mn-lt"/>
                          <a:ea typeface="Arial" panose="020B0604020202020204" pitchFamily="34" charset="0"/>
                          <a:cs typeface="Arial" panose="020B0604020202020204" pitchFamily="34" charset="0"/>
                        </a:rPr>
                        <a:t> 1,580.0</a:t>
                      </a: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887962"/>
                  </a:ext>
                </a:extLst>
              </a:tr>
              <a:tr h="576289">
                <a:tc>
                  <a:txBody>
                    <a:bodyPr/>
                    <a:lstStyle/>
                    <a:p>
                      <a:pPr lvl="1" algn="l">
                        <a:spcBef>
                          <a:spcPts val="300"/>
                        </a:spcBef>
                        <a:spcAft>
                          <a:spcPts val="300"/>
                        </a:spcAft>
                        <a:tabLst>
                          <a:tab pos="900430" algn="l"/>
                        </a:tabLst>
                      </a:pPr>
                      <a:r>
                        <a:rPr lang="en-US" sz="1600" b="1" dirty="0">
                          <a:effectLst/>
                        </a:rPr>
                        <a:t>Total </a:t>
                      </a:r>
                      <a:endParaRPr lang="en-US" sz="1600" b="1" dirty="0">
                        <a:effectLst/>
                        <a:latin typeface="+mn-lt"/>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r">
                        <a:spcBef>
                          <a:spcPts val="300"/>
                        </a:spcBef>
                        <a:spcAft>
                          <a:spcPts val="300"/>
                        </a:spcAft>
                        <a:tabLst>
                          <a:tab pos="900430" algn="l"/>
                        </a:tabLst>
                      </a:pPr>
                      <a:r>
                        <a:rPr lang="en-US" sz="1600" b="1" dirty="0">
                          <a:effectLst/>
                        </a:rPr>
                        <a:t> 3,560.4</a:t>
                      </a: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r">
                        <a:spcBef>
                          <a:spcPts val="300"/>
                        </a:spcBef>
                        <a:spcAft>
                          <a:spcPts val="300"/>
                        </a:spcAft>
                        <a:tabLst>
                          <a:tab pos="900430" algn="l"/>
                        </a:tabLst>
                      </a:pPr>
                      <a:r>
                        <a:rPr lang="en-US" sz="1600" b="1">
                          <a:effectLst/>
                        </a:rPr>
                        <a:t>14,701.7 </a:t>
                      </a:r>
                      <a:endParaRPr lang="en-US" sz="1600" b="1"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lvl="1" indent="0" algn="r">
                        <a:spcBef>
                          <a:spcPts val="300"/>
                        </a:spcBef>
                        <a:spcAft>
                          <a:spcPts val="300"/>
                        </a:spcAft>
                        <a:tabLst>
                          <a:tab pos="900430" algn="l"/>
                        </a:tabLst>
                      </a:pPr>
                      <a:r>
                        <a:rPr lang="en-US" sz="1600" b="1" dirty="0">
                          <a:effectLst/>
                        </a:rPr>
                        <a:t> 17,794.1</a:t>
                      </a: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4584161"/>
                  </a:ext>
                </a:extLst>
              </a:tr>
            </a:tbl>
          </a:graphicData>
        </a:graphic>
      </p:graphicFrame>
      <p:sp>
        <p:nvSpPr>
          <p:cNvPr id="3" name="Slide Number Placeholder 2">
            <a:extLst>
              <a:ext uri="{FF2B5EF4-FFF2-40B4-BE49-F238E27FC236}">
                <a16:creationId xmlns:a16="http://schemas.microsoft.com/office/drawing/2014/main" id="{4999C121-3853-4A84-17AA-F1879C5C5E10}"/>
              </a:ext>
            </a:extLst>
          </p:cNvPr>
          <p:cNvSpPr>
            <a:spLocks noGrp="1"/>
          </p:cNvSpPr>
          <p:nvPr>
            <p:ph type="sldNum" sz="quarter" idx="4"/>
          </p:nvPr>
        </p:nvSpPr>
        <p:spPr/>
        <p:txBody>
          <a:bodyPr/>
          <a:lstStyle/>
          <a:p>
            <a:fld id="{9860EDB8-5305-433F-BE41-D7A86D811DB3}" type="slidenum">
              <a:rPr lang="en-US" smtClean="0"/>
              <a:pPr/>
              <a:t>14</a:t>
            </a:fld>
            <a:endParaRPr lang="en-US" dirty="0"/>
          </a:p>
        </p:txBody>
      </p:sp>
      <p:sp>
        <p:nvSpPr>
          <p:cNvPr id="6" name="TextBox 5">
            <a:extLst>
              <a:ext uri="{FF2B5EF4-FFF2-40B4-BE49-F238E27FC236}">
                <a16:creationId xmlns:a16="http://schemas.microsoft.com/office/drawing/2014/main" id="{C5F725B2-2F7B-0DFF-E409-779FA865F89C}"/>
              </a:ext>
            </a:extLst>
          </p:cNvPr>
          <p:cNvSpPr txBox="1"/>
          <p:nvPr/>
        </p:nvSpPr>
        <p:spPr>
          <a:xfrm>
            <a:off x="5501743" y="1370819"/>
            <a:ext cx="1697279" cy="307777"/>
          </a:xfrm>
          <a:prstGeom prst="rect">
            <a:avLst/>
          </a:prstGeom>
          <a:noFill/>
        </p:spPr>
        <p:txBody>
          <a:bodyPr wrap="square" rtlCol="0">
            <a:spAutoFit/>
          </a:bodyPr>
          <a:lstStyle/>
          <a:p>
            <a:r>
              <a:rPr lang="en-US" sz="1400" i="1" dirty="0"/>
              <a:t>(in CHF thousands)</a:t>
            </a:r>
          </a:p>
        </p:txBody>
      </p:sp>
    </p:spTree>
    <p:extLst>
      <p:ext uri="{BB962C8B-B14F-4D97-AF65-F5344CB8AC3E}">
        <p14:creationId xmlns:p14="http://schemas.microsoft.com/office/powerpoint/2010/main" val="2351979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panose="020B0502040204020203" pitchFamily="34" charset="0"/>
                <a:cs typeface="Segoe UI" panose="020B0502040204020203" pitchFamily="34" charset="0"/>
              </a:rPr>
              <a:t>Early Warnings for All (EW4All)</a:t>
            </a:r>
          </a:p>
        </p:txBody>
      </p:sp>
      <p:sp>
        <p:nvSpPr>
          <p:cNvPr id="2" name="Slide Number Placeholder 1">
            <a:extLst>
              <a:ext uri="{FF2B5EF4-FFF2-40B4-BE49-F238E27FC236}">
                <a16:creationId xmlns:a16="http://schemas.microsoft.com/office/drawing/2014/main" id="{8E9728E3-336F-3C85-D489-0CB3E5DBC680}"/>
              </a:ext>
            </a:extLst>
          </p:cNvPr>
          <p:cNvSpPr>
            <a:spLocks noGrp="1"/>
          </p:cNvSpPr>
          <p:nvPr>
            <p:ph type="sldNum" sz="quarter" idx="4"/>
          </p:nvPr>
        </p:nvSpPr>
        <p:spPr/>
        <p:txBody>
          <a:bodyPr/>
          <a:lstStyle/>
          <a:p>
            <a:fld id="{9860EDB8-5305-433F-BE41-D7A86D811DB3}" type="slidenum">
              <a:rPr lang="en-US" smtClean="0"/>
              <a:pPr/>
              <a:t>15</a:t>
            </a:fld>
            <a:endParaRPr lang="en-US" dirty="0"/>
          </a:p>
        </p:txBody>
      </p:sp>
      <p:sp>
        <p:nvSpPr>
          <p:cNvPr id="5" name="TextBox 4">
            <a:extLst>
              <a:ext uri="{FF2B5EF4-FFF2-40B4-BE49-F238E27FC236}">
                <a16:creationId xmlns:a16="http://schemas.microsoft.com/office/drawing/2014/main" id="{6C74BEF8-D2B3-4D05-2971-129ACB7CCD89}"/>
              </a:ext>
            </a:extLst>
          </p:cNvPr>
          <p:cNvSpPr txBox="1"/>
          <p:nvPr/>
        </p:nvSpPr>
        <p:spPr>
          <a:xfrm>
            <a:off x="521207" y="1338371"/>
            <a:ext cx="5574792" cy="1815882"/>
          </a:xfrm>
          <a:prstGeom prst="rect">
            <a:avLst/>
          </a:prstGeom>
          <a:noFill/>
        </p:spPr>
        <p:txBody>
          <a:bodyPr wrap="square" rtlCol="0">
            <a:spAutoFit/>
          </a:bodyPr>
          <a:lstStyle/>
          <a:p>
            <a:r>
              <a:rPr lang="en-US" sz="2000" u="sng" dirty="0"/>
              <a:t>Funding Summary</a:t>
            </a:r>
            <a:endParaRPr lang="en-US" sz="2000" dirty="0"/>
          </a:p>
          <a:p>
            <a:endParaRPr lang="en-US" sz="2000" u="sng" dirty="0"/>
          </a:p>
          <a:p>
            <a:pPr marL="180975" indent="-180975">
              <a:buFont typeface="Wingdings" panose="05000000000000000000" pitchFamily="2" charset="2"/>
              <a:buChar char="§"/>
            </a:pPr>
            <a:r>
              <a:rPr lang="en-US" dirty="0"/>
              <a:t>Majority funded in ZNG, full under all others</a:t>
            </a:r>
          </a:p>
          <a:p>
            <a:pPr marL="180975" indent="-180975">
              <a:buFont typeface="Wingdings" panose="05000000000000000000" pitchFamily="2" charset="2"/>
              <a:buChar char="§"/>
            </a:pPr>
            <a:r>
              <a:rPr lang="en-US" dirty="0"/>
              <a:t>Activities across all LTGs as integrated effort</a:t>
            </a:r>
          </a:p>
          <a:p>
            <a:pPr marL="180975" indent="-180975">
              <a:buFont typeface="Wingdings" panose="05000000000000000000" pitchFamily="2" charset="2"/>
              <a:buChar char="§"/>
            </a:pPr>
            <a:r>
              <a:rPr lang="en-US" dirty="0"/>
              <a:t>One additional position under ZNG scenario and one additional position under ZRG</a:t>
            </a:r>
          </a:p>
        </p:txBody>
      </p:sp>
      <p:sp>
        <p:nvSpPr>
          <p:cNvPr id="3" name="TextBox 2">
            <a:extLst>
              <a:ext uri="{FF2B5EF4-FFF2-40B4-BE49-F238E27FC236}">
                <a16:creationId xmlns:a16="http://schemas.microsoft.com/office/drawing/2014/main" id="{F2397C43-2EE2-B0C3-509E-CDEA8B7CEACC}"/>
              </a:ext>
            </a:extLst>
          </p:cNvPr>
          <p:cNvSpPr txBox="1"/>
          <p:nvPr/>
        </p:nvSpPr>
        <p:spPr>
          <a:xfrm>
            <a:off x="521206" y="3948221"/>
            <a:ext cx="5574793" cy="2400657"/>
          </a:xfrm>
          <a:prstGeom prst="rect">
            <a:avLst/>
          </a:prstGeom>
          <a:noFill/>
        </p:spPr>
        <p:txBody>
          <a:bodyPr wrap="square" rtlCol="0">
            <a:spAutoFit/>
          </a:bodyPr>
          <a:lstStyle/>
          <a:p>
            <a:r>
              <a:rPr lang="en-US" sz="2000" u="sng" dirty="0"/>
              <a:t>Benefits of ZNG Funding</a:t>
            </a:r>
            <a:endParaRPr lang="en-US" sz="2000" dirty="0"/>
          </a:p>
          <a:p>
            <a:endParaRPr lang="en-US" sz="2000" u="sng" dirty="0"/>
          </a:p>
          <a:p>
            <a:pPr marL="180975" indent="-180975">
              <a:buFont typeface="Wingdings" panose="05000000000000000000" pitchFamily="2" charset="2"/>
              <a:buChar char="§"/>
            </a:pPr>
            <a:r>
              <a:rPr lang="en-US" dirty="0"/>
              <a:t>Members to be recognized as the single authoritative voice on warnings and hazards</a:t>
            </a:r>
          </a:p>
          <a:p>
            <a:pPr marL="180975" indent="-180975">
              <a:buFont typeface="Wingdings" panose="05000000000000000000" pitchFamily="2" charset="2"/>
              <a:buChar char="§"/>
            </a:pPr>
            <a:r>
              <a:rPr lang="en-US" dirty="0"/>
              <a:t>Support to development of uniform norms and standard</a:t>
            </a:r>
          </a:p>
          <a:p>
            <a:pPr marL="180975" indent="-180975">
              <a:buFont typeface="Wingdings" panose="05000000000000000000" pitchFamily="2" charset="2"/>
              <a:buChar char="§"/>
            </a:pPr>
            <a:r>
              <a:rPr lang="en-US" dirty="0"/>
              <a:t>Accelerated development with Tech Commissions</a:t>
            </a:r>
          </a:p>
          <a:p>
            <a:endParaRPr lang="en-US" sz="2000" dirty="0"/>
          </a:p>
        </p:txBody>
      </p:sp>
      <p:sp>
        <p:nvSpPr>
          <p:cNvPr id="4" name="TextBox 3">
            <a:extLst>
              <a:ext uri="{FF2B5EF4-FFF2-40B4-BE49-F238E27FC236}">
                <a16:creationId xmlns:a16="http://schemas.microsoft.com/office/drawing/2014/main" id="{30951028-C822-E61F-791E-4363C2754681}"/>
              </a:ext>
            </a:extLst>
          </p:cNvPr>
          <p:cNvSpPr txBox="1"/>
          <p:nvPr/>
        </p:nvSpPr>
        <p:spPr>
          <a:xfrm>
            <a:off x="6216608" y="1338371"/>
            <a:ext cx="5574792" cy="2400657"/>
          </a:xfrm>
          <a:prstGeom prst="rect">
            <a:avLst/>
          </a:prstGeom>
          <a:noFill/>
        </p:spPr>
        <p:txBody>
          <a:bodyPr wrap="square" rtlCol="0">
            <a:spAutoFit/>
          </a:bodyPr>
          <a:lstStyle/>
          <a:p>
            <a:r>
              <a:rPr lang="en-US" sz="2000" u="sng" dirty="0"/>
              <a:t>Benefits of Additional Funding</a:t>
            </a:r>
          </a:p>
          <a:p>
            <a:endParaRPr lang="en-US" sz="2000" u="sng" dirty="0"/>
          </a:p>
          <a:p>
            <a:pPr marL="180975" indent="-180975">
              <a:buFont typeface="Wingdings" panose="05000000000000000000" pitchFamily="2" charset="2"/>
              <a:buChar char="§"/>
            </a:pPr>
            <a:r>
              <a:rPr lang="en-US" dirty="0"/>
              <a:t>Additional critical activities to Members, e.g.:</a:t>
            </a:r>
          </a:p>
          <a:p>
            <a:pPr marL="638175" lvl="1" indent="-180975">
              <a:buFont typeface="Wingdings" panose="05000000000000000000" pitchFamily="2" charset="2"/>
              <a:buChar char="§"/>
            </a:pPr>
            <a:r>
              <a:rPr lang="en-US" dirty="0"/>
              <a:t>Technical guidance on IBF and warning services</a:t>
            </a:r>
          </a:p>
          <a:p>
            <a:pPr marL="638175" lvl="1" indent="-180975">
              <a:buFont typeface="Wingdings" panose="05000000000000000000" pitchFamily="2" charset="2"/>
              <a:buChar char="§"/>
            </a:pPr>
            <a:r>
              <a:rPr lang="en-US" dirty="0"/>
              <a:t>Training materials on probabilistic forecasts</a:t>
            </a:r>
          </a:p>
          <a:p>
            <a:pPr marL="638175" lvl="1" indent="-180975">
              <a:buFont typeface="Wingdings" panose="05000000000000000000" pitchFamily="2" charset="2"/>
              <a:buChar char="§"/>
            </a:pPr>
            <a:r>
              <a:rPr lang="en-US" dirty="0"/>
              <a:t>Increased Members’ migration to WIS 2.0</a:t>
            </a:r>
          </a:p>
          <a:p>
            <a:pPr marL="638175" lvl="1" indent="-180975">
              <a:buFont typeface="Wingdings" panose="05000000000000000000" pitchFamily="2" charset="2"/>
              <a:buChar char="§"/>
            </a:pPr>
            <a:r>
              <a:rPr lang="en-US" dirty="0"/>
              <a:t>Investments in methodologies for IBF</a:t>
            </a:r>
          </a:p>
          <a:p>
            <a:endParaRPr lang="en-US" sz="2000" u="sng" dirty="0"/>
          </a:p>
        </p:txBody>
      </p:sp>
      <p:sp>
        <p:nvSpPr>
          <p:cNvPr id="6" name="TextBox 5">
            <a:extLst>
              <a:ext uri="{FF2B5EF4-FFF2-40B4-BE49-F238E27FC236}">
                <a16:creationId xmlns:a16="http://schemas.microsoft.com/office/drawing/2014/main" id="{9BE241F7-CD4D-03BD-4266-763CE1699303}"/>
              </a:ext>
            </a:extLst>
          </p:cNvPr>
          <p:cNvSpPr txBox="1"/>
          <p:nvPr/>
        </p:nvSpPr>
        <p:spPr>
          <a:xfrm>
            <a:off x="6216607" y="3948221"/>
            <a:ext cx="5574793" cy="2369880"/>
          </a:xfrm>
          <a:prstGeom prst="rect">
            <a:avLst/>
          </a:prstGeom>
          <a:noFill/>
        </p:spPr>
        <p:txBody>
          <a:bodyPr wrap="square" rtlCol="0">
            <a:spAutoFit/>
          </a:bodyPr>
          <a:lstStyle/>
          <a:p>
            <a:r>
              <a:rPr lang="en-US" sz="2000" u="sng" dirty="0"/>
              <a:t>Extrabudgetary and Resource Mobilization</a:t>
            </a:r>
            <a:endParaRPr lang="en-US" sz="2000" dirty="0"/>
          </a:p>
          <a:p>
            <a:endParaRPr lang="en-US" sz="2000" u="sng" dirty="0"/>
          </a:p>
          <a:p>
            <a:pPr marL="180975" indent="-180975">
              <a:buFont typeface="Wingdings" panose="05000000000000000000" pitchFamily="2" charset="2"/>
              <a:buChar char="§"/>
            </a:pPr>
            <a:r>
              <a:rPr lang="en-US" dirty="0"/>
              <a:t>Critical for full implementation for whole WMO community</a:t>
            </a:r>
          </a:p>
          <a:p>
            <a:pPr marL="180975" indent="-180975">
              <a:buFont typeface="Wingdings" panose="05000000000000000000" pitchFamily="2" charset="2"/>
              <a:buChar char="§"/>
            </a:pPr>
            <a:r>
              <a:rPr lang="en-US" dirty="0"/>
              <a:t>Significant extrabudgetary resources will be required</a:t>
            </a:r>
          </a:p>
          <a:p>
            <a:pPr marL="180975" indent="-180975">
              <a:buFont typeface="Wingdings" panose="05000000000000000000" pitchFamily="2" charset="2"/>
              <a:buChar char="§"/>
            </a:pPr>
            <a:r>
              <a:rPr lang="en-US" dirty="0"/>
              <a:t>Some contributions already received – in discussion with a number of donors for further contributions</a:t>
            </a:r>
          </a:p>
        </p:txBody>
      </p:sp>
      <p:cxnSp>
        <p:nvCxnSpPr>
          <p:cNvPr id="7" name="Straight Connector 6">
            <a:extLst>
              <a:ext uri="{FF2B5EF4-FFF2-40B4-BE49-F238E27FC236}">
                <a16:creationId xmlns:a16="http://schemas.microsoft.com/office/drawing/2014/main" id="{73C6A445-F6ED-9CC1-27D8-85D866A3AEDF}"/>
              </a:ext>
            </a:extLst>
          </p:cNvPr>
          <p:cNvCxnSpPr>
            <a:cxnSpLocks/>
          </p:cNvCxnSpPr>
          <p:nvPr/>
        </p:nvCxnSpPr>
        <p:spPr>
          <a:xfrm>
            <a:off x="6210310" y="1338371"/>
            <a:ext cx="6298" cy="500527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id="{292794F1-7BE2-1059-A528-484EAB97B540}"/>
              </a:ext>
            </a:extLst>
          </p:cNvPr>
          <p:cNvCxnSpPr>
            <a:cxnSpLocks/>
          </p:cNvCxnSpPr>
          <p:nvPr/>
        </p:nvCxnSpPr>
        <p:spPr>
          <a:xfrm>
            <a:off x="647700" y="3800475"/>
            <a:ext cx="108204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4468973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0407194" cy="640080"/>
          </a:xfrm>
        </p:spPr>
        <p:txBody>
          <a:bodyPr>
            <a:noAutofit/>
          </a:bodyPr>
          <a:lstStyle/>
          <a:p>
            <a:r>
              <a:rPr lang="en-US" b="1" dirty="0">
                <a:latin typeface="Segoe UI" panose="020B0502040204020203" pitchFamily="34" charset="0"/>
                <a:cs typeface="Segoe UI" panose="020B0502040204020203" pitchFamily="34" charset="0"/>
              </a:rPr>
              <a:t>Global Greenhouse Gas Watch (GGW)</a:t>
            </a:r>
          </a:p>
        </p:txBody>
      </p:sp>
      <p:sp>
        <p:nvSpPr>
          <p:cNvPr id="2" name="Slide Number Placeholder 1">
            <a:extLst>
              <a:ext uri="{FF2B5EF4-FFF2-40B4-BE49-F238E27FC236}">
                <a16:creationId xmlns:a16="http://schemas.microsoft.com/office/drawing/2014/main" id="{8E9728E3-336F-3C85-D489-0CB3E5DBC680}"/>
              </a:ext>
            </a:extLst>
          </p:cNvPr>
          <p:cNvSpPr>
            <a:spLocks noGrp="1"/>
          </p:cNvSpPr>
          <p:nvPr>
            <p:ph type="sldNum" sz="quarter" idx="4"/>
          </p:nvPr>
        </p:nvSpPr>
        <p:spPr/>
        <p:txBody>
          <a:bodyPr/>
          <a:lstStyle/>
          <a:p>
            <a:fld id="{9860EDB8-5305-433F-BE41-D7A86D811DB3}" type="slidenum">
              <a:rPr lang="en-US" smtClean="0"/>
              <a:pPr/>
              <a:t>16</a:t>
            </a:fld>
            <a:endParaRPr lang="en-US" dirty="0"/>
          </a:p>
        </p:txBody>
      </p:sp>
      <p:sp>
        <p:nvSpPr>
          <p:cNvPr id="5" name="TextBox 4">
            <a:extLst>
              <a:ext uri="{FF2B5EF4-FFF2-40B4-BE49-F238E27FC236}">
                <a16:creationId xmlns:a16="http://schemas.microsoft.com/office/drawing/2014/main" id="{6C74BEF8-D2B3-4D05-2971-129ACB7CCD89}"/>
              </a:ext>
            </a:extLst>
          </p:cNvPr>
          <p:cNvSpPr txBox="1"/>
          <p:nvPr/>
        </p:nvSpPr>
        <p:spPr>
          <a:xfrm>
            <a:off x="521207" y="1338371"/>
            <a:ext cx="5574792" cy="2123658"/>
          </a:xfrm>
          <a:prstGeom prst="rect">
            <a:avLst/>
          </a:prstGeom>
          <a:noFill/>
        </p:spPr>
        <p:txBody>
          <a:bodyPr wrap="square" rtlCol="0">
            <a:spAutoFit/>
          </a:bodyPr>
          <a:lstStyle/>
          <a:p>
            <a:r>
              <a:rPr lang="en-US" sz="2000" u="sng" dirty="0"/>
              <a:t>Funding Summary</a:t>
            </a:r>
            <a:endParaRPr lang="en-US" sz="2000" dirty="0"/>
          </a:p>
          <a:p>
            <a:endParaRPr lang="en-US" sz="2000" u="sng" dirty="0"/>
          </a:p>
          <a:p>
            <a:pPr marL="180975" indent="-180975">
              <a:buFont typeface="Wingdings" panose="05000000000000000000" pitchFamily="2" charset="2"/>
              <a:buChar char="§"/>
            </a:pPr>
            <a:r>
              <a:rPr lang="en-US" dirty="0"/>
              <a:t>Without funding, GGW would not be realized</a:t>
            </a:r>
          </a:p>
          <a:p>
            <a:pPr marL="180975" indent="-180975">
              <a:buFont typeface="Wingdings" panose="05000000000000000000" pitchFamily="2" charset="2"/>
              <a:buChar char="§"/>
            </a:pPr>
            <a:r>
              <a:rPr lang="en-US" dirty="0"/>
              <a:t>ZRG includes two new staff positions</a:t>
            </a:r>
          </a:p>
          <a:p>
            <a:pPr marL="180975" indent="-180975">
              <a:buFont typeface="Wingdings" panose="05000000000000000000" pitchFamily="2" charset="2"/>
              <a:buChar char="§"/>
            </a:pPr>
            <a:r>
              <a:rPr lang="en-US" dirty="0"/>
              <a:t>SG’s Proposal also includes additional activity funds</a:t>
            </a:r>
          </a:p>
          <a:p>
            <a:pPr marL="180975" indent="-180975">
              <a:buFont typeface="Wingdings" panose="05000000000000000000" pitchFamily="2" charset="2"/>
              <a:buChar char="§"/>
            </a:pPr>
            <a:endParaRPr lang="en-US" dirty="0"/>
          </a:p>
          <a:p>
            <a:endParaRPr lang="en-US" sz="2000" dirty="0"/>
          </a:p>
        </p:txBody>
      </p:sp>
      <p:sp>
        <p:nvSpPr>
          <p:cNvPr id="3" name="TextBox 2">
            <a:extLst>
              <a:ext uri="{FF2B5EF4-FFF2-40B4-BE49-F238E27FC236}">
                <a16:creationId xmlns:a16="http://schemas.microsoft.com/office/drawing/2014/main" id="{F2397C43-2EE2-B0C3-509E-CDEA8B7CEACC}"/>
              </a:ext>
            </a:extLst>
          </p:cNvPr>
          <p:cNvSpPr txBox="1"/>
          <p:nvPr/>
        </p:nvSpPr>
        <p:spPr>
          <a:xfrm>
            <a:off x="521206" y="3948221"/>
            <a:ext cx="5574793" cy="2400657"/>
          </a:xfrm>
          <a:prstGeom prst="rect">
            <a:avLst/>
          </a:prstGeom>
          <a:noFill/>
        </p:spPr>
        <p:txBody>
          <a:bodyPr wrap="square" rtlCol="0">
            <a:spAutoFit/>
          </a:bodyPr>
          <a:lstStyle/>
          <a:p>
            <a:r>
              <a:rPr lang="en-US" sz="2000" u="sng" dirty="0"/>
              <a:t>De-prioritization considerations under ZRG</a:t>
            </a:r>
            <a:endParaRPr lang="en-US" sz="2000" dirty="0"/>
          </a:p>
          <a:p>
            <a:endParaRPr lang="en-US" sz="2000" u="sng" dirty="0"/>
          </a:p>
          <a:p>
            <a:pPr marL="180975" indent="-180975">
              <a:buFont typeface="Wingdings" panose="05000000000000000000" pitchFamily="2" charset="2"/>
              <a:buChar char="§"/>
            </a:pPr>
            <a:r>
              <a:rPr lang="en-US" dirty="0"/>
              <a:t>Impact within LTG 2 and LTG 3 to maintain balance</a:t>
            </a:r>
          </a:p>
          <a:p>
            <a:pPr marL="180975" indent="-180975">
              <a:buFont typeface="Wingdings" panose="05000000000000000000" pitchFamily="2" charset="2"/>
              <a:buChar char="§"/>
            </a:pPr>
            <a:r>
              <a:rPr lang="en-US" dirty="0"/>
              <a:t>Reduction of one staff with potential slowdown on GBON and RBON implementation</a:t>
            </a:r>
          </a:p>
          <a:p>
            <a:pPr marL="180975" indent="-180975">
              <a:buFont typeface="Wingdings" panose="05000000000000000000" pitchFamily="2" charset="2"/>
              <a:buChar char="§"/>
            </a:pPr>
            <a:r>
              <a:rPr lang="en-US" dirty="0"/>
              <a:t>Reduced support to certain sectors within the GAW user community</a:t>
            </a:r>
          </a:p>
          <a:p>
            <a:endParaRPr lang="en-US" sz="2000" u="sng" dirty="0"/>
          </a:p>
        </p:txBody>
      </p:sp>
      <p:sp>
        <p:nvSpPr>
          <p:cNvPr id="4" name="TextBox 3">
            <a:extLst>
              <a:ext uri="{FF2B5EF4-FFF2-40B4-BE49-F238E27FC236}">
                <a16:creationId xmlns:a16="http://schemas.microsoft.com/office/drawing/2014/main" id="{30951028-C822-E61F-791E-4363C2754681}"/>
              </a:ext>
            </a:extLst>
          </p:cNvPr>
          <p:cNvSpPr txBox="1"/>
          <p:nvPr/>
        </p:nvSpPr>
        <p:spPr>
          <a:xfrm>
            <a:off x="6216608" y="1338371"/>
            <a:ext cx="5562610" cy="2400657"/>
          </a:xfrm>
          <a:prstGeom prst="rect">
            <a:avLst/>
          </a:prstGeom>
          <a:noFill/>
        </p:spPr>
        <p:txBody>
          <a:bodyPr wrap="square" rtlCol="0">
            <a:spAutoFit/>
          </a:bodyPr>
          <a:lstStyle/>
          <a:p>
            <a:r>
              <a:rPr lang="en-US" sz="2000" u="sng" dirty="0"/>
              <a:t>Benefits of Additional Funding</a:t>
            </a:r>
          </a:p>
          <a:p>
            <a:endParaRPr lang="en-US" sz="2000" u="sng" dirty="0"/>
          </a:p>
          <a:p>
            <a:pPr marL="180975" indent="-180975">
              <a:buFont typeface="Wingdings" panose="05000000000000000000" pitchFamily="2" charset="2"/>
              <a:buChar char="§"/>
            </a:pPr>
            <a:r>
              <a:rPr lang="en-US" dirty="0"/>
              <a:t>ZRG includes leadership role with the WMO community, including strong scientific coordination to support GGW</a:t>
            </a:r>
          </a:p>
          <a:p>
            <a:pPr marL="180975" indent="-180975">
              <a:buFont typeface="Wingdings" panose="05000000000000000000" pitchFamily="2" charset="2"/>
              <a:buChar char="§"/>
            </a:pPr>
            <a:r>
              <a:rPr lang="en-US" dirty="0"/>
              <a:t>SG’s Proposal includes additional activity funding to support Members’ implementation</a:t>
            </a:r>
          </a:p>
          <a:p>
            <a:endParaRPr lang="en-US" sz="2000" dirty="0"/>
          </a:p>
        </p:txBody>
      </p:sp>
      <p:sp>
        <p:nvSpPr>
          <p:cNvPr id="6" name="TextBox 5">
            <a:extLst>
              <a:ext uri="{FF2B5EF4-FFF2-40B4-BE49-F238E27FC236}">
                <a16:creationId xmlns:a16="http://schemas.microsoft.com/office/drawing/2014/main" id="{9BE241F7-CD4D-03BD-4266-763CE1699303}"/>
              </a:ext>
            </a:extLst>
          </p:cNvPr>
          <p:cNvSpPr txBox="1"/>
          <p:nvPr/>
        </p:nvSpPr>
        <p:spPr>
          <a:xfrm>
            <a:off x="6216607" y="3948221"/>
            <a:ext cx="5574793" cy="2646878"/>
          </a:xfrm>
          <a:prstGeom prst="rect">
            <a:avLst/>
          </a:prstGeom>
          <a:noFill/>
        </p:spPr>
        <p:txBody>
          <a:bodyPr wrap="square" rtlCol="0">
            <a:spAutoFit/>
          </a:bodyPr>
          <a:lstStyle/>
          <a:p>
            <a:r>
              <a:rPr lang="en-US" sz="2000" u="sng" dirty="0"/>
              <a:t>Extrabudgetary and Resource Mobilization</a:t>
            </a:r>
            <a:endParaRPr lang="en-US" sz="2000" dirty="0"/>
          </a:p>
          <a:p>
            <a:endParaRPr lang="en-US" sz="2000" u="sng" dirty="0"/>
          </a:p>
          <a:p>
            <a:pPr marL="180975" indent="-180975">
              <a:buFont typeface="Wingdings" panose="05000000000000000000" pitchFamily="2" charset="2"/>
              <a:buChar char="§"/>
            </a:pPr>
            <a:r>
              <a:rPr lang="en-US" dirty="0"/>
              <a:t>Significant interest from public and private sector – WMO coordination needed</a:t>
            </a:r>
          </a:p>
          <a:p>
            <a:pPr marL="180975" indent="-180975">
              <a:buFont typeface="Wingdings" panose="05000000000000000000" pitchFamily="2" charset="2"/>
              <a:buChar char="§"/>
            </a:pPr>
            <a:r>
              <a:rPr lang="en-US" dirty="0"/>
              <a:t>Resource expected for:</a:t>
            </a:r>
          </a:p>
          <a:p>
            <a:pPr marL="638175" lvl="1" indent="-180975">
              <a:buFont typeface="Wingdings" panose="05000000000000000000" pitchFamily="2" charset="2"/>
              <a:buChar char="§"/>
            </a:pPr>
            <a:r>
              <a:rPr lang="en-US" dirty="0"/>
              <a:t>further coordination and monitoring efforts within WMO and</a:t>
            </a:r>
          </a:p>
          <a:p>
            <a:pPr marL="638175" lvl="1" indent="-180975">
              <a:buFont typeface="Wingdings" panose="05000000000000000000" pitchFamily="2" charset="2"/>
              <a:buChar char="§"/>
            </a:pPr>
            <a:r>
              <a:rPr lang="en-US" dirty="0"/>
              <a:t>Accelerate and develop additional GGW activities and downstream services</a:t>
            </a:r>
          </a:p>
        </p:txBody>
      </p:sp>
      <p:cxnSp>
        <p:nvCxnSpPr>
          <p:cNvPr id="7" name="Straight Connector 6">
            <a:extLst>
              <a:ext uri="{FF2B5EF4-FFF2-40B4-BE49-F238E27FC236}">
                <a16:creationId xmlns:a16="http://schemas.microsoft.com/office/drawing/2014/main" id="{73C6A445-F6ED-9CC1-27D8-85D866A3AEDF}"/>
              </a:ext>
            </a:extLst>
          </p:cNvPr>
          <p:cNvCxnSpPr>
            <a:cxnSpLocks/>
          </p:cNvCxnSpPr>
          <p:nvPr/>
        </p:nvCxnSpPr>
        <p:spPr>
          <a:xfrm>
            <a:off x="6210310" y="1338371"/>
            <a:ext cx="6298" cy="500527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id="{292794F1-7BE2-1059-A528-484EAB97B540}"/>
              </a:ext>
            </a:extLst>
          </p:cNvPr>
          <p:cNvCxnSpPr>
            <a:cxnSpLocks/>
          </p:cNvCxnSpPr>
          <p:nvPr/>
        </p:nvCxnSpPr>
        <p:spPr>
          <a:xfrm>
            <a:off x="647700" y="3800475"/>
            <a:ext cx="108204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0339014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0407194" cy="640080"/>
          </a:xfrm>
        </p:spPr>
        <p:txBody>
          <a:bodyPr>
            <a:noAutofit/>
          </a:bodyPr>
          <a:lstStyle/>
          <a:p>
            <a:r>
              <a:rPr lang="en-US" b="1" dirty="0">
                <a:latin typeface="Segoe UI" panose="020B0502040204020203" pitchFamily="34" charset="0"/>
                <a:cs typeface="Segoe UI" panose="020B0502040204020203" pitchFamily="34" charset="0"/>
              </a:rPr>
              <a:t>Regional and Representative Office Reform</a:t>
            </a:r>
          </a:p>
        </p:txBody>
      </p:sp>
      <p:sp>
        <p:nvSpPr>
          <p:cNvPr id="2" name="Slide Number Placeholder 1">
            <a:extLst>
              <a:ext uri="{FF2B5EF4-FFF2-40B4-BE49-F238E27FC236}">
                <a16:creationId xmlns:a16="http://schemas.microsoft.com/office/drawing/2014/main" id="{8E9728E3-336F-3C85-D489-0CB3E5DBC680}"/>
              </a:ext>
            </a:extLst>
          </p:cNvPr>
          <p:cNvSpPr>
            <a:spLocks noGrp="1"/>
          </p:cNvSpPr>
          <p:nvPr>
            <p:ph type="sldNum" sz="quarter" idx="4"/>
          </p:nvPr>
        </p:nvSpPr>
        <p:spPr/>
        <p:txBody>
          <a:bodyPr/>
          <a:lstStyle/>
          <a:p>
            <a:fld id="{9860EDB8-5305-433F-BE41-D7A86D811DB3}" type="slidenum">
              <a:rPr lang="en-US" smtClean="0"/>
              <a:pPr/>
              <a:t>17</a:t>
            </a:fld>
            <a:endParaRPr lang="en-US" dirty="0"/>
          </a:p>
        </p:txBody>
      </p:sp>
      <p:sp>
        <p:nvSpPr>
          <p:cNvPr id="5" name="TextBox 4">
            <a:extLst>
              <a:ext uri="{FF2B5EF4-FFF2-40B4-BE49-F238E27FC236}">
                <a16:creationId xmlns:a16="http://schemas.microsoft.com/office/drawing/2014/main" id="{6C74BEF8-D2B3-4D05-2971-129ACB7CCD89}"/>
              </a:ext>
            </a:extLst>
          </p:cNvPr>
          <p:cNvSpPr txBox="1"/>
          <p:nvPr/>
        </p:nvSpPr>
        <p:spPr>
          <a:xfrm>
            <a:off x="521207" y="1338371"/>
            <a:ext cx="5574792" cy="2400657"/>
          </a:xfrm>
          <a:prstGeom prst="rect">
            <a:avLst/>
          </a:prstGeom>
          <a:noFill/>
        </p:spPr>
        <p:txBody>
          <a:bodyPr wrap="square" rtlCol="0">
            <a:spAutoFit/>
          </a:bodyPr>
          <a:lstStyle/>
          <a:p>
            <a:r>
              <a:rPr lang="en-US" sz="2000" u="sng" dirty="0"/>
              <a:t>Funding Summary</a:t>
            </a:r>
            <a:endParaRPr lang="en-US" sz="2000" dirty="0"/>
          </a:p>
          <a:p>
            <a:endParaRPr lang="en-US" sz="2000" u="sng" dirty="0"/>
          </a:p>
          <a:p>
            <a:pPr marL="180975" indent="-180975">
              <a:buFont typeface="Wingdings" panose="05000000000000000000" pitchFamily="2" charset="2"/>
              <a:buChar char="§"/>
            </a:pPr>
            <a:r>
              <a:rPr lang="en-US" dirty="0"/>
              <a:t>Decisions on way forward are expected in 2024-2027 period</a:t>
            </a:r>
          </a:p>
          <a:p>
            <a:pPr marL="180975" indent="-180975">
              <a:buFont typeface="Wingdings" panose="05000000000000000000" pitchFamily="2" charset="2"/>
              <a:buChar char="§"/>
            </a:pPr>
            <a:r>
              <a:rPr lang="en-US" dirty="0"/>
              <a:t>Need to ensure funding is available for eventual final decision – otherwise could be delay in implementation</a:t>
            </a:r>
          </a:p>
          <a:p>
            <a:endParaRPr lang="en-US" sz="2000" dirty="0"/>
          </a:p>
        </p:txBody>
      </p:sp>
      <p:sp>
        <p:nvSpPr>
          <p:cNvPr id="3" name="TextBox 2">
            <a:extLst>
              <a:ext uri="{FF2B5EF4-FFF2-40B4-BE49-F238E27FC236}">
                <a16:creationId xmlns:a16="http://schemas.microsoft.com/office/drawing/2014/main" id="{F2397C43-2EE2-B0C3-509E-CDEA8B7CEACC}"/>
              </a:ext>
            </a:extLst>
          </p:cNvPr>
          <p:cNvSpPr txBox="1"/>
          <p:nvPr/>
        </p:nvSpPr>
        <p:spPr>
          <a:xfrm>
            <a:off x="521206" y="3948221"/>
            <a:ext cx="5574793" cy="2400657"/>
          </a:xfrm>
          <a:prstGeom prst="rect">
            <a:avLst/>
          </a:prstGeom>
          <a:noFill/>
        </p:spPr>
        <p:txBody>
          <a:bodyPr wrap="square" rtlCol="0">
            <a:spAutoFit/>
          </a:bodyPr>
          <a:lstStyle/>
          <a:p>
            <a:r>
              <a:rPr lang="en-US" sz="2000" u="sng" dirty="0"/>
              <a:t>De-prioritization considerations under ZRG</a:t>
            </a:r>
            <a:endParaRPr lang="en-US" sz="2000" dirty="0"/>
          </a:p>
          <a:p>
            <a:endParaRPr lang="en-US" sz="2000" u="sng" dirty="0"/>
          </a:p>
          <a:p>
            <a:pPr marL="180975" indent="-180975">
              <a:buFont typeface="Wingdings" panose="05000000000000000000" pitchFamily="2" charset="2"/>
              <a:buChar char="§"/>
            </a:pPr>
            <a:r>
              <a:rPr lang="en-US" dirty="0"/>
              <a:t>Elimination of one position supporting capacity development</a:t>
            </a:r>
          </a:p>
          <a:p>
            <a:pPr marL="180975" indent="-180975">
              <a:buFont typeface="Wingdings" panose="05000000000000000000" pitchFamily="2" charset="2"/>
              <a:buChar char="§"/>
            </a:pPr>
            <a:r>
              <a:rPr lang="en-US" dirty="0"/>
              <a:t>Required funding for fellowship activities would need funding from extrabudgetary activities</a:t>
            </a:r>
          </a:p>
          <a:p>
            <a:pPr marL="180975" indent="-180975">
              <a:buFont typeface="Wingdings" panose="05000000000000000000" pitchFamily="2" charset="2"/>
              <a:buChar char="§"/>
            </a:pPr>
            <a:r>
              <a:rPr lang="en-US" dirty="0"/>
              <a:t>Increase in virtual rather than hybrid RA meetings</a:t>
            </a:r>
          </a:p>
          <a:p>
            <a:endParaRPr lang="en-US" sz="2000" u="sng" dirty="0"/>
          </a:p>
        </p:txBody>
      </p:sp>
      <p:sp>
        <p:nvSpPr>
          <p:cNvPr id="4" name="TextBox 3">
            <a:extLst>
              <a:ext uri="{FF2B5EF4-FFF2-40B4-BE49-F238E27FC236}">
                <a16:creationId xmlns:a16="http://schemas.microsoft.com/office/drawing/2014/main" id="{30951028-C822-E61F-791E-4363C2754681}"/>
              </a:ext>
            </a:extLst>
          </p:cNvPr>
          <p:cNvSpPr txBox="1"/>
          <p:nvPr/>
        </p:nvSpPr>
        <p:spPr>
          <a:xfrm>
            <a:off x="6216608" y="1338371"/>
            <a:ext cx="5431918" cy="2400657"/>
          </a:xfrm>
          <a:prstGeom prst="rect">
            <a:avLst/>
          </a:prstGeom>
          <a:noFill/>
        </p:spPr>
        <p:txBody>
          <a:bodyPr wrap="square" rtlCol="0">
            <a:spAutoFit/>
          </a:bodyPr>
          <a:lstStyle/>
          <a:p>
            <a:r>
              <a:rPr lang="en-US" sz="2000" u="sng" dirty="0"/>
              <a:t>Benefits of Additional Funding</a:t>
            </a:r>
          </a:p>
          <a:p>
            <a:endParaRPr lang="en-US" sz="2000" u="sng" dirty="0"/>
          </a:p>
          <a:p>
            <a:pPr marL="180975" indent="-180975">
              <a:buFont typeface="Wingdings" panose="05000000000000000000" pitchFamily="2" charset="2"/>
              <a:buChar char="§"/>
            </a:pPr>
            <a:r>
              <a:rPr lang="en-US" dirty="0"/>
              <a:t>ZRG would allow for strengthened staffing structure and regional offices for RAI once approach approved</a:t>
            </a:r>
          </a:p>
          <a:p>
            <a:pPr marL="180975" indent="-180975">
              <a:buFont typeface="Wingdings" panose="05000000000000000000" pitchFamily="2" charset="2"/>
              <a:buChar char="§"/>
            </a:pPr>
            <a:r>
              <a:rPr lang="en-US" dirty="0"/>
              <a:t>SG’s Proposal includes additional offices in the second half of 2026-2027</a:t>
            </a:r>
          </a:p>
          <a:p>
            <a:endParaRPr lang="en-US" sz="2000" dirty="0"/>
          </a:p>
        </p:txBody>
      </p:sp>
      <p:sp>
        <p:nvSpPr>
          <p:cNvPr id="6" name="TextBox 5">
            <a:extLst>
              <a:ext uri="{FF2B5EF4-FFF2-40B4-BE49-F238E27FC236}">
                <a16:creationId xmlns:a16="http://schemas.microsoft.com/office/drawing/2014/main" id="{9BE241F7-CD4D-03BD-4266-763CE1699303}"/>
              </a:ext>
            </a:extLst>
          </p:cNvPr>
          <p:cNvSpPr txBox="1"/>
          <p:nvPr/>
        </p:nvSpPr>
        <p:spPr>
          <a:xfrm>
            <a:off x="6216607" y="3948221"/>
            <a:ext cx="5574793" cy="1538883"/>
          </a:xfrm>
          <a:prstGeom prst="rect">
            <a:avLst/>
          </a:prstGeom>
          <a:noFill/>
        </p:spPr>
        <p:txBody>
          <a:bodyPr wrap="square" rtlCol="0">
            <a:spAutoFit/>
          </a:bodyPr>
          <a:lstStyle/>
          <a:p>
            <a:r>
              <a:rPr lang="en-US" sz="2000" u="sng" dirty="0"/>
              <a:t>Extrabudgetary and Resource Mobilization</a:t>
            </a:r>
            <a:endParaRPr lang="en-US" sz="2000" dirty="0"/>
          </a:p>
          <a:p>
            <a:endParaRPr lang="en-US" sz="2000" u="sng" dirty="0"/>
          </a:p>
          <a:p>
            <a:pPr marL="180975" indent="-180975">
              <a:buFont typeface="Wingdings" panose="05000000000000000000" pitchFamily="2" charset="2"/>
              <a:buChar char="§"/>
            </a:pPr>
            <a:r>
              <a:rPr lang="en-US" dirty="0"/>
              <a:t>Limited potential for extrabudgetary resources</a:t>
            </a:r>
          </a:p>
          <a:p>
            <a:pPr marL="180975" indent="-180975">
              <a:buFont typeface="Wingdings" panose="05000000000000000000" pitchFamily="2" charset="2"/>
              <a:buChar char="§"/>
            </a:pPr>
            <a:r>
              <a:rPr lang="en-US" dirty="0"/>
              <a:t>Potential support from Members through secondment of staff to Regional Offices</a:t>
            </a:r>
          </a:p>
        </p:txBody>
      </p:sp>
      <p:cxnSp>
        <p:nvCxnSpPr>
          <p:cNvPr id="7" name="Straight Connector 6">
            <a:extLst>
              <a:ext uri="{FF2B5EF4-FFF2-40B4-BE49-F238E27FC236}">
                <a16:creationId xmlns:a16="http://schemas.microsoft.com/office/drawing/2014/main" id="{73C6A445-F6ED-9CC1-27D8-85D866A3AEDF}"/>
              </a:ext>
            </a:extLst>
          </p:cNvPr>
          <p:cNvCxnSpPr>
            <a:cxnSpLocks/>
          </p:cNvCxnSpPr>
          <p:nvPr/>
        </p:nvCxnSpPr>
        <p:spPr>
          <a:xfrm>
            <a:off x="6210310" y="1338371"/>
            <a:ext cx="6298" cy="500527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id="{292794F1-7BE2-1059-A528-484EAB97B540}"/>
              </a:ext>
            </a:extLst>
          </p:cNvPr>
          <p:cNvCxnSpPr>
            <a:cxnSpLocks/>
          </p:cNvCxnSpPr>
          <p:nvPr/>
        </p:nvCxnSpPr>
        <p:spPr>
          <a:xfrm>
            <a:off x="647700" y="3800475"/>
            <a:ext cx="108204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08427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0407194" cy="640080"/>
          </a:xfrm>
        </p:spPr>
        <p:txBody>
          <a:bodyPr>
            <a:noAutofit/>
          </a:bodyPr>
          <a:lstStyle/>
          <a:p>
            <a:r>
              <a:rPr lang="en-US" b="1" dirty="0">
                <a:latin typeface="Segoe UI" panose="020B0502040204020203" pitchFamily="34" charset="0"/>
                <a:cs typeface="Segoe UI" panose="020B0502040204020203" pitchFamily="34" charset="0"/>
              </a:rPr>
              <a:t>Implementation of Plan of Action for Hydrology</a:t>
            </a:r>
          </a:p>
        </p:txBody>
      </p:sp>
      <p:sp>
        <p:nvSpPr>
          <p:cNvPr id="2" name="Slide Number Placeholder 1">
            <a:extLst>
              <a:ext uri="{FF2B5EF4-FFF2-40B4-BE49-F238E27FC236}">
                <a16:creationId xmlns:a16="http://schemas.microsoft.com/office/drawing/2014/main" id="{8E9728E3-336F-3C85-D489-0CB3E5DBC680}"/>
              </a:ext>
            </a:extLst>
          </p:cNvPr>
          <p:cNvSpPr>
            <a:spLocks noGrp="1"/>
          </p:cNvSpPr>
          <p:nvPr>
            <p:ph type="sldNum" sz="quarter" idx="4"/>
          </p:nvPr>
        </p:nvSpPr>
        <p:spPr/>
        <p:txBody>
          <a:bodyPr/>
          <a:lstStyle/>
          <a:p>
            <a:fld id="{9860EDB8-5305-433F-BE41-D7A86D811DB3}" type="slidenum">
              <a:rPr lang="en-US" smtClean="0"/>
              <a:pPr/>
              <a:t>18</a:t>
            </a:fld>
            <a:endParaRPr lang="en-US" dirty="0"/>
          </a:p>
        </p:txBody>
      </p:sp>
      <p:sp>
        <p:nvSpPr>
          <p:cNvPr id="5" name="TextBox 4">
            <a:extLst>
              <a:ext uri="{FF2B5EF4-FFF2-40B4-BE49-F238E27FC236}">
                <a16:creationId xmlns:a16="http://schemas.microsoft.com/office/drawing/2014/main" id="{6C74BEF8-D2B3-4D05-2971-129ACB7CCD89}"/>
              </a:ext>
            </a:extLst>
          </p:cNvPr>
          <p:cNvSpPr txBox="1"/>
          <p:nvPr/>
        </p:nvSpPr>
        <p:spPr>
          <a:xfrm>
            <a:off x="521207" y="1338371"/>
            <a:ext cx="5574792" cy="1846659"/>
          </a:xfrm>
          <a:prstGeom prst="rect">
            <a:avLst/>
          </a:prstGeom>
          <a:noFill/>
        </p:spPr>
        <p:txBody>
          <a:bodyPr wrap="square" rtlCol="0">
            <a:spAutoFit/>
          </a:bodyPr>
          <a:lstStyle/>
          <a:p>
            <a:r>
              <a:rPr lang="en-US" sz="2000" u="sng" dirty="0"/>
              <a:t>Funding Summary</a:t>
            </a:r>
            <a:endParaRPr lang="en-US" sz="2000" dirty="0"/>
          </a:p>
          <a:p>
            <a:endParaRPr lang="en-US" sz="2000" u="sng" dirty="0"/>
          </a:p>
          <a:p>
            <a:pPr marL="180975" indent="-180975">
              <a:buFont typeface="Wingdings" panose="05000000000000000000" pitchFamily="2" charset="2"/>
              <a:buChar char="§"/>
            </a:pPr>
            <a:r>
              <a:rPr lang="en-US" dirty="0"/>
              <a:t>Based on Plan of Action approved by Cg-Ext(2021)</a:t>
            </a:r>
          </a:p>
          <a:p>
            <a:pPr marL="180975" indent="-180975">
              <a:buFont typeface="Wingdings" panose="05000000000000000000" pitchFamily="2" charset="2"/>
              <a:buChar char="§"/>
            </a:pPr>
            <a:r>
              <a:rPr lang="en-US" dirty="0"/>
              <a:t>Funding requested is for one staff Member to support and coordinate implementation</a:t>
            </a:r>
          </a:p>
          <a:p>
            <a:endParaRPr lang="en-US" sz="2000" dirty="0"/>
          </a:p>
        </p:txBody>
      </p:sp>
      <p:sp>
        <p:nvSpPr>
          <p:cNvPr id="3" name="TextBox 2">
            <a:extLst>
              <a:ext uri="{FF2B5EF4-FFF2-40B4-BE49-F238E27FC236}">
                <a16:creationId xmlns:a16="http://schemas.microsoft.com/office/drawing/2014/main" id="{F2397C43-2EE2-B0C3-509E-CDEA8B7CEACC}"/>
              </a:ext>
            </a:extLst>
          </p:cNvPr>
          <p:cNvSpPr txBox="1"/>
          <p:nvPr/>
        </p:nvSpPr>
        <p:spPr>
          <a:xfrm>
            <a:off x="521206" y="3948221"/>
            <a:ext cx="5574793" cy="2954655"/>
          </a:xfrm>
          <a:prstGeom prst="rect">
            <a:avLst/>
          </a:prstGeom>
          <a:noFill/>
        </p:spPr>
        <p:txBody>
          <a:bodyPr wrap="square" rtlCol="0">
            <a:spAutoFit/>
          </a:bodyPr>
          <a:lstStyle/>
          <a:p>
            <a:r>
              <a:rPr lang="en-US" sz="2000" u="sng" dirty="0"/>
              <a:t>De-prioritization considerations under ZRG</a:t>
            </a:r>
            <a:endParaRPr lang="en-US" sz="2000" dirty="0"/>
          </a:p>
          <a:p>
            <a:endParaRPr lang="en-US" sz="2000" u="sng" dirty="0"/>
          </a:p>
          <a:p>
            <a:pPr marL="180975" indent="-180975">
              <a:buFont typeface="Wingdings" panose="05000000000000000000" pitchFamily="2" charset="2"/>
              <a:buChar char="§"/>
            </a:pPr>
            <a:r>
              <a:rPr lang="en-US" dirty="0"/>
              <a:t>Reduced funding under LTG 1 (e.g.):</a:t>
            </a:r>
          </a:p>
          <a:p>
            <a:pPr marL="800100" lvl="1" indent="-342900">
              <a:buFont typeface="Wingdings" panose="05000000000000000000" pitchFamily="2" charset="2"/>
              <a:buChar char="Ø"/>
            </a:pPr>
            <a:r>
              <a:rPr lang="en-US" sz="1800" dirty="0"/>
              <a:t>Reduced support to leverage WMO WEB by the GMAS Framework</a:t>
            </a:r>
          </a:p>
          <a:p>
            <a:pPr marL="800100" lvl="1" indent="-342900">
              <a:buFont typeface="Wingdings" panose="05000000000000000000" pitchFamily="2" charset="2"/>
              <a:buChar char="Ø"/>
            </a:pPr>
            <a:r>
              <a:rPr lang="en-US" sz="1800" dirty="0"/>
              <a:t>Minimal financial support to the FFI-Advisory Group</a:t>
            </a:r>
          </a:p>
          <a:p>
            <a:pPr marL="800100" lvl="1" indent="-342900">
              <a:buFont typeface="Wingdings" panose="05000000000000000000" pitchFamily="2" charset="2"/>
              <a:buChar char="Ø"/>
            </a:pPr>
            <a:r>
              <a:rPr lang="en-US" sz="1800" dirty="0"/>
              <a:t>Reduction in trainings, demonstrations and seminars for aviation</a:t>
            </a:r>
            <a:endParaRPr lang="en-US" dirty="0"/>
          </a:p>
          <a:p>
            <a:endParaRPr lang="en-US" sz="2000" u="sng" dirty="0"/>
          </a:p>
        </p:txBody>
      </p:sp>
      <p:sp>
        <p:nvSpPr>
          <p:cNvPr id="4" name="TextBox 3">
            <a:extLst>
              <a:ext uri="{FF2B5EF4-FFF2-40B4-BE49-F238E27FC236}">
                <a16:creationId xmlns:a16="http://schemas.microsoft.com/office/drawing/2014/main" id="{30951028-C822-E61F-791E-4363C2754681}"/>
              </a:ext>
            </a:extLst>
          </p:cNvPr>
          <p:cNvSpPr txBox="1"/>
          <p:nvPr/>
        </p:nvSpPr>
        <p:spPr>
          <a:xfrm>
            <a:off x="6216608" y="1338371"/>
            <a:ext cx="5431918" cy="1846659"/>
          </a:xfrm>
          <a:prstGeom prst="rect">
            <a:avLst/>
          </a:prstGeom>
          <a:noFill/>
        </p:spPr>
        <p:txBody>
          <a:bodyPr wrap="square" rtlCol="0">
            <a:spAutoFit/>
          </a:bodyPr>
          <a:lstStyle/>
          <a:p>
            <a:r>
              <a:rPr lang="en-US" sz="2000" u="sng" dirty="0"/>
              <a:t>Benefits of Additional Funding</a:t>
            </a:r>
          </a:p>
          <a:p>
            <a:endParaRPr lang="en-US" sz="2000" u="sng" dirty="0"/>
          </a:p>
          <a:p>
            <a:pPr marL="180975" indent="-180975">
              <a:buFont typeface="Wingdings" panose="05000000000000000000" pitchFamily="2" charset="2"/>
              <a:buChar char="§"/>
            </a:pPr>
            <a:r>
              <a:rPr lang="en-US" dirty="0"/>
              <a:t>Reduction in risk of non-implementation or delay</a:t>
            </a:r>
          </a:p>
          <a:p>
            <a:pPr marL="180975" indent="-180975">
              <a:buFont typeface="Wingdings" panose="05000000000000000000" pitchFamily="2" charset="2"/>
              <a:buChar char="§"/>
            </a:pPr>
            <a:r>
              <a:rPr lang="en-US" dirty="0"/>
              <a:t>Focused coordination and monitoring of implementation</a:t>
            </a:r>
          </a:p>
          <a:p>
            <a:endParaRPr lang="en-US" sz="2000" dirty="0"/>
          </a:p>
        </p:txBody>
      </p:sp>
      <p:sp>
        <p:nvSpPr>
          <p:cNvPr id="6" name="TextBox 5">
            <a:extLst>
              <a:ext uri="{FF2B5EF4-FFF2-40B4-BE49-F238E27FC236}">
                <a16:creationId xmlns:a16="http://schemas.microsoft.com/office/drawing/2014/main" id="{9BE241F7-CD4D-03BD-4266-763CE1699303}"/>
              </a:ext>
            </a:extLst>
          </p:cNvPr>
          <p:cNvSpPr txBox="1"/>
          <p:nvPr/>
        </p:nvSpPr>
        <p:spPr>
          <a:xfrm>
            <a:off x="6216607" y="3948221"/>
            <a:ext cx="5574793" cy="1538883"/>
          </a:xfrm>
          <a:prstGeom prst="rect">
            <a:avLst/>
          </a:prstGeom>
          <a:noFill/>
        </p:spPr>
        <p:txBody>
          <a:bodyPr wrap="square" rtlCol="0">
            <a:spAutoFit/>
          </a:bodyPr>
          <a:lstStyle/>
          <a:p>
            <a:r>
              <a:rPr lang="en-US" sz="2000" u="sng" dirty="0"/>
              <a:t>Extrabudgetary and Resource Mobilization</a:t>
            </a:r>
            <a:endParaRPr lang="en-US" sz="2000" dirty="0"/>
          </a:p>
          <a:p>
            <a:endParaRPr lang="en-US" sz="2000" u="sng" dirty="0"/>
          </a:p>
          <a:p>
            <a:pPr marL="180975" indent="-180975">
              <a:buFont typeface="Wingdings" panose="05000000000000000000" pitchFamily="2" charset="2"/>
              <a:buChar char="§"/>
            </a:pPr>
            <a:r>
              <a:rPr lang="en-US" dirty="0"/>
              <a:t>Significant extrabudgetary resources already being mobilized for implementation under SO. 1.3 and efforts continue</a:t>
            </a:r>
          </a:p>
        </p:txBody>
      </p:sp>
      <p:cxnSp>
        <p:nvCxnSpPr>
          <p:cNvPr id="7" name="Straight Connector 6">
            <a:extLst>
              <a:ext uri="{FF2B5EF4-FFF2-40B4-BE49-F238E27FC236}">
                <a16:creationId xmlns:a16="http://schemas.microsoft.com/office/drawing/2014/main" id="{73C6A445-F6ED-9CC1-27D8-85D866A3AEDF}"/>
              </a:ext>
            </a:extLst>
          </p:cNvPr>
          <p:cNvCxnSpPr>
            <a:cxnSpLocks/>
          </p:cNvCxnSpPr>
          <p:nvPr/>
        </p:nvCxnSpPr>
        <p:spPr>
          <a:xfrm>
            <a:off x="6210310" y="1338371"/>
            <a:ext cx="6298" cy="500527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id="{292794F1-7BE2-1059-A528-484EAB97B540}"/>
              </a:ext>
            </a:extLst>
          </p:cNvPr>
          <p:cNvCxnSpPr>
            <a:cxnSpLocks/>
          </p:cNvCxnSpPr>
          <p:nvPr/>
        </p:nvCxnSpPr>
        <p:spPr>
          <a:xfrm>
            <a:off x="647700" y="3800475"/>
            <a:ext cx="108204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2649440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0407194" cy="640080"/>
          </a:xfrm>
        </p:spPr>
        <p:txBody>
          <a:bodyPr>
            <a:noAutofit/>
          </a:bodyPr>
          <a:lstStyle/>
          <a:p>
            <a:r>
              <a:rPr lang="en-US" b="1" dirty="0">
                <a:latin typeface="Segoe UI" panose="020B0502040204020203" pitchFamily="34" charset="0"/>
                <a:cs typeface="Segoe UI" panose="020B0502040204020203" pitchFamily="34" charset="0"/>
              </a:rPr>
              <a:t>Cryosphere and Downstream Impacts</a:t>
            </a:r>
          </a:p>
        </p:txBody>
      </p:sp>
      <p:sp>
        <p:nvSpPr>
          <p:cNvPr id="2" name="Slide Number Placeholder 1">
            <a:extLst>
              <a:ext uri="{FF2B5EF4-FFF2-40B4-BE49-F238E27FC236}">
                <a16:creationId xmlns:a16="http://schemas.microsoft.com/office/drawing/2014/main" id="{8E9728E3-336F-3C85-D489-0CB3E5DBC680}"/>
              </a:ext>
            </a:extLst>
          </p:cNvPr>
          <p:cNvSpPr>
            <a:spLocks noGrp="1"/>
          </p:cNvSpPr>
          <p:nvPr>
            <p:ph type="sldNum" sz="quarter" idx="4"/>
          </p:nvPr>
        </p:nvSpPr>
        <p:spPr/>
        <p:txBody>
          <a:bodyPr/>
          <a:lstStyle/>
          <a:p>
            <a:fld id="{9860EDB8-5305-433F-BE41-D7A86D811DB3}" type="slidenum">
              <a:rPr lang="en-US" smtClean="0"/>
              <a:pPr/>
              <a:t>19</a:t>
            </a:fld>
            <a:endParaRPr lang="en-US" dirty="0"/>
          </a:p>
        </p:txBody>
      </p:sp>
      <p:sp>
        <p:nvSpPr>
          <p:cNvPr id="5" name="TextBox 4">
            <a:extLst>
              <a:ext uri="{FF2B5EF4-FFF2-40B4-BE49-F238E27FC236}">
                <a16:creationId xmlns:a16="http://schemas.microsoft.com/office/drawing/2014/main" id="{6C74BEF8-D2B3-4D05-2971-129ACB7CCD89}"/>
              </a:ext>
            </a:extLst>
          </p:cNvPr>
          <p:cNvSpPr txBox="1"/>
          <p:nvPr/>
        </p:nvSpPr>
        <p:spPr>
          <a:xfrm>
            <a:off x="521207" y="1338371"/>
            <a:ext cx="5574792" cy="1846659"/>
          </a:xfrm>
          <a:prstGeom prst="rect">
            <a:avLst/>
          </a:prstGeom>
          <a:noFill/>
        </p:spPr>
        <p:txBody>
          <a:bodyPr wrap="square" rtlCol="0">
            <a:spAutoFit/>
          </a:bodyPr>
          <a:lstStyle/>
          <a:p>
            <a:r>
              <a:rPr lang="en-US" sz="2000" u="sng" dirty="0"/>
              <a:t>Funding Summary</a:t>
            </a:r>
            <a:endParaRPr lang="en-US" sz="2000" dirty="0"/>
          </a:p>
          <a:p>
            <a:endParaRPr lang="en-US" sz="2000" u="sng" dirty="0"/>
          </a:p>
          <a:p>
            <a:pPr marL="180975" indent="-180975">
              <a:buFont typeface="Wingdings" panose="05000000000000000000" pitchFamily="2" charset="2"/>
              <a:buChar char="§"/>
            </a:pPr>
            <a:r>
              <a:rPr lang="en-US" dirty="0"/>
              <a:t>Relates to new SO 1.5</a:t>
            </a:r>
          </a:p>
          <a:p>
            <a:pPr marL="180975" indent="-180975">
              <a:buFont typeface="Wingdings" panose="05000000000000000000" pitchFamily="2" charset="2"/>
              <a:buChar char="§"/>
            </a:pPr>
            <a:r>
              <a:rPr lang="en-US" dirty="0"/>
              <a:t>Only funded under Secretary-General’s Proposal – no funding would mean no implementation</a:t>
            </a:r>
          </a:p>
          <a:p>
            <a:endParaRPr lang="en-US" sz="2000" dirty="0"/>
          </a:p>
        </p:txBody>
      </p:sp>
      <p:sp>
        <p:nvSpPr>
          <p:cNvPr id="4" name="TextBox 3">
            <a:extLst>
              <a:ext uri="{FF2B5EF4-FFF2-40B4-BE49-F238E27FC236}">
                <a16:creationId xmlns:a16="http://schemas.microsoft.com/office/drawing/2014/main" id="{30951028-C822-E61F-791E-4363C2754681}"/>
              </a:ext>
            </a:extLst>
          </p:cNvPr>
          <p:cNvSpPr txBox="1"/>
          <p:nvPr/>
        </p:nvSpPr>
        <p:spPr>
          <a:xfrm>
            <a:off x="6216608" y="1338371"/>
            <a:ext cx="5431918" cy="1846659"/>
          </a:xfrm>
          <a:prstGeom prst="rect">
            <a:avLst/>
          </a:prstGeom>
          <a:noFill/>
        </p:spPr>
        <p:txBody>
          <a:bodyPr wrap="square" rtlCol="0">
            <a:spAutoFit/>
          </a:bodyPr>
          <a:lstStyle/>
          <a:p>
            <a:r>
              <a:rPr lang="en-US" sz="2000" u="sng" dirty="0"/>
              <a:t>Benefits of Additional Funding</a:t>
            </a:r>
          </a:p>
          <a:p>
            <a:endParaRPr lang="en-US" sz="2000" u="sng" dirty="0"/>
          </a:p>
          <a:p>
            <a:pPr marL="180975" indent="-180975">
              <a:buFont typeface="Wingdings" panose="05000000000000000000" pitchFamily="2" charset="2"/>
              <a:buChar char="§"/>
            </a:pPr>
            <a:r>
              <a:rPr lang="en-US" dirty="0"/>
              <a:t>Reduction in risk of non-implementation or delay</a:t>
            </a:r>
          </a:p>
          <a:p>
            <a:pPr marL="180975" indent="-180975">
              <a:buFont typeface="Wingdings" panose="05000000000000000000" pitchFamily="2" charset="2"/>
              <a:buChar char="§"/>
            </a:pPr>
            <a:r>
              <a:rPr lang="en-US" dirty="0"/>
              <a:t>Focused coordination and monitoring of implementation</a:t>
            </a:r>
          </a:p>
          <a:p>
            <a:endParaRPr lang="en-US" sz="2000" dirty="0"/>
          </a:p>
        </p:txBody>
      </p:sp>
      <p:sp>
        <p:nvSpPr>
          <p:cNvPr id="6" name="TextBox 5">
            <a:extLst>
              <a:ext uri="{FF2B5EF4-FFF2-40B4-BE49-F238E27FC236}">
                <a16:creationId xmlns:a16="http://schemas.microsoft.com/office/drawing/2014/main" id="{9BE241F7-CD4D-03BD-4266-763CE1699303}"/>
              </a:ext>
            </a:extLst>
          </p:cNvPr>
          <p:cNvSpPr txBox="1"/>
          <p:nvPr/>
        </p:nvSpPr>
        <p:spPr>
          <a:xfrm>
            <a:off x="6216607" y="3948221"/>
            <a:ext cx="5574793" cy="1815882"/>
          </a:xfrm>
          <a:prstGeom prst="rect">
            <a:avLst/>
          </a:prstGeom>
          <a:noFill/>
        </p:spPr>
        <p:txBody>
          <a:bodyPr wrap="square" rtlCol="0">
            <a:spAutoFit/>
          </a:bodyPr>
          <a:lstStyle/>
          <a:p>
            <a:r>
              <a:rPr lang="en-US" sz="2000" u="sng" dirty="0"/>
              <a:t>Extrabudgetary and Resource Mobilization</a:t>
            </a:r>
            <a:endParaRPr lang="en-US" sz="2000" dirty="0"/>
          </a:p>
          <a:p>
            <a:endParaRPr lang="en-US" sz="2000" u="sng" dirty="0"/>
          </a:p>
          <a:p>
            <a:pPr marL="180975" indent="-180975">
              <a:buFont typeface="Wingdings" panose="05000000000000000000" pitchFamily="2" charset="2"/>
              <a:buChar char="§"/>
            </a:pPr>
            <a:r>
              <a:rPr lang="en-US" dirty="0"/>
              <a:t>Extrabudgetary resources would be required to support implementation</a:t>
            </a:r>
          </a:p>
          <a:p>
            <a:pPr marL="180975" indent="-180975">
              <a:buFont typeface="Wingdings" panose="05000000000000000000" pitchFamily="2" charset="2"/>
              <a:buChar char="§"/>
            </a:pPr>
            <a:r>
              <a:rPr lang="en-US" dirty="0"/>
              <a:t>Efforts on resources mobilization would begin once commitment made by WMO to implement </a:t>
            </a:r>
          </a:p>
        </p:txBody>
      </p:sp>
      <p:cxnSp>
        <p:nvCxnSpPr>
          <p:cNvPr id="7" name="Straight Connector 6">
            <a:extLst>
              <a:ext uri="{FF2B5EF4-FFF2-40B4-BE49-F238E27FC236}">
                <a16:creationId xmlns:a16="http://schemas.microsoft.com/office/drawing/2014/main" id="{73C6A445-F6ED-9CC1-27D8-85D866A3AEDF}"/>
              </a:ext>
            </a:extLst>
          </p:cNvPr>
          <p:cNvCxnSpPr>
            <a:cxnSpLocks/>
          </p:cNvCxnSpPr>
          <p:nvPr/>
        </p:nvCxnSpPr>
        <p:spPr>
          <a:xfrm>
            <a:off x="6210310" y="1338371"/>
            <a:ext cx="6298" cy="500527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id="{292794F1-7BE2-1059-A528-484EAB97B540}"/>
              </a:ext>
            </a:extLst>
          </p:cNvPr>
          <p:cNvCxnSpPr>
            <a:cxnSpLocks/>
          </p:cNvCxnSpPr>
          <p:nvPr/>
        </p:nvCxnSpPr>
        <p:spPr>
          <a:xfrm>
            <a:off x="647700" y="3800475"/>
            <a:ext cx="108204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TextBox 8">
            <a:extLst>
              <a:ext uri="{FF2B5EF4-FFF2-40B4-BE49-F238E27FC236}">
                <a16:creationId xmlns:a16="http://schemas.microsoft.com/office/drawing/2014/main" id="{FF1C32ED-62EE-03CA-2BC8-A548B48403C1}"/>
              </a:ext>
            </a:extLst>
          </p:cNvPr>
          <p:cNvSpPr txBox="1"/>
          <p:nvPr/>
        </p:nvSpPr>
        <p:spPr>
          <a:xfrm>
            <a:off x="521206" y="3948221"/>
            <a:ext cx="5574793" cy="1292662"/>
          </a:xfrm>
          <a:prstGeom prst="rect">
            <a:avLst/>
          </a:prstGeom>
          <a:noFill/>
        </p:spPr>
        <p:txBody>
          <a:bodyPr wrap="square" rtlCol="0">
            <a:spAutoFit/>
          </a:bodyPr>
          <a:lstStyle/>
          <a:p>
            <a:r>
              <a:rPr lang="en-US" sz="2000" u="sng" dirty="0"/>
              <a:t>De-prioritization considerations under ZRG</a:t>
            </a:r>
            <a:endParaRPr lang="en-US" sz="2000" dirty="0"/>
          </a:p>
          <a:p>
            <a:endParaRPr lang="en-US" sz="2000" u="sng" dirty="0"/>
          </a:p>
          <a:p>
            <a:pPr marL="180975" indent="-180975">
              <a:buFont typeface="Wingdings" panose="05000000000000000000" pitchFamily="2" charset="2"/>
              <a:buChar char="§"/>
            </a:pPr>
            <a:r>
              <a:rPr lang="en-US" dirty="0"/>
              <a:t>None as not funded under ZRG</a:t>
            </a:r>
          </a:p>
          <a:p>
            <a:endParaRPr lang="en-US" sz="2000" u="sng" dirty="0"/>
          </a:p>
        </p:txBody>
      </p:sp>
    </p:spTree>
    <p:extLst>
      <p:ext uri="{BB962C8B-B14F-4D97-AF65-F5344CB8AC3E}">
        <p14:creationId xmlns:p14="http://schemas.microsoft.com/office/powerpoint/2010/main" val="5551630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b="1" dirty="0">
                <a:latin typeface="Segoe UI" panose="020B0502040204020203" pitchFamily="34" charset="0"/>
                <a:cs typeface="Segoe UI" panose="020B0502040204020203" pitchFamily="34" charset="0"/>
              </a:rPr>
              <a:t>Agenda</a:t>
            </a:r>
          </a:p>
        </p:txBody>
      </p:sp>
      <p:sp>
        <p:nvSpPr>
          <p:cNvPr id="38" name="Content Placeholder 17"/>
          <p:cNvSpPr txBox="1">
            <a:spLocks/>
          </p:cNvSpPr>
          <p:nvPr/>
        </p:nvSpPr>
        <p:spPr>
          <a:xfrm>
            <a:off x="541609" y="1524708"/>
            <a:ext cx="10283145" cy="5044369"/>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536575" indent="-536575">
              <a:lnSpc>
                <a:spcPct val="150000"/>
              </a:lnSpc>
              <a:spcBef>
                <a:spcPts val="0"/>
              </a:spcBef>
              <a:spcAft>
                <a:spcPts val="0"/>
              </a:spcAft>
              <a:buFont typeface="+mj-lt"/>
              <a:buAutoNum type="arabicPeriod"/>
              <a:defRPr/>
            </a:pPr>
            <a:r>
              <a:rPr lang="en-US" sz="2000" dirty="0">
                <a:latin typeface="Segoe UI"/>
                <a:cs typeface="Segoe UI"/>
              </a:rPr>
              <a:t>Overall </a:t>
            </a:r>
            <a:r>
              <a:rPr lang="en-US" sz="2000" dirty="0">
                <a:cs typeface="Segoe UI"/>
              </a:rPr>
              <a:t>Context 2024-2027</a:t>
            </a:r>
            <a:endParaRPr lang="en-US" sz="2000" dirty="0">
              <a:latin typeface="Segoe UI"/>
              <a:cs typeface="Segoe UI"/>
            </a:endParaRPr>
          </a:p>
          <a:p>
            <a:pPr marL="536575" indent="-536575">
              <a:lnSpc>
                <a:spcPct val="150000"/>
              </a:lnSpc>
              <a:spcBef>
                <a:spcPts val="0"/>
              </a:spcBef>
              <a:spcAft>
                <a:spcPts val="0"/>
              </a:spcAft>
              <a:buFont typeface="+mj-lt"/>
              <a:buAutoNum type="arabicPeriod"/>
              <a:defRPr/>
            </a:pPr>
            <a:r>
              <a:rPr lang="en-US" sz="2000" dirty="0">
                <a:latin typeface="Segoe UI" panose="020B0502040204020203" pitchFamily="34" charset="0"/>
                <a:cs typeface="Segoe UI" panose="020B0502040204020203" pitchFamily="34" charset="0"/>
              </a:rPr>
              <a:t>Process to Date</a:t>
            </a:r>
          </a:p>
          <a:p>
            <a:pPr marL="536575" indent="-536575">
              <a:lnSpc>
                <a:spcPct val="150000"/>
              </a:lnSpc>
              <a:spcBef>
                <a:spcPts val="0"/>
              </a:spcBef>
              <a:spcAft>
                <a:spcPts val="0"/>
              </a:spcAft>
              <a:buAutoNum type="arabicPeriod"/>
              <a:defRPr/>
            </a:pPr>
            <a:r>
              <a:rPr lang="en-US" sz="2000" dirty="0">
                <a:latin typeface="Segoe UI"/>
                <a:cs typeface="Segoe UI"/>
              </a:rPr>
              <a:t>Summary of Maximum Expenditure Scenarios including Key Priority Areas</a:t>
            </a:r>
          </a:p>
          <a:p>
            <a:pPr marL="536575" indent="-536575">
              <a:lnSpc>
                <a:spcPct val="150000"/>
              </a:lnSpc>
              <a:spcBef>
                <a:spcPts val="0"/>
              </a:spcBef>
              <a:spcAft>
                <a:spcPts val="0"/>
              </a:spcAft>
              <a:buFont typeface="+mj-lt"/>
              <a:buAutoNum type="arabicPeriod"/>
              <a:defRPr/>
            </a:pPr>
            <a:r>
              <a:rPr lang="en-US" sz="2000">
                <a:latin typeface="Segoe UI" panose="020B0502040204020203" pitchFamily="34" charset="0"/>
                <a:cs typeface="Segoe UI" panose="020B0502040204020203" pitchFamily="34" charset="0"/>
              </a:rPr>
              <a:t>Additional </a:t>
            </a:r>
            <a:r>
              <a:rPr lang="en-US" sz="2000" dirty="0">
                <a:latin typeface="Segoe UI" panose="020B0502040204020203" pitchFamily="34" charset="0"/>
                <a:cs typeface="Segoe UI" panose="020B0502040204020203" pitchFamily="34" charset="0"/>
              </a:rPr>
              <a:t>Details</a:t>
            </a:r>
          </a:p>
          <a:p>
            <a:pPr marL="536575" indent="-536575">
              <a:lnSpc>
                <a:spcPct val="150000"/>
              </a:lnSpc>
              <a:spcBef>
                <a:spcPts val="0"/>
              </a:spcBef>
              <a:spcAft>
                <a:spcPts val="0"/>
              </a:spcAft>
              <a:buFont typeface="+mj-lt"/>
              <a:buAutoNum type="arabicPeriod"/>
              <a:defRPr/>
            </a:pPr>
            <a:r>
              <a:rPr lang="en-US" sz="2000" dirty="0">
                <a:latin typeface="Segoe UI" panose="020B0502040204020203" pitchFamily="34" charset="0"/>
                <a:cs typeface="Segoe UI" panose="020B0502040204020203" pitchFamily="34" charset="0"/>
              </a:rPr>
              <a:t>Objects of Expenditure</a:t>
            </a:r>
          </a:p>
          <a:p>
            <a:pPr marL="536575" indent="-536575">
              <a:lnSpc>
                <a:spcPct val="150000"/>
              </a:lnSpc>
              <a:spcBef>
                <a:spcPts val="0"/>
              </a:spcBef>
              <a:spcAft>
                <a:spcPts val="0"/>
              </a:spcAft>
              <a:buFont typeface="+mj-lt"/>
              <a:buAutoNum type="arabicPeriod"/>
              <a:defRPr/>
            </a:pPr>
            <a:r>
              <a:rPr lang="en-US" sz="2000" dirty="0">
                <a:latin typeface="Segoe UI" panose="020B0502040204020203" pitchFamily="34" charset="0"/>
                <a:cs typeface="Segoe UI" panose="020B0502040204020203" pitchFamily="34" charset="0"/>
              </a:rPr>
              <a:t>Draft Resolution</a:t>
            </a:r>
          </a:p>
          <a:p>
            <a:pPr marL="536575" indent="-536575">
              <a:lnSpc>
                <a:spcPct val="150000"/>
              </a:lnSpc>
              <a:spcBef>
                <a:spcPts val="0"/>
              </a:spcBef>
              <a:spcAft>
                <a:spcPts val="0"/>
              </a:spcAft>
              <a:buFont typeface="+mj-lt"/>
              <a:buAutoNum type="arabicPeriod"/>
              <a:defRPr/>
            </a:pPr>
            <a:endParaRPr lang="en-US" sz="2000" dirty="0">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89C617A4-C0D3-96EA-ED0F-8617E4CDAD6B}"/>
              </a:ext>
            </a:extLst>
          </p:cNvPr>
          <p:cNvSpPr>
            <a:spLocks noGrp="1"/>
          </p:cNvSpPr>
          <p:nvPr>
            <p:ph type="sldNum" sz="quarter" idx="4"/>
          </p:nvPr>
        </p:nvSpPr>
        <p:spPr/>
        <p:txBody>
          <a:bodyPr/>
          <a:lstStyle/>
          <a:p>
            <a:fld id="{9860EDB8-5305-433F-BE41-D7A86D811DB3}" type="slidenum">
              <a:rPr lang="en-US" smtClean="0"/>
              <a:pPr/>
              <a:t>2</a:t>
            </a:fld>
            <a:endParaRPr lang="en-US" dirty="0"/>
          </a:p>
        </p:txBody>
      </p:sp>
    </p:spTree>
    <p:extLst>
      <p:ext uri="{BB962C8B-B14F-4D97-AF65-F5344CB8AC3E}">
        <p14:creationId xmlns:p14="http://schemas.microsoft.com/office/powerpoint/2010/main" val="3294858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panose="020B0502040204020203" pitchFamily="34" charset="0"/>
                <a:cs typeface="Segoe UI" panose="020B0502040204020203" pitchFamily="34" charset="0"/>
              </a:rPr>
              <a:t>Investment in ERP and IT Strategy</a:t>
            </a:r>
          </a:p>
        </p:txBody>
      </p:sp>
      <p:sp>
        <p:nvSpPr>
          <p:cNvPr id="2" name="Slide Number Placeholder 1">
            <a:extLst>
              <a:ext uri="{FF2B5EF4-FFF2-40B4-BE49-F238E27FC236}">
                <a16:creationId xmlns:a16="http://schemas.microsoft.com/office/drawing/2014/main" id="{8E9728E3-336F-3C85-D489-0CB3E5DBC680}"/>
              </a:ext>
            </a:extLst>
          </p:cNvPr>
          <p:cNvSpPr>
            <a:spLocks noGrp="1"/>
          </p:cNvSpPr>
          <p:nvPr>
            <p:ph type="sldNum" sz="quarter" idx="4"/>
          </p:nvPr>
        </p:nvSpPr>
        <p:spPr/>
        <p:txBody>
          <a:bodyPr/>
          <a:lstStyle/>
          <a:p>
            <a:fld id="{9860EDB8-5305-433F-BE41-D7A86D811DB3}" type="slidenum">
              <a:rPr lang="en-US" smtClean="0"/>
              <a:pPr/>
              <a:t>20</a:t>
            </a:fld>
            <a:endParaRPr lang="en-US" dirty="0"/>
          </a:p>
        </p:txBody>
      </p:sp>
      <p:sp>
        <p:nvSpPr>
          <p:cNvPr id="5" name="TextBox 4">
            <a:extLst>
              <a:ext uri="{FF2B5EF4-FFF2-40B4-BE49-F238E27FC236}">
                <a16:creationId xmlns:a16="http://schemas.microsoft.com/office/drawing/2014/main" id="{6C74BEF8-D2B3-4D05-2971-129ACB7CCD89}"/>
              </a:ext>
            </a:extLst>
          </p:cNvPr>
          <p:cNvSpPr txBox="1"/>
          <p:nvPr/>
        </p:nvSpPr>
        <p:spPr>
          <a:xfrm>
            <a:off x="521207" y="1338371"/>
            <a:ext cx="5574792" cy="1815882"/>
          </a:xfrm>
          <a:prstGeom prst="rect">
            <a:avLst/>
          </a:prstGeom>
          <a:noFill/>
        </p:spPr>
        <p:txBody>
          <a:bodyPr wrap="square" rtlCol="0">
            <a:spAutoFit/>
          </a:bodyPr>
          <a:lstStyle/>
          <a:p>
            <a:r>
              <a:rPr lang="en-US" sz="2000" u="sng" dirty="0"/>
              <a:t>Funding Summary</a:t>
            </a:r>
            <a:endParaRPr lang="en-US" sz="2000" dirty="0"/>
          </a:p>
          <a:p>
            <a:endParaRPr lang="en-US" sz="2000" u="sng" dirty="0"/>
          </a:p>
          <a:p>
            <a:pPr marL="180975" indent="-180975">
              <a:buFont typeface="Wingdings" panose="05000000000000000000" pitchFamily="2" charset="2"/>
              <a:buChar char="§"/>
            </a:pPr>
            <a:r>
              <a:rPr lang="en-US" dirty="0"/>
              <a:t>Full funding under ZRG and SG’s Proposal</a:t>
            </a:r>
          </a:p>
          <a:p>
            <a:pPr marL="180975" indent="-180975">
              <a:buFont typeface="Wingdings" panose="05000000000000000000" pitchFamily="2" charset="2"/>
              <a:buChar char="§"/>
            </a:pPr>
            <a:r>
              <a:rPr lang="en-US" dirty="0"/>
              <a:t>Majority funding from other sources:</a:t>
            </a:r>
          </a:p>
          <a:p>
            <a:pPr marL="638175" lvl="1" indent="-180975">
              <a:buFont typeface="Wingdings" panose="05000000000000000000" pitchFamily="2" charset="2"/>
              <a:buChar char="§"/>
            </a:pPr>
            <a:r>
              <a:rPr lang="en-US" dirty="0"/>
              <a:t>Savings from 2020-2022</a:t>
            </a:r>
          </a:p>
          <a:p>
            <a:pPr marL="638175" lvl="1" indent="-180975">
              <a:buFont typeface="Wingdings" panose="05000000000000000000" pitchFamily="2" charset="2"/>
              <a:buChar char="§"/>
            </a:pPr>
            <a:r>
              <a:rPr lang="en-US" dirty="0"/>
              <a:t>Programme Support Costs</a:t>
            </a:r>
          </a:p>
        </p:txBody>
      </p:sp>
      <p:sp>
        <p:nvSpPr>
          <p:cNvPr id="3" name="TextBox 2">
            <a:extLst>
              <a:ext uri="{FF2B5EF4-FFF2-40B4-BE49-F238E27FC236}">
                <a16:creationId xmlns:a16="http://schemas.microsoft.com/office/drawing/2014/main" id="{F2397C43-2EE2-B0C3-509E-CDEA8B7CEACC}"/>
              </a:ext>
            </a:extLst>
          </p:cNvPr>
          <p:cNvSpPr txBox="1"/>
          <p:nvPr/>
        </p:nvSpPr>
        <p:spPr>
          <a:xfrm>
            <a:off x="521206" y="3948221"/>
            <a:ext cx="5574793" cy="2954655"/>
          </a:xfrm>
          <a:prstGeom prst="rect">
            <a:avLst/>
          </a:prstGeom>
          <a:noFill/>
        </p:spPr>
        <p:txBody>
          <a:bodyPr wrap="square" rtlCol="0">
            <a:spAutoFit/>
          </a:bodyPr>
          <a:lstStyle/>
          <a:p>
            <a:r>
              <a:rPr lang="en-US" sz="2000" u="sng" dirty="0"/>
              <a:t>Impact of not Funding</a:t>
            </a:r>
            <a:endParaRPr lang="en-US" sz="2000" dirty="0"/>
          </a:p>
          <a:p>
            <a:endParaRPr lang="en-US" sz="2000" u="sng" dirty="0"/>
          </a:p>
          <a:p>
            <a:pPr marL="180975" indent="-180975">
              <a:buFont typeface="Wingdings" panose="05000000000000000000" pitchFamily="2" charset="2"/>
              <a:buChar char="§"/>
            </a:pPr>
            <a:r>
              <a:rPr lang="en-US" dirty="0"/>
              <a:t>Increased risk of business disruption or loss due to cybersecurity issues </a:t>
            </a:r>
          </a:p>
          <a:p>
            <a:pPr marL="180975" indent="-180975">
              <a:buFont typeface="Wingdings" panose="05000000000000000000" pitchFamily="2" charset="2"/>
              <a:buChar char="§"/>
            </a:pPr>
            <a:r>
              <a:rPr lang="en-US" dirty="0"/>
              <a:t>Postponing introduction of efficiencies and improvements to quality of IT services</a:t>
            </a:r>
          </a:p>
          <a:p>
            <a:pPr marL="180975" indent="-180975">
              <a:buFont typeface="Wingdings" panose="05000000000000000000" pitchFamily="2" charset="2"/>
              <a:buChar char="§"/>
            </a:pPr>
            <a:r>
              <a:rPr lang="en-US" dirty="0"/>
              <a:t>Limited support for project management or enhancement of reporting within the ERP</a:t>
            </a:r>
          </a:p>
          <a:p>
            <a:pPr marL="180975" indent="-180975">
              <a:buFont typeface="Wingdings" panose="05000000000000000000" pitchFamily="2" charset="2"/>
              <a:buChar char="§"/>
            </a:pPr>
            <a:endParaRPr lang="en-US" dirty="0"/>
          </a:p>
          <a:p>
            <a:endParaRPr lang="en-US" sz="2000" dirty="0"/>
          </a:p>
        </p:txBody>
      </p:sp>
      <p:sp>
        <p:nvSpPr>
          <p:cNvPr id="4" name="TextBox 3">
            <a:extLst>
              <a:ext uri="{FF2B5EF4-FFF2-40B4-BE49-F238E27FC236}">
                <a16:creationId xmlns:a16="http://schemas.microsoft.com/office/drawing/2014/main" id="{30951028-C822-E61F-791E-4363C2754681}"/>
              </a:ext>
            </a:extLst>
          </p:cNvPr>
          <p:cNvSpPr txBox="1"/>
          <p:nvPr/>
        </p:nvSpPr>
        <p:spPr>
          <a:xfrm>
            <a:off x="6216608" y="1338371"/>
            <a:ext cx="5574792" cy="2677656"/>
          </a:xfrm>
          <a:prstGeom prst="rect">
            <a:avLst/>
          </a:prstGeom>
          <a:noFill/>
        </p:spPr>
        <p:txBody>
          <a:bodyPr wrap="square" rtlCol="0">
            <a:spAutoFit/>
          </a:bodyPr>
          <a:lstStyle/>
          <a:p>
            <a:r>
              <a:rPr lang="en-US" sz="2000" u="sng" dirty="0"/>
              <a:t>Benefits of Additional Funding</a:t>
            </a:r>
          </a:p>
          <a:p>
            <a:endParaRPr lang="en-US" sz="2000" u="sng" dirty="0"/>
          </a:p>
          <a:p>
            <a:pPr marL="180975" indent="-180975">
              <a:buFont typeface="Wingdings" panose="05000000000000000000" pitchFamily="2" charset="2"/>
              <a:buChar char="§"/>
            </a:pPr>
            <a:r>
              <a:rPr lang="en-US" dirty="0"/>
              <a:t>Improved protection from and resilience to cybersecurity risks</a:t>
            </a:r>
          </a:p>
          <a:p>
            <a:pPr marL="180975" indent="-180975">
              <a:buFont typeface="Wingdings" panose="05000000000000000000" pitchFamily="2" charset="2"/>
              <a:buChar char="§"/>
            </a:pPr>
            <a:r>
              <a:rPr lang="en-US" dirty="0"/>
              <a:t>Improvements to efficiency and quality of IT services within WMO </a:t>
            </a:r>
          </a:p>
          <a:p>
            <a:pPr marL="180975" indent="-180975">
              <a:buFont typeface="Wingdings" panose="05000000000000000000" pitchFamily="2" charset="2"/>
              <a:buChar char="§"/>
            </a:pPr>
            <a:r>
              <a:rPr lang="en-US" dirty="0"/>
              <a:t>Full implementation of the ERP with value-added elements</a:t>
            </a:r>
          </a:p>
          <a:p>
            <a:pPr marL="180975" indent="-180975">
              <a:buFont typeface="Wingdings" panose="05000000000000000000" pitchFamily="2" charset="2"/>
              <a:buChar char="§"/>
            </a:pPr>
            <a:endParaRPr lang="en-US" sz="2000" u="sng" dirty="0"/>
          </a:p>
        </p:txBody>
      </p:sp>
      <p:sp>
        <p:nvSpPr>
          <p:cNvPr id="6" name="TextBox 5">
            <a:extLst>
              <a:ext uri="{FF2B5EF4-FFF2-40B4-BE49-F238E27FC236}">
                <a16:creationId xmlns:a16="http://schemas.microsoft.com/office/drawing/2014/main" id="{9BE241F7-CD4D-03BD-4266-763CE1699303}"/>
              </a:ext>
            </a:extLst>
          </p:cNvPr>
          <p:cNvSpPr txBox="1"/>
          <p:nvPr/>
        </p:nvSpPr>
        <p:spPr>
          <a:xfrm>
            <a:off x="6216607" y="3948221"/>
            <a:ext cx="5574793" cy="1538883"/>
          </a:xfrm>
          <a:prstGeom prst="rect">
            <a:avLst/>
          </a:prstGeom>
          <a:noFill/>
        </p:spPr>
        <p:txBody>
          <a:bodyPr wrap="square" rtlCol="0">
            <a:spAutoFit/>
          </a:bodyPr>
          <a:lstStyle/>
          <a:p>
            <a:r>
              <a:rPr lang="en-US" sz="2000" u="sng" dirty="0"/>
              <a:t>Extrabudgetary and Resource Mobilization</a:t>
            </a:r>
            <a:endParaRPr lang="en-US" sz="2000" dirty="0"/>
          </a:p>
          <a:p>
            <a:endParaRPr lang="en-US" sz="2000" u="sng" dirty="0"/>
          </a:p>
          <a:p>
            <a:pPr marL="180975" indent="-180975">
              <a:buFont typeface="Wingdings" panose="05000000000000000000" pitchFamily="2" charset="2"/>
              <a:buChar char="§"/>
            </a:pPr>
            <a:r>
              <a:rPr lang="en-US" dirty="0"/>
              <a:t>Limited potential for extrabudgetary contributions given the nature of the activities as core to WMO Secretariat</a:t>
            </a:r>
          </a:p>
        </p:txBody>
      </p:sp>
      <p:cxnSp>
        <p:nvCxnSpPr>
          <p:cNvPr id="7" name="Straight Connector 6">
            <a:extLst>
              <a:ext uri="{FF2B5EF4-FFF2-40B4-BE49-F238E27FC236}">
                <a16:creationId xmlns:a16="http://schemas.microsoft.com/office/drawing/2014/main" id="{73C6A445-F6ED-9CC1-27D8-85D866A3AEDF}"/>
              </a:ext>
            </a:extLst>
          </p:cNvPr>
          <p:cNvCxnSpPr>
            <a:cxnSpLocks/>
          </p:cNvCxnSpPr>
          <p:nvPr/>
        </p:nvCxnSpPr>
        <p:spPr>
          <a:xfrm>
            <a:off x="6210310" y="1338371"/>
            <a:ext cx="6298" cy="500527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id="{292794F1-7BE2-1059-A528-484EAB97B540}"/>
              </a:ext>
            </a:extLst>
          </p:cNvPr>
          <p:cNvCxnSpPr>
            <a:cxnSpLocks/>
          </p:cNvCxnSpPr>
          <p:nvPr/>
        </p:nvCxnSpPr>
        <p:spPr>
          <a:xfrm>
            <a:off x="647700" y="3800475"/>
            <a:ext cx="108204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603172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695433" cy="640080"/>
          </a:xfrm>
        </p:spPr>
        <p:txBody>
          <a:bodyPr>
            <a:noAutofit/>
          </a:bodyPr>
          <a:lstStyle/>
          <a:p>
            <a:r>
              <a:rPr lang="en-US" sz="2800" b="1" dirty="0">
                <a:latin typeface="+mn-lt"/>
              </a:rPr>
              <a:t>Additional Elements Funded under SG’s Proposal</a:t>
            </a:r>
            <a:endParaRPr lang="en-US" b="1" dirty="0">
              <a:latin typeface="+mn-lt"/>
              <a:cs typeface="Segoe UI" panose="020B0502040204020203" pitchFamily="34" charset="0"/>
            </a:endParaRPr>
          </a:p>
        </p:txBody>
      </p:sp>
      <p:sp>
        <p:nvSpPr>
          <p:cNvPr id="2" name="Slide Number Placeholder 1">
            <a:extLst>
              <a:ext uri="{FF2B5EF4-FFF2-40B4-BE49-F238E27FC236}">
                <a16:creationId xmlns:a16="http://schemas.microsoft.com/office/drawing/2014/main" id="{8E9728E3-336F-3C85-D489-0CB3E5DBC680}"/>
              </a:ext>
            </a:extLst>
          </p:cNvPr>
          <p:cNvSpPr>
            <a:spLocks noGrp="1"/>
          </p:cNvSpPr>
          <p:nvPr>
            <p:ph type="sldNum" sz="quarter" idx="4"/>
          </p:nvPr>
        </p:nvSpPr>
        <p:spPr/>
        <p:txBody>
          <a:bodyPr/>
          <a:lstStyle/>
          <a:p>
            <a:fld id="{9860EDB8-5305-433F-BE41-D7A86D811DB3}" type="slidenum">
              <a:rPr lang="en-US" smtClean="0"/>
              <a:pPr/>
              <a:t>21</a:t>
            </a:fld>
            <a:endParaRPr lang="en-US" dirty="0"/>
          </a:p>
        </p:txBody>
      </p:sp>
      <p:sp>
        <p:nvSpPr>
          <p:cNvPr id="3" name="TextBox 2">
            <a:extLst>
              <a:ext uri="{FF2B5EF4-FFF2-40B4-BE49-F238E27FC236}">
                <a16:creationId xmlns:a16="http://schemas.microsoft.com/office/drawing/2014/main" id="{82142FB3-5C4E-8778-AD5F-24A1C6A15636}"/>
              </a:ext>
            </a:extLst>
          </p:cNvPr>
          <p:cNvSpPr txBox="1"/>
          <p:nvPr/>
        </p:nvSpPr>
        <p:spPr>
          <a:xfrm>
            <a:off x="684767" y="1294735"/>
            <a:ext cx="10531872" cy="5186035"/>
          </a:xfrm>
          <a:prstGeom prst="rect">
            <a:avLst/>
          </a:prstGeom>
          <a:noFill/>
        </p:spPr>
        <p:txBody>
          <a:bodyPr wrap="square">
            <a:spAutoFit/>
          </a:bodyPr>
          <a:lstStyle/>
          <a:p>
            <a:endParaRPr lang="en-US" sz="900" dirty="0"/>
          </a:p>
          <a:p>
            <a:r>
              <a:rPr lang="en-US" sz="2000" u="sng" dirty="0"/>
              <a:t>Impact of Additional Elements</a:t>
            </a:r>
          </a:p>
          <a:p>
            <a:endParaRPr lang="en-US" sz="2000" u="sng" dirty="0"/>
          </a:p>
          <a:p>
            <a:pPr marL="800100" lvl="1" indent="-342900">
              <a:buFont typeface="Wingdings" panose="05000000000000000000" pitchFamily="2" charset="2"/>
              <a:buChar char="Ø"/>
            </a:pPr>
            <a:r>
              <a:rPr lang="en-US" sz="2000" u="sng" dirty="0"/>
              <a:t>Strengthen the functions and coordination of the liaison office in Brussels</a:t>
            </a:r>
            <a:r>
              <a:rPr lang="en-US" sz="2000" dirty="0"/>
              <a:t>, focusing on joint efforts or and coordination with EUMETNET, ECMWF and EMETSAT</a:t>
            </a:r>
          </a:p>
          <a:p>
            <a:pPr marL="800100" lvl="1" indent="-342900">
              <a:buFont typeface="Wingdings" panose="05000000000000000000" pitchFamily="2" charset="2"/>
              <a:buChar char="Ø"/>
            </a:pPr>
            <a:r>
              <a:rPr lang="en-US" sz="2000" dirty="0"/>
              <a:t>Investment in Atmospheric Environment Research Division to </a:t>
            </a:r>
            <a:r>
              <a:rPr lang="en-US" sz="2000" u="sng" dirty="0"/>
              <a:t>strengthen the work of GAW and the coordination of WMO and the GAW community</a:t>
            </a:r>
            <a:endParaRPr lang="en-US" sz="2000" dirty="0"/>
          </a:p>
          <a:p>
            <a:pPr marL="800100" lvl="1" indent="-342900">
              <a:buFont typeface="Wingdings" panose="05000000000000000000" pitchFamily="2" charset="2"/>
              <a:buChar char="Ø"/>
            </a:pPr>
            <a:r>
              <a:rPr lang="en-US" sz="2000" dirty="0"/>
              <a:t>Improving the </a:t>
            </a:r>
            <a:r>
              <a:rPr lang="en-US" sz="2000" u="sng" dirty="0"/>
              <a:t>timeliness and completeness of the delivery of the Strategic Plan</a:t>
            </a:r>
            <a:r>
              <a:rPr lang="en-US" sz="2000" dirty="0"/>
              <a:t> and Operating Plan, for example:</a:t>
            </a:r>
          </a:p>
          <a:p>
            <a:pPr marL="1257300" lvl="2" indent="-342900">
              <a:buFont typeface="Wingdings" panose="05000000000000000000" pitchFamily="2" charset="2"/>
              <a:buChar char="Ø"/>
            </a:pPr>
            <a:r>
              <a:rPr lang="en-US" dirty="0"/>
              <a:t>LTG 2 – Advancing the implementation of the WIGOS to support Members (e.g. the 2040 Vision Space Component, increased capacity development)</a:t>
            </a:r>
          </a:p>
          <a:p>
            <a:pPr marL="1257300" lvl="2" indent="-342900">
              <a:buFont typeface="Wingdings" panose="05000000000000000000" pitchFamily="2" charset="2"/>
              <a:buChar char="Ø"/>
            </a:pPr>
            <a:r>
              <a:rPr lang="en-US" dirty="0"/>
              <a:t>LTG 3 – Increased scope of prediction products provided and increased data assimilation utilizing AI for faster statistical models</a:t>
            </a:r>
          </a:p>
          <a:p>
            <a:pPr marL="1257300" lvl="2" indent="-342900">
              <a:buFont typeface="Wingdings" panose="05000000000000000000" pitchFamily="2" charset="2"/>
              <a:buChar char="Ø"/>
            </a:pPr>
            <a:r>
              <a:rPr lang="en-US" dirty="0"/>
              <a:t>LTG 4 – 33</a:t>
            </a:r>
            <a:r>
              <a:rPr lang="en-US"/>
              <a:t>% increase </a:t>
            </a:r>
            <a:r>
              <a:rPr lang="en-US" dirty="0"/>
              <a:t>in Members supported through twinning coordination on QMS, 12 workshops delivered on strengthened stakeholder project management and implementation</a:t>
            </a:r>
          </a:p>
          <a:p>
            <a:pPr marL="1257300" lvl="2" indent="-342900">
              <a:buFont typeface="Wingdings" panose="05000000000000000000" pitchFamily="2" charset="2"/>
              <a:buChar char="Ø"/>
            </a:pPr>
            <a:r>
              <a:rPr lang="en-US" dirty="0"/>
              <a:t>LTG 5 – Improved greening of IT through power and backup space management</a:t>
            </a:r>
          </a:p>
          <a:p>
            <a:pPr marL="1257300" lvl="2" indent="-342900">
              <a:buFont typeface="Wingdings" panose="05000000000000000000" pitchFamily="2" charset="2"/>
              <a:buChar char="Ø"/>
            </a:pPr>
            <a:r>
              <a:rPr lang="en-US" dirty="0"/>
              <a:t>LTG 6 – Improved top-level political engagement by WMO</a:t>
            </a:r>
          </a:p>
        </p:txBody>
      </p:sp>
    </p:spTree>
    <p:extLst>
      <p:ext uri="{BB962C8B-B14F-4D97-AF65-F5344CB8AC3E}">
        <p14:creationId xmlns:p14="http://schemas.microsoft.com/office/powerpoint/2010/main" val="2124494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17"/>
          <p:cNvSpPr txBox="1">
            <a:spLocks/>
          </p:cNvSpPr>
          <p:nvPr/>
        </p:nvSpPr>
        <p:spPr>
          <a:xfrm>
            <a:off x="562235" y="2467192"/>
            <a:ext cx="10073381" cy="55174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1200"/>
              </a:spcBef>
              <a:spcAft>
                <a:spcPts val="0"/>
              </a:spcAft>
              <a:buNone/>
              <a:defRPr/>
            </a:pPr>
            <a:r>
              <a:rPr lang="en-US" sz="4000" dirty="0">
                <a:latin typeface="Segoe UI" panose="020B0502040204020203" pitchFamily="34" charset="0"/>
                <a:cs typeface="Segoe UI" panose="020B0502040204020203" pitchFamily="34" charset="0"/>
              </a:rPr>
              <a:t>Additional Details</a:t>
            </a:r>
          </a:p>
        </p:txBody>
      </p:sp>
      <p:sp>
        <p:nvSpPr>
          <p:cNvPr id="2" name="Slide Number Placeholder 1">
            <a:extLst>
              <a:ext uri="{FF2B5EF4-FFF2-40B4-BE49-F238E27FC236}">
                <a16:creationId xmlns:a16="http://schemas.microsoft.com/office/drawing/2014/main" id="{61E52543-CA44-071B-FC9E-0ACC439D75C9}"/>
              </a:ext>
            </a:extLst>
          </p:cNvPr>
          <p:cNvSpPr>
            <a:spLocks noGrp="1"/>
          </p:cNvSpPr>
          <p:nvPr>
            <p:ph type="sldNum" sz="quarter" idx="4"/>
          </p:nvPr>
        </p:nvSpPr>
        <p:spPr/>
        <p:txBody>
          <a:bodyPr/>
          <a:lstStyle/>
          <a:p>
            <a:fld id="{9860EDB8-5305-433F-BE41-D7A86D811DB3}" type="slidenum">
              <a:rPr lang="en-US" smtClean="0"/>
              <a:pPr/>
              <a:t>22</a:t>
            </a:fld>
            <a:endParaRPr lang="en-US" dirty="0"/>
          </a:p>
        </p:txBody>
      </p:sp>
    </p:spTree>
    <p:extLst>
      <p:ext uri="{BB962C8B-B14F-4D97-AF65-F5344CB8AC3E}">
        <p14:creationId xmlns:p14="http://schemas.microsoft.com/office/powerpoint/2010/main" val="11525680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EBB677-95F3-4DB0-B015-F312BF481FC3}"/>
              </a:ext>
            </a:extLst>
          </p:cNvPr>
          <p:cNvSpPr txBox="1"/>
          <p:nvPr/>
        </p:nvSpPr>
        <p:spPr>
          <a:xfrm>
            <a:off x="585776" y="6478038"/>
            <a:ext cx="2786137" cy="36924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B04312C1-85E5-4214-AA0E-BF6EE53DBF17}"/>
              </a:ext>
            </a:extLst>
          </p:cNvPr>
          <p:cNvPicPr/>
          <p:nvPr/>
        </p:nvPicPr>
        <p:blipFill>
          <a:blip r:embed="rId3"/>
          <a:stretch>
            <a:fillRect/>
          </a:stretch>
        </p:blipFill>
        <p:spPr>
          <a:xfrm>
            <a:off x="1202635" y="1677566"/>
            <a:ext cx="9949069" cy="4383157"/>
          </a:xfrm>
          <a:prstGeom prst="rect">
            <a:avLst/>
          </a:prstGeom>
        </p:spPr>
      </p:pic>
      <p:sp>
        <p:nvSpPr>
          <p:cNvPr id="2" name="Slide Number Placeholder 1">
            <a:extLst>
              <a:ext uri="{FF2B5EF4-FFF2-40B4-BE49-F238E27FC236}">
                <a16:creationId xmlns:a16="http://schemas.microsoft.com/office/drawing/2014/main" id="{351B18CF-BF9D-A71E-DED9-7880ACAD5E13}"/>
              </a:ext>
            </a:extLst>
          </p:cNvPr>
          <p:cNvSpPr>
            <a:spLocks noGrp="1"/>
          </p:cNvSpPr>
          <p:nvPr>
            <p:ph type="sldNum" sz="quarter" idx="12"/>
          </p:nvPr>
        </p:nvSpPr>
        <p:spPr/>
        <p:txBody>
          <a:bodyPr/>
          <a:lstStyle/>
          <a:p>
            <a:fld id="{F966D8DB-6457-4B9B-9958-7C11975F88BF}" type="slidenum">
              <a:rPr lang="en-GB" smtClean="0"/>
              <a:t>23</a:t>
            </a:fld>
            <a:endParaRPr lang="en-GB"/>
          </a:p>
        </p:txBody>
      </p:sp>
      <p:sp>
        <p:nvSpPr>
          <p:cNvPr id="3" name="Title 7">
            <a:extLst>
              <a:ext uri="{FF2B5EF4-FFF2-40B4-BE49-F238E27FC236}">
                <a16:creationId xmlns:a16="http://schemas.microsoft.com/office/drawing/2014/main" id="{0D2C0342-5130-7EA5-928A-2E6629650D6C}"/>
              </a:ext>
            </a:extLst>
          </p:cNvPr>
          <p:cNvSpPr>
            <a:spLocks noGrp="1"/>
          </p:cNvSpPr>
          <p:nvPr>
            <p:ph type="title"/>
          </p:nvPr>
        </p:nvSpPr>
        <p:spPr>
          <a:xfrm>
            <a:off x="521207" y="448056"/>
            <a:ext cx="8570542" cy="640080"/>
          </a:xfrm>
        </p:spPr>
        <p:txBody>
          <a:bodyPr>
            <a:noAutofit/>
          </a:bodyPr>
          <a:lstStyle/>
          <a:p>
            <a:r>
              <a:rPr lang="en-US" b="1" dirty="0">
                <a:latin typeface="Segoe UI" panose="020B0502040204020203" pitchFamily="34" charset="0"/>
                <a:cs typeface="Segoe UI" panose="020B0502040204020203" pitchFamily="34" charset="0"/>
              </a:rPr>
              <a:t>Alignment with the Strategic and Operating Plan</a:t>
            </a:r>
          </a:p>
        </p:txBody>
      </p:sp>
    </p:spTree>
    <p:extLst>
      <p:ext uri="{BB962C8B-B14F-4D97-AF65-F5344CB8AC3E}">
        <p14:creationId xmlns:p14="http://schemas.microsoft.com/office/powerpoint/2010/main" val="1500328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13012" y="274638"/>
            <a:ext cx="10965976" cy="1143000"/>
          </a:xfrm>
          <a:prstGeom prst="rect">
            <a:avLst/>
          </a:prstGeom>
        </p:spPr>
        <p:txBody>
          <a:bodyPr vert="horz" lIns="121871" tIns="60935" rIns="121871" bIns="60935"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609371" rtl="0" eaLnBrk="1" fontAlgn="auto" latinLnBrk="0" hangingPunct="1">
              <a:lnSpc>
                <a:spcPct val="100000"/>
              </a:lnSpc>
              <a:spcBef>
                <a:spcPct val="0"/>
              </a:spcBef>
              <a:spcAft>
                <a:spcPts val="600"/>
              </a:spcAft>
              <a:buClrTx/>
              <a:buSzTx/>
              <a:buFontTx/>
              <a:buNone/>
              <a:tabLst/>
              <a:defRPr/>
            </a:pPr>
            <a:endParaRPr kumimoji="0" lang="en-US" sz="2400" b="0" i="0" u="none" strike="noStrike" kern="1200" cap="none" spc="0" normalizeH="0" baseline="0" noProof="0">
              <a:ln>
                <a:noFill/>
              </a:ln>
              <a:solidFill>
                <a:srgbClr val="0070C0"/>
              </a:solidFill>
              <a:effectLst/>
              <a:uLnTx/>
              <a:uFillTx/>
              <a:latin typeface="Verdana" panose="020B0604030504040204" pitchFamily="34" charset="0"/>
              <a:ea typeface="Verdana" panose="020B0604030504040204" pitchFamily="34" charset="0"/>
              <a:cs typeface="+mj-cs"/>
            </a:endParaRPr>
          </a:p>
        </p:txBody>
      </p:sp>
      <p:sp>
        <p:nvSpPr>
          <p:cNvPr id="7" name="Content Placeholder 2"/>
          <p:cNvSpPr txBox="1">
            <a:spLocks/>
          </p:cNvSpPr>
          <p:nvPr/>
        </p:nvSpPr>
        <p:spPr>
          <a:xfrm>
            <a:off x="168965" y="1178778"/>
            <a:ext cx="11999272" cy="1270628"/>
          </a:xfrm>
          <a:prstGeom prst="rect">
            <a:avLst/>
          </a:prstGeom>
        </p:spPr>
        <p:txBody>
          <a:bodyPr vert="horz" lIns="121871" tIns="60935" rIns="121871" bIns="60935"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68288" marR="0" lvl="1" indent="-268288" algn="l" defTabSz="457200" rtl="0" eaLnBrk="1" fontAlgn="base" latinLnBrk="0" hangingPunct="1">
              <a:lnSpc>
                <a:spcPct val="100000"/>
              </a:lnSpc>
              <a:spcBef>
                <a:spcPts val="1200"/>
              </a:spcBef>
              <a:spcAft>
                <a:spcPts val="0"/>
              </a:spcAft>
              <a:buClrTx/>
              <a:buSzTx/>
              <a:buFont typeface="Courier New" panose="02070309020205020404" pitchFamily="49" charset="0"/>
              <a:buChar char="o"/>
              <a:tabLst/>
              <a:defRPr/>
            </a:pPr>
            <a:r>
              <a:rPr kumimoji="0" lang="en-GB"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Reflects the </a:t>
            </a:r>
            <a:r>
              <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3 budget scenarios</a:t>
            </a:r>
          </a:p>
          <a:p>
            <a:pPr marL="268288" marR="0" lvl="1" indent="-268288" algn="l" defTabSz="457200" rtl="0" eaLnBrk="1" fontAlgn="base" latinLnBrk="0" hangingPunct="1">
              <a:lnSpc>
                <a:spcPct val="100000"/>
              </a:lnSpc>
              <a:spcBef>
                <a:spcPts val="1200"/>
              </a:spcBef>
              <a:spcAft>
                <a:spcPts val="0"/>
              </a:spcAft>
              <a:buClrTx/>
              <a:buSzTx/>
              <a:buFont typeface="Courier New" panose="02070309020205020404" pitchFamily="49" charset="0"/>
              <a:buChar char="o"/>
              <a:tabLst/>
              <a:defRPr/>
            </a:pPr>
            <a:r>
              <a:rPr kumimoji="0" lang="en-GB"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Colour-coded budget-scenario </a:t>
            </a:r>
            <a:r>
              <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impact on output delivery</a:t>
            </a:r>
          </a:p>
          <a:p>
            <a:pPr marL="668338" lvl="2" indent="-268288" fontAlgn="base">
              <a:spcBef>
                <a:spcPts val="600"/>
              </a:spcBef>
              <a:buFont typeface="Courier New" panose="02070309020205020404" pitchFamily="49" charset="0"/>
              <a:buChar char="o"/>
              <a:defRPr/>
            </a:pPr>
            <a:r>
              <a:rPr kumimoji="0" lang="en-GB"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Green: same level of implementation as SG proposal</a:t>
            </a:r>
          </a:p>
          <a:p>
            <a:pPr marL="668338" lvl="2" indent="-268288" fontAlgn="base">
              <a:spcBef>
                <a:spcPts val="600"/>
              </a:spcBef>
              <a:buFont typeface="Courier New" panose="02070309020205020404" pitchFamily="49" charset="0"/>
              <a:buChar char="o"/>
              <a:defRPr/>
            </a:pPr>
            <a:r>
              <a:rPr lang="en-GB" sz="1400" dirty="0">
                <a:solidFill>
                  <a:prstClr val="black"/>
                </a:solidFill>
                <a:latin typeface="Verdana" panose="020B0604030504040204" pitchFamily="34" charset="0"/>
                <a:ea typeface="Verdana" panose="020B0604030504040204" pitchFamily="34" charset="0"/>
              </a:rPr>
              <a:t>Yellow: partially reduced level of implementation as compared to SG’s proposal</a:t>
            </a:r>
          </a:p>
          <a:p>
            <a:pPr marL="668338" lvl="2" indent="-268288" fontAlgn="base">
              <a:spcBef>
                <a:spcPts val="600"/>
              </a:spcBef>
              <a:buFont typeface="Courier New" panose="02070309020205020404" pitchFamily="49" charset="0"/>
              <a:buChar char="o"/>
              <a:defRPr/>
            </a:pPr>
            <a:r>
              <a:rPr kumimoji="0" lang="en-GB"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Pink: no implementation planned under this budget scenario</a:t>
            </a:r>
          </a:p>
        </p:txBody>
      </p:sp>
      <p:sp>
        <p:nvSpPr>
          <p:cNvPr id="2" name="Slide Number Placeholder 1">
            <a:extLst>
              <a:ext uri="{FF2B5EF4-FFF2-40B4-BE49-F238E27FC236}">
                <a16:creationId xmlns:a16="http://schemas.microsoft.com/office/drawing/2014/main" id="{1550641F-86E8-C51B-A3AC-D263370F895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6D8DB-6457-4B9B-9958-7C11975F88B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50584A8E-EABA-D1AE-99F2-3FBA4AA43BD9}"/>
              </a:ext>
            </a:extLst>
          </p:cNvPr>
          <p:cNvPicPr>
            <a:picLocks noChangeAspect="1"/>
          </p:cNvPicPr>
          <p:nvPr/>
        </p:nvPicPr>
        <p:blipFill>
          <a:blip r:embed="rId3"/>
          <a:stretch>
            <a:fillRect/>
          </a:stretch>
        </p:blipFill>
        <p:spPr>
          <a:xfrm>
            <a:off x="-1" y="2819774"/>
            <a:ext cx="12192000" cy="3519410"/>
          </a:xfrm>
          <a:prstGeom prst="rect">
            <a:avLst/>
          </a:prstGeom>
        </p:spPr>
      </p:pic>
      <p:sp>
        <p:nvSpPr>
          <p:cNvPr id="3" name="Title 7">
            <a:extLst>
              <a:ext uri="{FF2B5EF4-FFF2-40B4-BE49-F238E27FC236}">
                <a16:creationId xmlns:a16="http://schemas.microsoft.com/office/drawing/2014/main" id="{5EC41C1A-967C-B6D7-0573-6C8E7444D32C}"/>
              </a:ext>
            </a:extLst>
          </p:cNvPr>
          <p:cNvSpPr>
            <a:spLocks noGrp="1"/>
          </p:cNvSpPr>
          <p:nvPr>
            <p:ph type="title"/>
          </p:nvPr>
        </p:nvSpPr>
        <p:spPr>
          <a:xfrm>
            <a:off x="521206" y="448056"/>
            <a:ext cx="10695433" cy="640080"/>
          </a:xfrm>
        </p:spPr>
        <p:txBody>
          <a:bodyPr>
            <a:noAutofit/>
          </a:bodyPr>
          <a:lstStyle/>
          <a:p>
            <a:r>
              <a:rPr lang="en-US" sz="2800" b="1" dirty="0">
                <a:latin typeface="+mn-lt"/>
              </a:rPr>
              <a:t>Revised Operating Plan 2024-2027</a:t>
            </a:r>
            <a:endParaRPr lang="en-US" b="1" dirty="0">
              <a:latin typeface="+mn-lt"/>
              <a:cs typeface="Segoe UI" panose="020B0502040204020203" pitchFamily="34" charset="0"/>
            </a:endParaRPr>
          </a:p>
        </p:txBody>
      </p:sp>
    </p:spTree>
    <p:extLst>
      <p:ext uri="{BB962C8B-B14F-4D97-AF65-F5344CB8AC3E}">
        <p14:creationId xmlns:p14="http://schemas.microsoft.com/office/powerpoint/2010/main" val="1239860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panose="020B0502040204020203" pitchFamily="34" charset="0"/>
                <a:cs typeface="Segoe UI" panose="020B0502040204020203" pitchFamily="34" charset="0"/>
              </a:rPr>
              <a:t>Additional Details Influencing the Scenarios</a:t>
            </a:r>
          </a:p>
        </p:txBody>
      </p:sp>
      <p:sp>
        <p:nvSpPr>
          <p:cNvPr id="38" name="Content Placeholder 17"/>
          <p:cNvSpPr txBox="1">
            <a:spLocks/>
          </p:cNvSpPr>
          <p:nvPr/>
        </p:nvSpPr>
        <p:spPr>
          <a:xfrm>
            <a:off x="541609" y="1524708"/>
            <a:ext cx="10622577"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r>
              <a:rPr lang="en-US" sz="1700" dirty="0">
                <a:latin typeface="Segoe UI" panose="020B0502040204020203" pitchFamily="34" charset="0"/>
                <a:cs typeface="Segoe UI" panose="020B0502040204020203" pitchFamily="34" charset="0"/>
              </a:rPr>
              <a:t> </a:t>
            </a:r>
          </a:p>
        </p:txBody>
      </p:sp>
      <p:sp>
        <p:nvSpPr>
          <p:cNvPr id="3" name="Slide Number Placeholder 2">
            <a:extLst>
              <a:ext uri="{FF2B5EF4-FFF2-40B4-BE49-F238E27FC236}">
                <a16:creationId xmlns:a16="http://schemas.microsoft.com/office/drawing/2014/main" id="{4999C121-3853-4A84-17AA-F1879C5C5E10}"/>
              </a:ext>
            </a:extLst>
          </p:cNvPr>
          <p:cNvSpPr>
            <a:spLocks noGrp="1"/>
          </p:cNvSpPr>
          <p:nvPr>
            <p:ph type="sldNum" sz="quarter" idx="4"/>
          </p:nvPr>
        </p:nvSpPr>
        <p:spPr/>
        <p:txBody>
          <a:bodyPr/>
          <a:lstStyle/>
          <a:p>
            <a:fld id="{9860EDB8-5305-433F-BE41-D7A86D811DB3}" type="slidenum">
              <a:rPr lang="en-US" smtClean="0"/>
              <a:pPr/>
              <a:t>25</a:t>
            </a:fld>
            <a:endParaRPr lang="en-US" dirty="0"/>
          </a:p>
        </p:txBody>
      </p:sp>
      <p:graphicFrame>
        <p:nvGraphicFramePr>
          <p:cNvPr id="5" name="Diagram 4">
            <a:extLst>
              <a:ext uri="{FF2B5EF4-FFF2-40B4-BE49-F238E27FC236}">
                <a16:creationId xmlns:a16="http://schemas.microsoft.com/office/drawing/2014/main" id="{5E669353-F20F-999B-E52A-A5C28D966DA0}"/>
              </a:ext>
            </a:extLst>
          </p:cNvPr>
          <p:cNvGraphicFramePr/>
          <p:nvPr>
            <p:extLst>
              <p:ext uri="{D42A27DB-BD31-4B8C-83A1-F6EECF244321}">
                <p14:modId xmlns:p14="http://schemas.microsoft.com/office/powerpoint/2010/main" val="204917419"/>
              </p:ext>
            </p:extLst>
          </p:nvPr>
        </p:nvGraphicFramePr>
        <p:xfrm>
          <a:off x="57269" y="1501278"/>
          <a:ext cx="10794045" cy="3358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Rounded Corners 9">
            <a:extLst>
              <a:ext uri="{FF2B5EF4-FFF2-40B4-BE49-F238E27FC236}">
                <a16:creationId xmlns:a16="http://schemas.microsoft.com/office/drawing/2014/main" id="{AEF549C5-23DB-214F-ACED-DA1138977C57}"/>
              </a:ext>
            </a:extLst>
          </p:cNvPr>
          <p:cNvSpPr/>
          <p:nvPr/>
        </p:nvSpPr>
        <p:spPr>
          <a:xfrm>
            <a:off x="10255320" y="1708888"/>
            <a:ext cx="1352930" cy="72115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accent1">
                    <a:lumMod val="75000"/>
                  </a:schemeClr>
                </a:solidFill>
              </a:rPr>
              <a:t>CHF 6.5 M</a:t>
            </a:r>
            <a:endParaRPr lang="en-CH" b="1" dirty="0">
              <a:solidFill>
                <a:schemeClr val="accent1">
                  <a:lumMod val="75000"/>
                </a:schemeClr>
              </a:solidFill>
            </a:endParaRPr>
          </a:p>
        </p:txBody>
      </p:sp>
      <p:sp>
        <p:nvSpPr>
          <p:cNvPr id="11" name="Rectangle: Rounded Corners 10">
            <a:extLst>
              <a:ext uri="{FF2B5EF4-FFF2-40B4-BE49-F238E27FC236}">
                <a16:creationId xmlns:a16="http://schemas.microsoft.com/office/drawing/2014/main" id="{4853EC98-616C-A3D9-DAF2-0D06E7503107}"/>
              </a:ext>
            </a:extLst>
          </p:cNvPr>
          <p:cNvSpPr/>
          <p:nvPr/>
        </p:nvSpPr>
        <p:spPr>
          <a:xfrm>
            <a:off x="10255320" y="2819753"/>
            <a:ext cx="1352930" cy="72115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accent1">
                    <a:lumMod val="75000"/>
                  </a:schemeClr>
                </a:solidFill>
              </a:rPr>
              <a:t>CHF 5.8 M</a:t>
            </a:r>
            <a:endParaRPr lang="en-CH" b="1" dirty="0">
              <a:solidFill>
                <a:schemeClr val="accent1">
                  <a:lumMod val="75000"/>
                </a:schemeClr>
              </a:solidFill>
            </a:endParaRPr>
          </a:p>
        </p:txBody>
      </p:sp>
      <p:sp>
        <p:nvSpPr>
          <p:cNvPr id="16" name="Rectangle: Rounded Corners 15">
            <a:extLst>
              <a:ext uri="{FF2B5EF4-FFF2-40B4-BE49-F238E27FC236}">
                <a16:creationId xmlns:a16="http://schemas.microsoft.com/office/drawing/2014/main" id="{819ACE84-FDD2-0DA4-0418-2487DC1CBDAD}"/>
              </a:ext>
            </a:extLst>
          </p:cNvPr>
          <p:cNvSpPr/>
          <p:nvPr/>
        </p:nvSpPr>
        <p:spPr>
          <a:xfrm>
            <a:off x="10255320" y="3954050"/>
            <a:ext cx="1363244" cy="72115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accent1">
                    <a:lumMod val="75000"/>
                  </a:schemeClr>
                </a:solidFill>
              </a:rPr>
              <a:t>CHF 51.7 M</a:t>
            </a:r>
            <a:endParaRPr lang="en-CH" b="1" dirty="0">
              <a:solidFill>
                <a:schemeClr val="accent1">
                  <a:lumMod val="75000"/>
                </a:schemeClr>
              </a:solidFill>
            </a:endParaRPr>
          </a:p>
        </p:txBody>
      </p:sp>
    </p:spTree>
    <p:extLst>
      <p:ext uri="{BB962C8B-B14F-4D97-AF65-F5344CB8AC3E}">
        <p14:creationId xmlns:p14="http://schemas.microsoft.com/office/powerpoint/2010/main" val="33791945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panose="020B0502040204020203" pitchFamily="34" charset="0"/>
                <a:cs typeface="Segoe UI" panose="020B0502040204020203" pitchFamily="34" charset="0"/>
              </a:rPr>
              <a:t>Inflationary Impact by Scenario</a:t>
            </a:r>
          </a:p>
        </p:txBody>
      </p:sp>
      <p:sp>
        <p:nvSpPr>
          <p:cNvPr id="38" name="Content Placeholder 17"/>
          <p:cNvSpPr txBox="1">
            <a:spLocks/>
          </p:cNvSpPr>
          <p:nvPr/>
        </p:nvSpPr>
        <p:spPr>
          <a:xfrm>
            <a:off x="541609" y="1524708"/>
            <a:ext cx="10622577"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r>
              <a:rPr lang="en-US" sz="1700" dirty="0">
                <a:latin typeface="Segoe UI" panose="020B0502040204020203" pitchFamily="34" charset="0"/>
                <a:cs typeface="Segoe UI" panose="020B0502040204020203" pitchFamily="34" charset="0"/>
              </a:rPr>
              <a:t> </a:t>
            </a:r>
          </a:p>
        </p:txBody>
      </p:sp>
      <p:graphicFrame>
        <p:nvGraphicFramePr>
          <p:cNvPr id="2" name="Table 2">
            <a:extLst>
              <a:ext uri="{FF2B5EF4-FFF2-40B4-BE49-F238E27FC236}">
                <a16:creationId xmlns:a16="http://schemas.microsoft.com/office/drawing/2014/main" id="{C937508D-B201-BB00-AFBF-57FF77E40C84}"/>
              </a:ext>
            </a:extLst>
          </p:cNvPr>
          <p:cNvGraphicFramePr>
            <a:graphicFrameLocks noGrp="1"/>
          </p:cNvGraphicFramePr>
          <p:nvPr>
            <p:extLst>
              <p:ext uri="{D42A27DB-BD31-4B8C-83A1-F6EECF244321}">
                <p14:modId xmlns:p14="http://schemas.microsoft.com/office/powerpoint/2010/main" val="4278080391"/>
              </p:ext>
            </p:extLst>
          </p:nvPr>
        </p:nvGraphicFramePr>
        <p:xfrm>
          <a:off x="615765" y="1638767"/>
          <a:ext cx="5353479" cy="3765311"/>
        </p:xfrm>
        <a:graphic>
          <a:graphicData uri="http://schemas.openxmlformats.org/drawingml/2006/table">
            <a:tbl>
              <a:tblPr firstRow="1" bandRow="1">
                <a:tableStyleId>{69012ECD-51FC-41F1-AA8D-1B2483CD663E}</a:tableStyleId>
              </a:tblPr>
              <a:tblGrid>
                <a:gridCol w="1638151">
                  <a:extLst>
                    <a:ext uri="{9D8B030D-6E8A-4147-A177-3AD203B41FA5}">
                      <a16:colId xmlns:a16="http://schemas.microsoft.com/office/drawing/2014/main" val="2147316886"/>
                    </a:ext>
                  </a:extLst>
                </a:gridCol>
                <a:gridCol w="1238443">
                  <a:extLst>
                    <a:ext uri="{9D8B030D-6E8A-4147-A177-3AD203B41FA5}">
                      <a16:colId xmlns:a16="http://schemas.microsoft.com/office/drawing/2014/main" val="1774598006"/>
                    </a:ext>
                  </a:extLst>
                </a:gridCol>
                <a:gridCol w="1192575">
                  <a:extLst>
                    <a:ext uri="{9D8B030D-6E8A-4147-A177-3AD203B41FA5}">
                      <a16:colId xmlns:a16="http://schemas.microsoft.com/office/drawing/2014/main" val="2931427859"/>
                    </a:ext>
                  </a:extLst>
                </a:gridCol>
                <a:gridCol w="1284310">
                  <a:extLst>
                    <a:ext uri="{9D8B030D-6E8A-4147-A177-3AD203B41FA5}">
                      <a16:colId xmlns:a16="http://schemas.microsoft.com/office/drawing/2014/main" val="714199500"/>
                    </a:ext>
                  </a:extLst>
                </a:gridCol>
              </a:tblGrid>
              <a:tr h="599450">
                <a:tc rowSpan="2">
                  <a:txBody>
                    <a:bodyPr/>
                    <a:lstStyle/>
                    <a:p>
                      <a:pPr algn="ctr"/>
                      <a:r>
                        <a:rPr lang="en-US" sz="1600" b="0" dirty="0">
                          <a:solidFill>
                            <a:schemeClr val="bg1"/>
                          </a:solidFill>
                        </a:rPr>
                        <a:t>Component</a:t>
                      </a:r>
                    </a:p>
                  </a:txBody>
                  <a:tcPr anchor="ct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6350" cap="flat" cmpd="sng" algn="ctr">
                      <a:noFill/>
                      <a:prstDash val="solid"/>
                      <a:miter lim="800000"/>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algn="ctr"/>
                      <a:r>
                        <a:rPr lang="en-US" sz="1600" b="0" dirty="0">
                          <a:solidFill>
                            <a:schemeClr val="bg1"/>
                          </a:solidFill>
                        </a:rPr>
                        <a:t>Amount in millions of Swiss francs</a:t>
                      </a:r>
                    </a:p>
                  </a:txBody>
                  <a:tcPr anchor="ctr">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6350" cap="flat" cmpd="sng" algn="ctr">
                      <a:noFill/>
                      <a:prstDash val="solid"/>
                      <a:miter lim="800000"/>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ZRG Scenario</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SG’s Proposal</a:t>
                      </a:r>
                    </a:p>
                  </a:txBody>
                  <a:tcPr anchor="ctr"/>
                </a:tc>
                <a:extLst>
                  <a:ext uri="{0D108BD9-81ED-4DB2-BD59-A6C34878D82A}">
                    <a16:rowId xmlns:a16="http://schemas.microsoft.com/office/drawing/2014/main" val="2111355"/>
                  </a:ext>
                </a:extLst>
              </a:tr>
              <a:tr h="856357">
                <a:tc vMerge="1">
                  <a:txBody>
                    <a:bodyPr/>
                    <a:lstStyle/>
                    <a:p>
                      <a:endParaRPr lang="en-CH"/>
                    </a:p>
                  </a:txBody>
                  <a:tcPr/>
                </a:tc>
                <a:tc>
                  <a:txBody>
                    <a:bodyPr/>
                    <a:lstStyle/>
                    <a:p>
                      <a:pPr algn="ctr"/>
                      <a:r>
                        <a:rPr lang="en-US" sz="1600" b="0" dirty="0">
                          <a:solidFill>
                            <a:schemeClr val="bg1"/>
                          </a:solidFill>
                        </a:rPr>
                        <a:t>ZNG Scenario</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ZRG Scenario</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SG’s Proposal</a:t>
                      </a:r>
                    </a:p>
                  </a:txBody>
                  <a:tcPr anchor="ctr">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87994188"/>
                  </a:ext>
                </a:extLst>
              </a:tr>
              <a:tr h="541034">
                <a:tc>
                  <a:txBody>
                    <a:bodyPr/>
                    <a:lstStyle/>
                    <a:p>
                      <a:pPr algn="l">
                        <a:spcBef>
                          <a:spcPts val="300"/>
                        </a:spcBef>
                        <a:spcAft>
                          <a:spcPts val="300"/>
                        </a:spcAft>
                        <a:tabLst>
                          <a:tab pos="900430" algn="l"/>
                        </a:tabLst>
                      </a:pPr>
                      <a:r>
                        <a:rPr lang="en-GB" sz="1600" dirty="0">
                          <a:solidFill>
                            <a:srgbClr val="000000"/>
                          </a:solidFill>
                          <a:effectLst/>
                        </a:rPr>
                        <a:t> Staff Cost</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4.3</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4.3</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4.5</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9779980"/>
                  </a:ext>
                </a:extLst>
              </a:tr>
              <a:tr h="589490">
                <a:tc>
                  <a:txBody>
                    <a:bodyPr/>
                    <a:lstStyle/>
                    <a:p>
                      <a:pPr algn="l">
                        <a:spcBef>
                          <a:spcPts val="300"/>
                        </a:spcBef>
                        <a:spcAft>
                          <a:spcPts val="300"/>
                        </a:spcAft>
                        <a:tabLst>
                          <a:tab pos="900430" algn="l"/>
                        </a:tabLst>
                      </a:pPr>
                      <a:r>
                        <a:rPr lang="en-GB" sz="1600" dirty="0">
                          <a:solidFill>
                            <a:srgbClr val="000000"/>
                          </a:solidFill>
                          <a:effectLst/>
                        </a:rPr>
                        <a:t> Non-Staff Cost</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1.2</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1.3</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1.4 </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5069052"/>
                  </a:ext>
                </a:extLst>
              </a:tr>
              <a:tr h="589490">
                <a:tc>
                  <a:txBody>
                    <a:bodyPr/>
                    <a:lstStyle/>
                    <a:p>
                      <a:pPr algn="l">
                        <a:spcBef>
                          <a:spcPts val="300"/>
                        </a:spcBef>
                        <a:spcAft>
                          <a:spcPts val="300"/>
                        </a:spcAft>
                        <a:tabLst>
                          <a:tab pos="900430" algn="l"/>
                        </a:tabLst>
                      </a:pPr>
                      <a:r>
                        <a:rPr lang="en-GB" sz="1600" dirty="0">
                          <a:solidFill>
                            <a:srgbClr val="000000"/>
                          </a:solidFill>
                          <a:effectLst/>
                        </a:rPr>
                        <a:t> Energy Costs</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0.9</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0.9</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300"/>
                        </a:spcBef>
                        <a:spcAft>
                          <a:spcPts val="300"/>
                        </a:spcAft>
                        <a:tabLst>
                          <a:tab pos="900430" algn="l"/>
                        </a:tabLst>
                      </a:pPr>
                      <a:r>
                        <a:rPr lang="en-US" sz="1600" dirty="0">
                          <a:effectLst/>
                        </a:rPr>
                        <a:t>0.9</a:t>
                      </a:r>
                      <a:endParaRPr lang="en-US" sz="1600"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1840156"/>
                  </a:ext>
                </a:extLst>
              </a:tr>
              <a:tr h="589490">
                <a:tc>
                  <a:txBody>
                    <a:bodyPr/>
                    <a:lstStyle/>
                    <a:p>
                      <a:pPr lvl="1" algn="l">
                        <a:spcBef>
                          <a:spcPts val="300"/>
                        </a:spcBef>
                        <a:spcAft>
                          <a:spcPts val="300"/>
                        </a:spcAft>
                        <a:tabLst>
                          <a:tab pos="900430" algn="l"/>
                        </a:tabLst>
                      </a:pPr>
                      <a:r>
                        <a:rPr lang="en-US" sz="1600" b="1" dirty="0">
                          <a:effectLst/>
                        </a:rPr>
                        <a:t>Total</a:t>
                      </a:r>
                      <a:endParaRPr lang="en-US" sz="1600" b="1" dirty="0">
                        <a:effectLst/>
                        <a:latin typeface="+mn-lt"/>
                        <a:ea typeface="Arial" panose="020B0604020202020204" pitchFamily="34" charset="0"/>
                        <a:cs typeface="Arial" panose="020B0604020202020204" pitchFamily="34" charset="0"/>
                      </a:endParaRPr>
                    </a:p>
                  </a:txBody>
                  <a:tcPr marL="68580" marR="68580" marT="0" marB="0" anchor="ct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lvl="1" algn="l">
                        <a:spcBef>
                          <a:spcPts val="300"/>
                        </a:spcBef>
                        <a:spcAft>
                          <a:spcPts val="300"/>
                        </a:spcAft>
                        <a:tabLst>
                          <a:tab pos="900430" algn="l"/>
                        </a:tabLst>
                      </a:pPr>
                      <a:r>
                        <a:rPr lang="en-US" sz="1600" b="1" dirty="0">
                          <a:effectLst/>
                        </a:rPr>
                        <a:t>6.4</a:t>
                      </a:r>
                      <a:endParaRPr lang="en-US" sz="1600" b="1"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lvl="1" algn="l">
                        <a:spcBef>
                          <a:spcPts val="300"/>
                        </a:spcBef>
                        <a:spcAft>
                          <a:spcPts val="300"/>
                        </a:spcAft>
                        <a:tabLst>
                          <a:tab pos="900430" algn="l"/>
                        </a:tabLst>
                      </a:pPr>
                      <a:r>
                        <a:rPr lang="en-US" sz="1600" b="1" dirty="0">
                          <a:effectLst/>
                        </a:rPr>
                        <a:t>6.5 </a:t>
                      </a:r>
                      <a:endParaRPr lang="en-US" sz="1600" b="1"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7313" lvl="1" indent="0" algn="ctr">
                        <a:spcBef>
                          <a:spcPts val="300"/>
                        </a:spcBef>
                        <a:spcAft>
                          <a:spcPts val="300"/>
                        </a:spcAft>
                        <a:tabLst>
                          <a:tab pos="900430" algn="l"/>
                        </a:tabLst>
                      </a:pPr>
                      <a:r>
                        <a:rPr lang="en-US" sz="1600" b="1" dirty="0">
                          <a:effectLst/>
                        </a:rPr>
                        <a:t>6.8</a:t>
                      </a:r>
                      <a:endParaRPr lang="en-US" sz="1600" b="1" dirty="0">
                        <a:effectLst/>
                        <a:latin typeface="+mn-lt"/>
                        <a:ea typeface="Arial" panose="020B0604020202020204" pitchFamily="34" charset="0"/>
                        <a:cs typeface="Arial" panose="020B0604020202020204" pitchFamily="34" charset="0"/>
                      </a:endParaRPr>
                    </a:p>
                  </a:txBody>
                  <a:tcPr marL="68580" marR="68580" marT="0" marB="0" anchor="ctr">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784584161"/>
                  </a:ext>
                </a:extLst>
              </a:tr>
            </a:tbl>
          </a:graphicData>
        </a:graphic>
      </p:graphicFrame>
      <p:sp>
        <p:nvSpPr>
          <p:cNvPr id="3" name="Slide Number Placeholder 2">
            <a:extLst>
              <a:ext uri="{FF2B5EF4-FFF2-40B4-BE49-F238E27FC236}">
                <a16:creationId xmlns:a16="http://schemas.microsoft.com/office/drawing/2014/main" id="{4999C121-3853-4A84-17AA-F1879C5C5E10}"/>
              </a:ext>
            </a:extLst>
          </p:cNvPr>
          <p:cNvSpPr>
            <a:spLocks noGrp="1"/>
          </p:cNvSpPr>
          <p:nvPr>
            <p:ph type="sldNum" sz="quarter" idx="4"/>
          </p:nvPr>
        </p:nvSpPr>
        <p:spPr/>
        <p:txBody>
          <a:bodyPr/>
          <a:lstStyle/>
          <a:p>
            <a:fld id="{9860EDB8-5305-433F-BE41-D7A86D811DB3}" type="slidenum">
              <a:rPr lang="en-US" smtClean="0"/>
              <a:pPr/>
              <a:t>26</a:t>
            </a:fld>
            <a:endParaRPr lang="en-US" dirty="0"/>
          </a:p>
        </p:txBody>
      </p:sp>
      <p:cxnSp>
        <p:nvCxnSpPr>
          <p:cNvPr id="4" name="Straight Connector 3">
            <a:extLst>
              <a:ext uri="{FF2B5EF4-FFF2-40B4-BE49-F238E27FC236}">
                <a16:creationId xmlns:a16="http://schemas.microsoft.com/office/drawing/2014/main" id="{DC551E8D-B8A1-489A-3603-532A698EE861}"/>
              </a:ext>
            </a:extLst>
          </p:cNvPr>
          <p:cNvCxnSpPr>
            <a:cxnSpLocks/>
          </p:cNvCxnSpPr>
          <p:nvPr/>
        </p:nvCxnSpPr>
        <p:spPr>
          <a:xfrm>
            <a:off x="6256421" y="1636739"/>
            <a:ext cx="0" cy="3820576"/>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Content Placeholder 17">
            <a:extLst>
              <a:ext uri="{FF2B5EF4-FFF2-40B4-BE49-F238E27FC236}">
                <a16:creationId xmlns:a16="http://schemas.microsoft.com/office/drawing/2014/main" id="{E5659201-792D-284D-6A7C-074FDD9AE25B}"/>
              </a:ext>
            </a:extLst>
          </p:cNvPr>
          <p:cNvSpPr txBox="1">
            <a:spLocks/>
          </p:cNvSpPr>
          <p:nvPr/>
        </p:nvSpPr>
        <p:spPr>
          <a:xfrm>
            <a:off x="6490179" y="1636739"/>
            <a:ext cx="5158343" cy="3268202"/>
          </a:xfrm>
          <a:prstGeom prst="rect">
            <a:avLst/>
          </a:prstGeom>
        </p:spPr>
        <p:txBody>
          <a:bodyPr vert="horz" lIns="91440" tIns="45720" rIns="91440" bIns="45720" rtlCol="0" anchor="t">
            <a:normAutofit fontScale="70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1800" dirty="0">
                <a:solidFill>
                  <a:schemeClr val="tx1"/>
                </a:solidFill>
                <a:latin typeface="Segoe UI" panose="020B0502040204020203" pitchFamily="34" charset="0"/>
                <a:cs typeface="Segoe UI" panose="020B0502040204020203" pitchFamily="34" charset="0"/>
              </a:rPr>
              <a:t>Utilize internationally recognized International Monetary Fund (IMF) providing forecast for all of Switzerland. </a:t>
            </a:r>
            <a:r>
              <a:rPr lang="en-US" sz="1800" dirty="0">
                <a:solidFill>
                  <a:schemeClr val="tx1"/>
                </a:solidFill>
                <a:latin typeface="Segoe UI"/>
                <a:cs typeface="Segoe UI"/>
              </a:rPr>
              <a:t>Most recent update was published in April 2023 ,including l</a:t>
            </a:r>
            <a:r>
              <a:rPr lang="en-US" sz="1800" dirty="0">
                <a:solidFill>
                  <a:schemeClr val="tx1"/>
                </a:solidFill>
                <a:latin typeface="Segoe UI" panose="020B0502040204020203" pitchFamily="34" charset="0"/>
                <a:cs typeface="Segoe UI" panose="020B0502040204020203" pitchFamily="34" charset="0"/>
              </a:rPr>
              <a:t>ong-term forecast through 2027</a:t>
            </a:r>
          </a:p>
          <a:p>
            <a:pPr marL="0" indent="0">
              <a:lnSpc>
                <a:spcPct val="100000"/>
              </a:lnSpc>
              <a:spcAft>
                <a:spcPts val="600"/>
              </a:spcAft>
              <a:buNone/>
            </a:pPr>
            <a:r>
              <a:rPr lang="en-US" sz="1800" dirty="0">
                <a:solidFill>
                  <a:schemeClr val="tx1"/>
                </a:solidFill>
                <a:latin typeface="Segoe UI"/>
                <a:cs typeface="Segoe UI"/>
              </a:rPr>
              <a:t>Currently estimated to be an average of approximately </a:t>
            </a:r>
            <a:r>
              <a:rPr lang="en-US" sz="1800" b="1" dirty="0">
                <a:solidFill>
                  <a:schemeClr val="tx1"/>
                </a:solidFill>
                <a:latin typeface="Segoe UI"/>
                <a:cs typeface="Segoe UI"/>
              </a:rPr>
              <a:t>2%</a:t>
            </a:r>
            <a:r>
              <a:rPr lang="en-US" sz="1800" dirty="0">
                <a:solidFill>
                  <a:schemeClr val="tx1"/>
                </a:solidFill>
                <a:latin typeface="Segoe UI"/>
                <a:cs typeface="Segoe UI"/>
              </a:rPr>
              <a:t> over the full financial period, but could be more significant in early periods</a:t>
            </a:r>
          </a:p>
          <a:p>
            <a:pPr marL="0" indent="0">
              <a:lnSpc>
                <a:spcPct val="100000"/>
              </a:lnSpc>
              <a:spcAft>
                <a:spcPts val="600"/>
              </a:spcAft>
              <a:buNone/>
            </a:pPr>
            <a:r>
              <a:rPr lang="en-US" sz="1800" dirty="0">
                <a:solidFill>
                  <a:schemeClr val="tx1"/>
                </a:solidFill>
                <a:latin typeface="Segoe UI"/>
                <a:cs typeface="Segoe UI"/>
              </a:rPr>
              <a:t>Inflation has not been calculated on certain non-staff costs (i.e. repayment of the loan) not impacted by inflation </a:t>
            </a:r>
          </a:p>
          <a:p>
            <a:pPr marL="0" indent="0">
              <a:lnSpc>
                <a:spcPct val="100000"/>
              </a:lnSpc>
              <a:spcAft>
                <a:spcPts val="600"/>
              </a:spcAft>
              <a:buNone/>
            </a:pPr>
            <a:r>
              <a:rPr lang="en-US" sz="1800" dirty="0">
                <a:solidFill>
                  <a:schemeClr val="tx1"/>
                </a:solidFill>
                <a:latin typeface="Segoe UI"/>
                <a:cs typeface="Segoe UI"/>
              </a:rPr>
              <a:t>Historical impact of the inflation on the WMO budget from 1996 to 2023: </a:t>
            </a:r>
            <a:endParaRPr lang="en-US" sz="1800" dirty="0">
              <a:solidFill>
                <a:schemeClr val="tx1"/>
              </a:solidFill>
              <a:latin typeface="Segoe UI" panose="020B0502040204020203" pitchFamily="34" charset="0"/>
              <a:cs typeface="Segoe UI" panose="020B0502040204020203" pitchFamily="34" charset="0"/>
            </a:endParaRPr>
          </a:p>
          <a:p>
            <a:pPr lvl="1">
              <a:lnSpc>
                <a:spcPct val="100000"/>
              </a:lnSpc>
              <a:spcBef>
                <a:spcPts val="1200"/>
              </a:spcBef>
              <a:spcAft>
                <a:spcPts val="0"/>
              </a:spcAft>
              <a:buFont typeface="Wingdings" panose="05000000000000000000" pitchFamily="2" charset="2"/>
              <a:buChar char="§"/>
              <a:defRPr/>
            </a:pPr>
            <a:br>
              <a:rPr lang="en-US" sz="2400" b="1" i="1" dirty="0">
                <a:solidFill>
                  <a:schemeClr val="bg1">
                    <a:lumMod val="50000"/>
                  </a:schemeClr>
                </a:solidFill>
                <a:latin typeface="+mj-lt"/>
                <a:ea typeface="Verdana" panose="020B0604030504040204" pitchFamily="34" charset="0"/>
                <a:cs typeface="Segoe UI"/>
              </a:rPr>
            </a:br>
            <a:endParaRPr lang="en-US" sz="2400" b="1" i="1" dirty="0">
              <a:solidFill>
                <a:schemeClr val="bg1">
                  <a:lumMod val="50000"/>
                </a:schemeClr>
              </a:solidFill>
              <a:latin typeface="+mj-lt"/>
              <a:ea typeface="Verdana" panose="020B0604030504040204" pitchFamily="34" charset="0"/>
              <a:cs typeface="Segoe UI" panose="020B0502040204020203" pitchFamily="34" charset="0"/>
            </a:endParaRPr>
          </a:p>
        </p:txBody>
      </p:sp>
      <p:graphicFrame>
        <p:nvGraphicFramePr>
          <p:cNvPr id="14" name="Chart 13">
            <a:extLst>
              <a:ext uri="{FF2B5EF4-FFF2-40B4-BE49-F238E27FC236}">
                <a16:creationId xmlns:a16="http://schemas.microsoft.com/office/drawing/2014/main" id="{010B19B1-CC25-47F4-9F29-D4012EB6EFD5}"/>
              </a:ext>
            </a:extLst>
          </p:cNvPr>
          <p:cNvGraphicFramePr>
            <a:graphicFrameLocks/>
          </p:cNvGraphicFramePr>
          <p:nvPr>
            <p:extLst>
              <p:ext uri="{D42A27DB-BD31-4B8C-83A1-F6EECF244321}">
                <p14:modId xmlns:p14="http://schemas.microsoft.com/office/powerpoint/2010/main" val="2101491476"/>
              </p:ext>
            </p:extLst>
          </p:nvPr>
        </p:nvGraphicFramePr>
        <p:xfrm>
          <a:off x="6490178" y="3788005"/>
          <a:ext cx="5086047" cy="25080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41202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a:cs typeface="Segoe UI"/>
              </a:rPr>
              <a:t>Economies and Efficiencies</a:t>
            </a:r>
          </a:p>
        </p:txBody>
      </p:sp>
      <p:sp>
        <p:nvSpPr>
          <p:cNvPr id="38" name="Content Placeholder 17"/>
          <p:cNvSpPr txBox="1">
            <a:spLocks/>
          </p:cNvSpPr>
          <p:nvPr/>
        </p:nvSpPr>
        <p:spPr>
          <a:xfrm>
            <a:off x="541609" y="1524708"/>
            <a:ext cx="10622577"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r>
              <a:rPr lang="en-US" sz="1700" dirty="0">
                <a:latin typeface="Segoe UI" panose="020B0502040204020203" pitchFamily="34" charset="0"/>
                <a:cs typeface="Segoe UI" panose="020B0502040204020203" pitchFamily="34" charset="0"/>
              </a:rPr>
              <a:t> </a:t>
            </a:r>
          </a:p>
        </p:txBody>
      </p:sp>
      <p:sp>
        <p:nvSpPr>
          <p:cNvPr id="3" name="Slide Number Placeholder 2">
            <a:extLst>
              <a:ext uri="{FF2B5EF4-FFF2-40B4-BE49-F238E27FC236}">
                <a16:creationId xmlns:a16="http://schemas.microsoft.com/office/drawing/2014/main" id="{4999C121-3853-4A84-17AA-F1879C5C5E10}"/>
              </a:ext>
            </a:extLst>
          </p:cNvPr>
          <p:cNvSpPr>
            <a:spLocks noGrp="1"/>
          </p:cNvSpPr>
          <p:nvPr>
            <p:ph type="sldNum" sz="quarter" idx="4"/>
          </p:nvPr>
        </p:nvSpPr>
        <p:spPr/>
        <p:txBody>
          <a:bodyPr/>
          <a:lstStyle/>
          <a:p>
            <a:fld id="{9860EDB8-5305-433F-BE41-D7A86D811DB3}" type="slidenum">
              <a:rPr lang="en-US" smtClean="0"/>
              <a:pPr/>
              <a:t>27</a:t>
            </a:fld>
            <a:endParaRPr lang="en-US" dirty="0"/>
          </a:p>
        </p:txBody>
      </p:sp>
      <p:cxnSp>
        <p:nvCxnSpPr>
          <p:cNvPr id="4" name="Straight Connector 3">
            <a:extLst>
              <a:ext uri="{FF2B5EF4-FFF2-40B4-BE49-F238E27FC236}">
                <a16:creationId xmlns:a16="http://schemas.microsoft.com/office/drawing/2014/main" id="{DC551E8D-B8A1-489A-3603-532A698EE861}"/>
              </a:ext>
            </a:extLst>
          </p:cNvPr>
          <p:cNvCxnSpPr>
            <a:cxnSpLocks/>
          </p:cNvCxnSpPr>
          <p:nvPr/>
        </p:nvCxnSpPr>
        <p:spPr>
          <a:xfrm>
            <a:off x="5403902" y="1892576"/>
            <a:ext cx="0" cy="3820576"/>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Box 5">
            <a:extLst>
              <a:ext uri="{FF2B5EF4-FFF2-40B4-BE49-F238E27FC236}">
                <a16:creationId xmlns:a16="http://schemas.microsoft.com/office/drawing/2014/main" id="{25D5057E-4BA8-CC7B-5548-BAAF9EC1390F}"/>
              </a:ext>
            </a:extLst>
          </p:cNvPr>
          <p:cNvSpPr txBox="1"/>
          <p:nvPr/>
        </p:nvSpPr>
        <p:spPr>
          <a:xfrm>
            <a:off x="901499" y="1626984"/>
            <a:ext cx="4501257" cy="4816703"/>
          </a:xfrm>
          <a:prstGeom prst="rect">
            <a:avLst/>
          </a:prstGeom>
          <a:noFill/>
        </p:spPr>
        <p:txBody>
          <a:bodyPr wrap="square">
            <a:spAutoFit/>
          </a:bodyPr>
          <a:lstStyle/>
          <a:p>
            <a:pPr marL="0" indent="0" algn="ctr">
              <a:lnSpc>
                <a:spcPct val="100000"/>
              </a:lnSpc>
              <a:spcBef>
                <a:spcPts val="1200"/>
              </a:spcBef>
              <a:spcAft>
                <a:spcPts val="0"/>
              </a:spcAft>
              <a:buNone/>
              <a:defRPr/>
            </a:pPr>
            <a:r>
              <a:rPr lang="en-US" sz="1700" b="1" dirty="0">
                <a:latin typeface="Segoe UI" panose="020B0502040204020203" pitchFamily="34" charset="0"/>
                <a:cs typeface="Segoe UI" panose="020B0502040204020203" pitchFamily="34" charset="0"/>
              </a:rPr>
              <a:t>Realized in the 18</a:t>
            </a:r>
            <a:r>
              <a:rPr lang="en-US" sz="1700" b="1" baseline="30000" dirty="0">
                <a:latin typeface="Segoe UI" panose="020B0502040204020203" pitchFamily="34" charset="0"/>
                <a:cs typeface="Segoe UI" panose="020B0502040204020203" pitchFamily="34" charset="0"/>
              </a:rPr>
              <a:t>th</a:t>
            </a:r>
            <a:r>
              <a:rPr lang="en-US" sz="1700" b="1" dirty="0">
                <a:latin typeface="Segoe UI" panose="020B0502040204020203" pitchFamily="34" charset="0"/>
                <a:cs typeface="Segoe UI" panose="020B0502040204020203" pitchFamily="34" charset="0"/>
              </a:rPr>
              <a:t> Financial Period</a:t>
            </a:r>
          </a:p>
          <a:p>
            <a:pPr marL="0" indent="0">
              <a:lnSpc>
                <a:spcPct val="100000"/>
              </a:lnSpc>
              <a:spcBef>
                <a:spcPts val="1200"/>
              </a:spcBef>
              <a:spcAft>
                <a:spcPts val="0"/>
              </a:spcAft>
              <a:buNone/>
              <a:defRPr/>
            </a:pPr>
            <a:endParaRPr lang="en-US" sz="1500" dirty="0">
              <a:latin typeface="Segoe UI" panose="020B0502040204020203" pitchFamily="34" charset="0"/>
              <a:cs typeface="Segoe UI" panose="020B0502040204020203" pitchFamily="34" charset="0"/>
            </a:endParaRPr>
          </a:p>
          <a:p>
            <a:pPr marL="0" indent="0">
              <a:lnSpc>
                <a:spcPct val="100000"/>
              </a:lnSpc>
              <a:spcBef>
                <a:spcPts val="1200"/>
              </a:spcBef>
              <a:spcAft>
                <a:spcPts val="0"/>
              </a:spcAft>
              <a:buNone/>
              <a:defRPr/>
            </a:pPr>
            <a:endParaRPr lang="en-US" sz="1500" dirty="0">
              <a:latin typeface="Segoe UI" panose="020B0502040204020203" pitchFamily="34" charset="0"/>
              <a:cs typeface="Segoe UI" panose="020B0502040204020203" pitchFamily="34" charset="0"/>
            </a:endParaRPr>
          </a:p>
          <a:p>
            <a:pPr marL="0" indent="0">
              <a:lnSpc>
                <a:spcPct val="100000"/>
              </a:lnSpc>
              <a:spcBef>
                <a:spcPts val="1200"/>
              </a:spcBef>
              <a:spcAft>
                <a:spcPts val="0"/>
              </a:spcAft>
              <a:buNone/>
              <a:defRPr/>
            </a:pPr>
            <a:r>
              <a:rPr lang="en-US" sz="1500" dirty="0">
                <a:latin typeface="Segoe UI" panose="020B0502040204020203" pitchFamily="34" charset="0"/>
                <a:cs typeface="Segoe UI" panose="020B0502040204020203" pitchFamily="34" charset="0"/>
              </a:rPr>
              <a:t>These efficiencies in the administration area were reinvested during the Financial Period 2020-2023 and are contained in the budget scenarios 2024-2027:</a:t>
            </a:r>
          </a:p>
          <a:p>
            <a:pPr marL="357188" indent="-357188">
              <a:lnSpc>
                <a:spcPct val="100000"/>
              </a:lnSpc>
              <a:spcBef>
                <a:spcPts val="1200"/>
              </a:spcBef>
              <a:spcAft>
                <a:spcPts val="0"/>
              </a:spcAft>
              <a:buFont typeface="Wingdings" panose="05000000000000000000" pitchFamily="2" charset="2"/>
              <a:buChar char="Ø"/>
              <a:defRPr/>
            </a:pPr>
            <a:r>
              <a:rPr lang="en-US" sz="1500" i="1" dirty="0">
                <a:solidFill>
                  <a:schemeClr val="bg1">
                    <a:lumMod val="50000"/>
                  </a:schemeClr>
                </a:solidFill>
                <a:latin typeface="Segoe UI" panose="020B0502040204020203" pitchFamily="34" charset="0"/>
                <a:cs typeface="Segoe UI" panose="020B0502040204020203" pitchFamily="34" charset="0"/>
              </a:rPr>
              <a:t>Investment in mid-level Professional Staff with knowledge in critical technical areas</a:t>
            </a:r>
          </a:p>
          <a:p>
            <a:pPr marL="357188" indent="-357188">
              <a:lnSpc>
                <a:spcPct val="100000"/>
              </a:lnSpc>
              <a:spcBef>
                <a:spcPts val="1200"/>
              </a:spcBef>
              <a:spcAft>
                <a:spcPts val="0"/>
              </a:spcAft>
              <a:buFont typeface="Wingdings" panose="05000000000000000000" pitchFamily="2" charset="2"/>
              <a:buChar char="Ø"/>
              <a:defRPr/>
            </a:pPr>
            <a:r>
              <a:rPr lang="en-US" sz="1500" i="1" dirty="0">
                <a:solidFill>
                  <a:schemeClr val="bg1">
                    <a:lumMod val="50000"/>
                  </a:schemeClr>
                </a:solidFill>
                <a:latin typeface="Segoe UI" panose="020B0502040204020203" pitchFamily="34" charset="0"/>
                <a:cs typeface="Segoe UI" panose="020B0502040204020203" pitchFamily="34" charset="0"/>
              </a:rPr>
              <a:t>Contributions to regional activities, primarily through the creation and filling of seven additional positions in Regional Offices</a:t>
            </a:r>
          </a:p>
          <a:p>
            <a:pPr marL="357188" indent="-357188">
              <a:lnSpc>
                <a:spcPct val="100000"/>
              </a:lnSpc>
              <a:spcBef>
                <a:spcPts val="1200"/>
              </a:spcBef>
              <a:spcAft>
                <a:spcPts val="0"/>
              </a:spcAft>
              <a:buFont typeface="Wingdings" panose="05000000000000000000" pitchFamily="2" charset="2"/>
              <a:buChar char="Ø"/>
              <a:defRPr/>
            </a:pPr>
            <a:endParaRPr lang="en-US" sz="1500" dirty="0">
              <a:latin typeface="Segoe UI" panose="020B0502040204020203" pitchFamily="34" charset="0"/>
              <a:cs typeface="Segoe UI" panose="020B0502040204020203" pitchFamily="34" charset="0"/>
            </a:endParaRPr>
          </a:p>
          <a:p>
            <a:pPr marL="357188" indent="-357188">
              <a:lnSpc>
                <a:spcPct val="100000"/>
              </a:lnSpc>
              <a:spcBef>
                <a:spcPts val="1200"/>
              </a:spcBef>
              <a:spcAft>
                <a:spcPts val="0"/>
              </a:spcAft>
              <a:buFont typeface="Wingdings" panose="05000000000000000000" pitchFamily="2" charset="2"/>
              <a:buChar char="Ø"/>
              <a:defRPr/>
            </a:pPr>
            <a:endParaRPr lang="en-US" sz="1500" dirty="0">
              <a:latin typeface="Segoe UI" panose="020B0502040204020203" pitchFamily="34" charset="0"/>
              <a:cs typeface="Segoe UI" panose="020B0502040204020203" pitchFamily="34" charset="0"/>
            </a:endParaRPr>
          </a:p>
          <a:p>
            <a:pPr marL="357188" indent="-357188">
              <a:lnSpc>
                <a:spcPct val="100000"/>
              </a:lnSpc>
              <a:spcBef>
                <a:spcPts val="1200"/>
              </a:spcBef>
              <a:spcAft>
                <a:spcPts val="0"/>
              </a:spcAft>
              <a:buFont typeface="Wingdings" panose="05000000000000000000" pitchFamily="2" charset="2"/>
              <a:buChar char="Ø"/>
              <a:defRPr/>
            </a:pPr>
            <a:endParaRPr lang="en-US" sz="1500" dirty="0">
              <a:latin typeface="Segoe UI" panose="020B0502040204020203" pitchFamily="34" charset="0"/>
              <a:cs typeface="Segoe UI" panose="020B0502040204020203" pitchFamily="34" charset="0"/>
            </a:endParaRPr>
          </a:p>
        </p:txBody>
      </p:sp>
      <p:sp>
        <p:nvSpPr>
          <p:cNvPr id="9" name="TextBox 8">
            <a:extLst>
              <a:ext uri="{FF2B5EF4-FFF2-40B4-BE49-F238E27FC236}">
                <a16:creationId xmlns:a16="http://schemas.microsoft.com/office/drawing/2014/main" id="{BF63B15C-759E-CD8C-44F4-62BBCCA42674}"/>
              </a:ext>
            </a:extLst>
          </p:cNvPr>
          <p:cNvSpPr txBox="1"/>
          <p:nvPr/>
        </p:nvSpPr>
        <p:spPr>
          <a:xfrm>
            <a:off x="5762646" y="1626336"/>
            <a:ext cx="5612389" cy="4355038"/>
          </a:xfrm>
          <a:prstGeom prst="rect">
            <a:avLst/>
          </a:prstGeom>
          <a:noFill/>
        </p:spPr>
        <p:txBody>
          <a:bodyPr wrap="square">
            <a:spAutoFit/>
          </a:bodyPr>
          <a:lstStyle/>
          <a:p>
            <a:pPr marL="0" indent="0" algn="ctr">
              <a:lnSpc>
                <a:spcPct val="100000"/>
              </a:lnSpc>
              <a:spcBef>
                <a:spcPts val="1200"/>
              </a:spcBef>
              <a:spcAft>
                <a:spcPts val="0"/>
              </a:spcAft>
              <a:buNone/>
              <a:defRPr/>
            </a:pPr>
            <a:r>
              <a:rPr lang="en-US" sz="1600" b="1" dirty="0">
                <a:latin typeface="Segoe UI" panose="020B0502040204020203" pitchFamily="34" charset="0"/>
                <a:cs typeface="Segoe UI" panose="020B0502040204020203" pitchFamily="34" charset="0"/>
              </a:rPr>
              <a:t>Additional efficiencies planned for</a:t>
            </a:r>
          </a:p>
          <a:p>
            <a:pPr marL="0" indent="0" algn="ctr">
              <a:lnSpc>
                <a:spcPct val="100000"/>
              </a:lnSpc>
              <a:spcAft>
                <a:spcPts val="0"/>
              </a:spcAft>
              <a:buNone/>
              <a:defRPr/>
            </a:pPr>
            <a:r>
              <a:rPr lang="en-US" sz="1600" b="1" dirty="0">
                <a:latin typeface="Segoe UI" panose="020B0502040204020203" pitchFamily="34" charset="0"/>
                <a:cs typeface="Segoe UI" panose="020B0502040204020203" pitchFamily="34" charset="0"/>
              </a:rPr>
              <a:t>the 19</a:t>
            </a:r>
            <a:r>
              <a:rPr lang="en-US" sz="1600" b="1" baseline="30000" dirty="0">
                <a:latin typeface="Segoe UI" panose="020B0502040204020203" pitchFamily="34" charset="0"/>
                <a:cs typeface="Segoe UI" panose="020B0502040204020203" pitchFamily="34" charset="0"/>
              </a:rPr>
              <a:t>th</a:t>
            </a:r>
            <a:r>
              <a:rPr lang="en-US" sz="1600" b="1" dirty="0">
                <a:latin typeface="Segoe UI" panose="020B0502040204020203" pitchFamily="34" charset="0"/>
                <a:cs typeface="Segoe UI" panose="020B0502040204020203" pitchFamily="34" charset="0"/>
              </a:rPr>
              <a:t> Financial Period</a:t>
            </a:r>
          </a:p>
          <a:p>
            <a:pPr marL="0" indent="0">
              <a:lnSpc>
                <a:spcPct val="100000"/>
              </a:lnSpc>
              <a:spcBef>
                <a:spcPts val="1200"/>
              </a:spcBef>
              <a:spcAft>
                <a:spcPts val="0"/>
              </a:spcAft>
              <a:buNone/>
              <a:defRPr/>
            </a:pPr>
            <a:endParaRPr lang="en-US" sz="1500" dirty="0">
              <a:latin typeface="Segoe UI" panose="020B0502040204020203" pitchFamily="34" charset="0"/>
              <a:cs typeface="Segoe UI" panose="020B0502040204020203" pitchFamily="34" charset="0"/>
            </a:endParaRPr>
          </a:p>
          <a:p>
            <a:pPr marL="0" indent="0">
              <a:lnSpc>
                <a:spcPct val="100000"/>
              </a:lnSpc>
              <a:spcBef>
                <a:spcPts val="1200"/>
              </a:spcBef>
              <a:spcAft>
                <a:spcPts val="0"/>
              </a:spcAft>
              <a:buNone/>
              <a:defRPr/>
            </a:pPr>
            <a:endParaRPr lang="en-US" sz="1500" dirty="0">
              <a:latin typeface="Segoe UI" panose="020B0502040204020203" pitchFamily="34" charset="0"/>
              <a:cs typeface="Segoe UI" panose="020B0502040204020203" pitchFamily="34" charset="0"/>
            </a:endParaRPr>
          </a:p>
          <a:p>
            <a:pPr>
              <a:lnSpc>
                <a:spcPct val="100000"/>
              </a:lnSpc>
              <a:spcBef>
                <a:spcPts val="1200"/>
              </a:spcBef>
              <a:spcAft>
                <a:spcPts val="0"/>
              </a:spcAft>
              <a:defRPr/>
            </a:pPr>
            <a:r>
              <a:rPr lang="en-US" sz="1500" dirty="0">
                <a:latin typeface="Segoe UI" panose="020B0502040204020203" pitchFamily="34" charset="0"/>
                <a:cs typeface="Segoe UI" panose="020B0502040204020203" pitchFamily="34" charset="0"/>
              </a:rPr>
              <a:t>Rationalization of Indirect Costs – CHF 3.8 million</a:t>
            </a:r>
          </a:p>
          <a:p>
            <a:pPr marL="814388" lvl="1" indent="-357188">
              <a:lnSpc>
                <a:spcPct val="100000"/>
              </a:lnSpc>
              <a:spcBef>
                <a:spcPts val="1200"/>
              </a:spcBef>
              <a:spcAft>
                <a:spcPts val="0"/>
              </a:spcAft>
              <a:buFont typeface="Wingdings" panose="05000000000000000000" pitchFamily="2" charset="2"/>
              <a:buChar char="Ø"/>
              <a:defRPr/>
            </a:pPr>
            <a:r>
              <a:rPr lang="en-US" sz="1500" i="1" dirty="0">
                <a:solidFill>
                  <a:schemeClr val="bg1">
                    <a:lumMod val="50000"/>
                  </a:schemeClr>
                </a:solidFill>
                <a:latin typeface="Segoe UI" panose="020B0502040204020203" pitchFamily="34" charset="0"/>
                <a:cs typeface="Segoe UI" panose="020B0502040204020203" pitchFamily="34" charset="0"/>
              </a:rPr>
              <a:t>Reviewed administrative services support to extrabudgetary activities</a:t>
            </a:r>
          </a:p>
          <a:p>
            <a:pPr marL="814388" lvl="1" indent="-357188">
              <a:lnSpc>
                <a:spcPct val="100000"/>
              </a:lnSpc>
              <a:spcBef>
                <a:spcPts val="1200"/>
              </a:spcBef>
              <a:spcAft>
                <a:spcPts val="0"/>
              </a:spcAft>
              <a:buFont typeface="Wingdings" panose="05000000000000000000" pitchFamily="2" charset="2"/>
              <a:buChar char="Ø"/>
              <a:defRPr/>
            </a:pPr>
            <a:r>
              <a:rPr lang="en-US" sz="1500" i="1" dirty="0">
                <a:solidFill>
                  <a:schemeClr val="bg1">
                    <a:lumMod val="50000"/>
                  </a:schemeClr>
                </a:solidFill>
                <a:latin typeface="Segoe UI" panose="020B0502040204020203" pitchFamily="34" charset="0"/>
                <a:cs typeface="Segoe UI" panose="020B0502040204020203" pitchFamily="34" charset="0"/>
              </a:rPr>
              <a:t>Reassignment of costs to be funded by </a:t>
            </a:r>
            <a:r>
              <a:rPr lang="en-US" sz="1500" i="1" dirty="0" err="1">
                <a:solidFill>
                  <a:schemeClr val="bg1">
                    <a:lumMod val="50000"/>
                  </a:schemeClr>
                </a:solidFill>
                <a:latin typeface="Segoe UI" panose="020B0502040204020203" pitchFamily="34" charset="0"/>
                <a:cs typeface="Segoe UI" panose="020B0502040204020203" pitchFamily="34" charset="0"/>
              </a:rPr>
              <a:t>Programme</a:t>
            </a:r>
            <a:r>
              <a:rPr lang="en-US" sz="1500" i="1" dirty="0">
                <a:solidFill>
                  <a:schemeClr val="bg1">
                    <a:lumMod val="50000"/>
                  </a:schemeClr>
                </a:solidFill>
                <a:latin typeface="Segoe UI" panose="020B0502040204020203" pitchFamily="34" charset="0"/>
                <a:cs typeface="Segoe UI" panose="020B0502040204020203" pitchFamily="34" charset="0"/>
              </a:rPr>
              <a:t> Support Cost Special Account (rather than Regular Budget)</a:t>
            </a:r>
          </a:p>
          <a:p>
            <a:pPr>
              <a:lnSpc>
                <a:spcPct val="100000"/>
              </a:lnSpc>
              <a:spcBef>
                <a:spcPts val="1200"/>
              </a:spcBef>
              <a:spcAft>
                <a:spcPts val="0"/>
              </a:spcAft>
              <a:defRPr/>
            </a:pPr>
            <a:r>
              <a:rPr lang="en-US" sz="1500" dirty="0">
                <a:latin typeface="Segoe UI" panose="020B0502040204020203" pitchFamily="34" charset="0"/>
                <a:cs typeface="Segoe UI" panose="020B0502040204020203" pitchFamily="34" charset="0"/>
              </a:rPr>
              <a:t>Additional administrative savings – CHF 2.0 million</a:t>
            </a:r>
          </a:p>
          <a:p>
            <a:pPr marL="814388" lvl="1" indent="-357188">
              <a:lnSpc>
                <a:spcPct val="100000"/>
              </a:lnSpc>
              <a:spcBef>
                <a:spcPts val="1200"/>
              </a:spcBef>
              <a:spcAft>
                <a:spcPts val="0"/>
              </a:spcAft>
              <a:buFont typeface="Wingdings" panose="05000000000000000000" pitchFamily="2" charset="2"/>
              <a:buChar char="Ø"/>
              <a:defRPr/>
            </a:pPr>
            <a:r>
              <a:rPr lang="en-US" sz="1500" i="1" dirty="0">
                <a:solidFill>
                  <a:schemeClr val="bg1">
                    <a:lumMod val="50000"/>
                  </a:schemeClr>
                </a:solidFill>
                <a:latin typeface="Segoe UI" panose="020B0502040204020203" pitchFamily="34" charset="0"/>
                <a:cs typeface="Segoe UI" panose="020B0502040204020203" pitchFamily="34" charset="0"/>
              </a:rPr>
              <a:t>Additional reprofiling of administrative positions toward programmatic activities</a:t>
            </a:r>
          </a:p>
        </p:txBody>
      </p:sp>
      <p:sp>
        <p:nvSpPr>
          <p:cNvPr id="11" name="Rectangle: Rounded Corners 10">
            <a:extLst>
              <a:ext uri="{FF2B5EF4-FFF2-40B4-BE49-F238E27FC236}">
                <a16:creationId xmlns:a16="http://schemas.microsoft.com/office/drawing/2014/main" id="{96542479-C155-65FD-E6D0-A11E94816203}"/>
              </a:ext>
            </a:extLst>
          </p:cNvPr>
          <p:cNvSpPr/>
          <p:nvPr/>
        </p:nvSpPr>
        <p:spPr>
          <a:xfrm>
            <a:off x="7796991" y="2319329"/>
            <a:ext cx="1294758" cy="50264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bg1"/>
                </a:solidFill>
              </a:rPr>
              <a:t>CHF 5.8 M</a:t>
            </a:r>
            <a:endParaRPr lang="en-CH" dirty="0">
              <a:solidFill>
                <a:schemeClr val="bg1"/>
              </a:solidFill>
            </a:endParaRPr>
          </a:p>
        </p:txBody>
      </p:sp>
      <p:sp>
        <p:nvSpPr>
          <p:cNvPr id="13" name="Rectangle: Rounded Corners 12">
            <a:extLst>
              <a:ext uri="{FF2B5EF4-FFF2-40B4-BE49-F238E27FC236}">
                <a16:creationId xmlns:a16="http://schemas.microsoft.com/office/drawing/2014/main" id="{498CC591-68F4-5A33-C77C-77C432F48918}"/>
              </a:ext>
            </a:extLst>
          </p:cNvPr>
          <p:cNvSpPr/>
          <p:nvPr/>
        </p:nvSpPr>
        <p:spPr>
          <a:xfrm>
            <a:off x="2234471" y="2068008"/>
            <a:ext cx="1294758" cy="50264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bg1"/>
                </a:solidFill>
              </a:rPr>
              <a:t>&gt;CHF 5.3 M</a:t>
            </a:r>
            <a:endParaRPr lang="en-CH" dirty="0">
              <a:solidFill>
                <a:schemeClr val="bg1"/>
              </a:solidFill>
            </a:endParaRPr>
          </a:p>
        </p:txBody>
      </p:sp>
      <p:pic>
        <p:nvPicPr>
          <p:cNvPr id="2" name="Picture 1">
            <a:extLst>
              <a:ext uri="{FF2B5EF4-FFF2-40B4-BE49-F238E27FC236}">
                <a16:creationId xmlns:a16="http://schemas.microsoft.com/office/drawing/2014/main" id="{C56AE19E-1164-210A-83F8-5BC5A68E75C2}"/>
              </a:ext>
            </a:extLst>
          </p:cNvPr>
          <p:cNvPicPr>
            <a:picLocks noChangeAspect="1"/>
          </p:cNvPicPr>
          <p:nvPr/>
        </p:nvPicPr>
        <p:blipFill>
          <a:blip r:embed="rId2"/>
          <a:stretch>
            <a:fillRect/>
          </a:stretch>
        </p:blipFill>
        <p:spPr>
          <a:xfrm>
            <a:off x="541609" y="5362148"/>
            <a:ext cx="1111918" cy="1111918"/>
          </a:xfrm>
          <a:prstGeom prst="rect">
            <a:avLst/>
          </a:prstGeom>
        </p:spPr>
      </p:pic>
      <p:pic>
        <p:nvPicPr>
          <p:cNvPr id="7" name="Picture 6">
            <a:extLst>
              <a:ext uri="{FF2B5EF4-FFF2-40B4-BE49-F238E27FC236}">
                <a16:creationId xmlns:a16="http://schemas.microsoft.com/office/drawing/2014/main" id="{6CD7BD9B-6208-5F5A-693A-B444AF781ED8}"/>
              </a:ext>
            </a:extLst>
          </p:cNvPr>
          <p:cNvPicPr>
            <a:picLocks noChangeAspect="1"/>
          </p:cNvPicPr>
          <p:nvPr/>
        </p:nvPicPr>
        <p:blipFill>
          <a:blip r:embed="rId3"/>
          <a:stretch>
            <a:fillRect/>
          </a:stretch>
        </p:blipFill>
        <p:spPr>
          <a:xfrm>
            <a:off x="1859508" y="5518335"/>
            <a:ext cx="1477616" cy="830232"/>
          </a:xfrm>
          <a:prstGeom prst="rect">
            <a:avLst/>
          </a:prstGeom>
        </p:spPr>
      </p:pic>
      <p:pic>
        <p:nvPicPr>
          <p:cNvPr id="10" name="Picture 9">
            <a:extLst>
              <a:ext uri="{FF2B5EF4-FFF2-40B4-BE49-F238E27FC236}">
                <a16:creationId xmlns:a16="http://schemas.microsoft.com/office/drawing/2014/main" id="{B9D30726-534F-D022-66BE-9E6174DBDE78}"/>
              </a:ext>
            </a:extLst>
          </p:cNvPr>
          <p:cNvPicPr>
            <a:picLocks noChangeAspect="1"/>
          </p:cNvPicPr>
          <p:nvPr/>
        </p:nvPicPr>
        <p:blipFill>
          <a:blip r:embed="rId4"/>
          <a:stretch>
            <a:fillRect/>
          </a:stretch>
        </p:blipFill>
        <p:spPr>
          <a:xfrm>
            <a:off x="3570112" y="5653428"/>
            <a:ext cx="1546638" cy="576016"/>
          </a:xfrm>
          <a:prstGeom prst="rect">
            <a:avLst/>
          </a:prstGeom>
        </p:spPr>
      </p:pic>
    </p:spTree>
    <p:extLst>
      <p:ext uri="{BB962C8B-B14F-4D97-AF65-F5344CB8AC3E}">
        <p14:creationId xmlns:p14="http://schemas.microsoft.com/office/powerpoint/2010/main" val="17160587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panose="020B0502040204020203" pitchFamily="34" charset="0"/>
                <a:cs typeface="Segoe UI" panose="020B0502040204020203" pitchFamily="34" charset="0"/>
              </a:rPr>
              <a:t>Apportioned Cost within the Scenarios</a:t>
            </a:r>
          </a:p>
        </p:txBody>
      </p:sp>
      <p:graphicFrame>
        <p:nvGraphicFramePr>
          <p:cNvPr id="2" name="Table 2">
            <a:extLst>
              <a:ext uri="{FF2B5EF4-FFF2-40B4-BE49-F238E27FC236}">
                <a16:creationId xmlns:a16="http://schemas.microsoft.com/office/drawing/2014/main" id="{84DEE3B4-B079-355C-A205-9D7566E453EB}"/>
              </a:ext>
            </a:extLst>
          </p:cNvPr>
          <p:cNvGraphicFramePr>
            <a:graphicFrameLocks noGrp="1"/>
          </p:cNvGraphicFramePr>
          <p:nvPr/>
        </p:nvGraphicFramePr>
        <p:xfrm>
          <a:off x="760855" y="1768756"/>
          <a:ext cx="10425076" cy="2784017"/>
        </p:xfrm>
        <a:graphic>
          <a:graphicData uri="http://schemas.openxmlformats.org/drawingml/2006/table">
            <a:tbl>
              <a:tblPr firstRow="1" bandRow="1">
                <a:tableStyleId>{69012ECD-51FC-41F1-AA8D-1B2483CD663E}</a:tableStyleId>
              </a:tblPr>
              <a:tblGrid>
                <a:gridCol w="5219171">
                  <a:extLst>
                    <a:ext uri="{9D8B030D-6E8A-4147-A177-3AD203B41FA5}">
                      <a16:colId xmlns:a16="http://schemas.microsoft.com/office/drawing/2014/main" val="2374267272"/>
                    </a:ext>
                  </a:extLst>
                </a:gridCol>
                <a:gridCol w="1754560">
                  <a:extLst>
                    <a:ext uri="{9D8B030D-6E8A-4147-A177-3AD203B41FA5}">
                      <a16:colId xmlns:a16="http://schemas.microsoft.com/office/drawing/2014/main" val="2683068051"/>
                    </a:ext>
                  </a:extLst>
                </a:gridCol>
                <a:gridCol w="1725673">
                  <a:extLst>
                    <a:ext uri="{9D8B030D-6E8A-4147-A177-3AD203B41FA5}">
                      <a16:colId xmlns:a16="http://schemas.microsoft.com/office/drawing/2014/main" val="1975007611"/>
                    </a:ext>
                  </a:extLst>
                </a:gridCol>
                <a:gridCol w="1725672">
                  <a:extLst>
                    <a:ext uri="{9D8B030D-6E8A-4147-A177-3AD203B41FA5}">
                      <a16:colId xmlns:a16="http://schemas.microsoft.com/office/drawing/2014/main" val="60049923"/>
                    </a:ext>
                  </a:extLst>
                </a:gridCol>
              </a:tblGrid>
              <a:tr h="558977">
                <a:tc>
                  <a:txBody>
                    <a:bodyPr/>
                    <a:lstStyle/>
                    <a:p>
                      <a:pPr algn="ctr"/>
                      <a:r>
                        <a:rPr lang="en-US" dirty="0">
                          <a:solidFill>
                            <a:schemeClr val="bg1"/>
                          </a:solidFill>
                        </a:rPr>
                        <a:t>Apportioned Costs</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dirty="0">
                          <a:solidFill>
                            <a:schemeClr val="bg1"/>
                          </a:solidFill>
                        </a:rPr>
                        <a:t>ZNG Scenario</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dirty="0">
                          <a:solidFill>
                            <a:schemeClr val="bg1"/>
                          </a:solidFill>
                        </a:rPr>
                        <a:t>ZRG Scenario</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dirty="0">
                          <a:solidFill>
                            <a:schemeClr val="bg1"/>
                          </a:solidFill>
                        </a:rPr>
                        <a:t>SG’s Proposal</a:t>
                      </a:r>
                    </a:p>
                  </a:txBody>
                  <a:tcPr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814077458"/>
                  </a:ext>
                </a:extLst>
              </a:tr>
              <a:tr h="370840">
                <a:tc>
                  <a:txBody>
                    <a:bodyPr/>
                    <a:lstStyle/>
                    <a:p>
                      <a:r>
                        <a:rPr lang="en-US" dirty="0"/>
                        <a:t>Legal and Administrative Costs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6350" cap="flat" cmpd="sng" algn="ctr">
                      <a:noFill/>
                      <a:prstDash val="solid"/>
                      <a:miter lim="800000"/>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21,718.2</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6350" cap="flat" cmpd="sng" algn="ctr">
                      <a:noFill/>
                      <a:prstDash val="solid"/>
                      <a:miter lim="800000"/>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21,718.2</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6350" cap="flat" cmpd="sng" algn="ctr">
                      <a:noFill/>
                      <a:prstDash val="solid"/>
                      <a:miter lim="800000"/>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21,718.2</a:t>
                      </a:r>
                    </a:p>
                  </a:txBody>
                  <a:tcP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6350" cap="flat" cmpd="sng" algn="ctr">
                      <a:noFill/>
                      <a:prstDash val="solid"/>
                      <a:miter lim="800000"/>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7449087"/>
                  </a:ext>
                </a:extLst>
              </a:tr>
              <a:tr h="370840">
                <a:tc>
                  <a:txBody>
                    <a:bodyPr/>
                    <a:lstStyle/>
                    <a:p>
                      <a:r>
                        <a:rPr lang="en-US" dirty="0"/>
                        <a:t>IT Operating and management costs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12,984.8</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16,564.8</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16,564.8</a:t>
                      </a:r>
                    </a:p>
                  </a:txBody>
                  <a:tcP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810846"/>
                  </a:ext>
                </a:extLst>
              </a:tr>
              <a:tr h="370840">
                <a:tc>
                  <a:txBody>
                    <a:bodyPr/>
                    <a:lstStyle/>
                    <a:p>
                      <a:r>
                        <a:rPr lang="en-US" dirty="0"/>
                        <a:t>Building Operations and management costs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11,049.2</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11,049.2</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11,049.2</a:t>
                      </a:r>
                    </a:p>
                  </a:txBody>
                  <a:tcP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6779454"/>
                  </a:ext>
                </a:extLst>
              </a:tr>
              <a:tr h="370840">
                <a:tc>
                  <a:txBody>
                    <a:bodyPr/>
                    <a:lstStyle/>
                    <a:p>
                      <a:r>
                        <a:rPr lang="en-US" dirty="0"/>
                        <a:t>Repayment of building loan</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5,909.2</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5,909.2</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a:t>5,909.2</a:t>
                      </a:r>
                    </a:p>
                  </a:txBody>
                  <a:tcP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81478893"/>
                  </a:ext>
                </a:extLst>
              </a:tr>
              <a:tr h="370840">
                <a:tc>
                  <a:txBody>
                    <a:bodyPr/>
                    <a:lstStyle/>
                    <a:p>
                      <a:pPr lvl="1"/>
                      <a:r>
                        <a:rPr lang="en-US" b="1" dirty="0"/>
                        <a:t>Total Apportioned Costs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a:t>51,661.4</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a:t>55,241.4</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a:t>55,241.4</a:t>
                      </a:r>
                    </a:p>
                  </a:txBody>
                  <a:tcP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314952"/>
                  </a:ext>
                </a:extLst>
              </a:tr>
              <a:tr h="370840">
                <a:tc>
                  <a:txBody>
                    <a:bodyPr/>
                    <a:lstStyle/>
                    <a:p>
                      <a:pPr lvl="1"/>
                      <a:r>
                        <a:rPr lang="en-US" b="1" dirty="0"/>
                        <a:t>Apportioned Costs as % of Scenario</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US" b="1" dirty="0"/>
                        <a:t>19.0%</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US" b="1" dirty="0"/>
                        <a:t>19.9%</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US" b="1" dirty="0"/>
                        <a:t>19.0%</a:t>
                      </a:r>
                    </a:p>
                  </a:txBody>
                  <a:tcP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562625356"/>
                  </a:ext>
                </a:extLst>
              </a:tr>
            </a:tbl>
          </a:graphicData>
        </a:graphic>
      </p:graphicFrame>
      <p:sp>
        <p:nvSpPr>
          <p:cNvPr id="3" name="TextBox 2">
            <a:extLst>
              <a:ext uri="{FF2B5EF4-FFF2-40B4-BE49-F238E27FC236}">
                <a16:creationId xmlns:a16="http://schemas.microsoft.com/office/drawing/2014/main" id="{072307E0-48BF-CF1C-BE5A-0E9693954363}"/>
              </a:ext>
            </a:extLst>
          </p:cNvPr>
          <p:cNvSpPr txBox="1"/>
          <p:nvPr/>
        </p:nvSpPr>
        <p:spPr>
          <a:xfrm>
            <a:off x="681101" y="5233393"/>
            <a:ext cx="10425075" cy="615553"/>
          </a:xfrm>
          <a:prstGeom prst="rect">
            <a:avLst/>
          </a:prstGeom>
          <a:noFill/>
        </p:spPr>
        <p:txBody>
          <a:bodyPr wrap="square" rtlCol="0">
            <a:spAutoFit/>
          </a:bodyPr>
          <a:lstStyle/>
          <a:p>
            <a:r>
              <a:rPr lang="en-US" sz="1700" i="1" dirty="0">
                <a:solidFill>
                  <a:schemeClr val="bg1">
                    <a:lumMod val="50000"/>
                  </a:schemeClr>
                </a:solidFill>
              </a:rPr>
              <a:t>The apportioned costs are allocated to each of the Appropriation Parts as they support the implementation of the Appropriation Parts</a:t>
            </a:r>
          </a:p>
        </p:txBody>
      </p:sp>
      <p:sp>
        <p:nvSpPr>
          <p:cNvPr id="4" name="Slide Number Placeholder 3">
            <a:extLst>
              <a:ext uri="{FF2B5EF4-FFF2-40B4-BE49-F238E27FC236}">
                <a16:creationId xmlns:a16="http://schemas.microsoft.com/office/drawing/2014/main" id="{0CDF2625-5D3C-35E6-664D-439C9F55DC61}"/>
              </a:ext>
            </a:extLst>
          </p:cNvPr>
          <p:cNvSpPr>
            <a:spLocks noGrp="1"/>
          </p:cNvSpPr>
          <p:nvPr>
            <p:ph type="sldNum" sz="quarter" idx="4"/>
          </p:nvPr>
        </p:nvSpPr>
        <p:spPr/>
        <p:txBody>
          <a:bodyPr/>
          <a:lstStyle/>
          <a:p>
            <a:fld id="{9860EDB8-5305-433F-BE41-D7A86D811DB3}" type="slidenum">
              <a:rPr lang="en-US" smtClean="0"/>
              <a:pPr/>
              <a:t>28</a:t>
            </a:fld>
            <a:endParaRPr lang="en-US" dirty="0"/>
          </a:p>
        </p:txBody>
      </p:sp>
      <p:sp>
        <p:nvSpPr>
          <p:cNvPr id="6" name="TextBox 5">
            <a:extLst>
              <a:ext uri="{FF2B5EF4-FFF2-40B4-BE49-F238E27FC236}">
                <a16:creationId xmlns:a16="http://schemas.microsoft.com/office/drawing/2014/main" id="{9F7BCB16-2F78-2DD2-0F1F-C40AA9EA96EC}"/>
              </a:ext>
            </a:extLst>
          </p:cNvPr>
          <p:cNvSpPr txBox="1"/>
          <p:nvPr/>
        </p:nvSpPr>
        <p:spPr>
          <a:xfrm>
            <a:off x="5247360" y="1413750"/>
            <a:ext cx="1697279" cy="307777"/>
          </a:xfrm>
          <a:prstGeom prst="rect">
            <a:avLst/>
          </a:prstGeom>
          <a:noFill/>
        </p:spPr>
        <p:txBody>
          <a:bodyPr wrap="square" rtlCol="0">
            <a:spAutoFit/>
          </a:bodyPr>
          <a:lstStyle/>
          <a:p>
            <a:r>
              <a:rPr lang="en-US" sz="1400" i="1" dirty="0"/>
              <a:t>(in CHF thousands)</a:t>
            </a:r>
          </a:p>
        </p:txBody>
      </p:sp>
    </p:spTree>
    <p:extLst>
      <p:ext uri="{BB962C8B-B14F-4D97-AF65-F5344CB8AC3E}">
        <p14:creationId xmlns:p14="http://schemas.microsoft.com/office/powerpoint/2010/main" val="1451735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17"/>
          <p:cNvSpPr txBox="1">
            <a:spLocks/>
          </p:cNvSpPr>
          <p:nvPr/>
        </p:nvSpPr>
        <p:spPr>
          <a:xfrm>
            <a:off x="541609" y="2447736"/>
            <a:ext cx="10073381" cy="55174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1200"/>
              </a:spcBef>
              <a:spcAft>
                <a:spcPts val="0"/>
              </a:spcAft>
              <a:buNone/>
              <a:defRPr/>
            </a:pPr>
            <a:r>
              <a:rPr lang="en-US" sz="4400" dirty="0">
                <a:latin typeface="Segoe UI" panose="020B0502040204020203" pitchFamily="34" charset="0"/>
                <a:cs typeface="Segoe UI" panose="020B0502040204020203" pitchFamily="34" charset="0"/>
              </a:rPr>
              <a:t>Objects of Expenditure</a:t>
            </a:r>
          </a:p>
        </p:txBody>
      </p:sp>
      <p:sp>
        <p:nvSpPr>
          <p:cNvPr id="2" name="Slide Number Placeholder 1">
            <a:extLst>
              <a:ext uri="{FF2B5EF4-FFF2-40B4-BE49-F238E27FC236}">
                <a16:creationId xmlns:a16="http://schemas.microsoft.com/office/drawing/2014/main" id="{61E52543-CA44-071B-FC9E-0ACC439D75C9}"/>
              </a:ext>
            </a:extLst>
          </p:cNvPr>
          <p:cNvSpPr>
            <a:spLocks noGrp="1"/>
          </p:cNvSpPr>
          <p:nvPr>
            <p:ph type="sldNum" sz="quarter" idx="4"/>
          </p:nvPr>
        </p:nvSpPr>
        <p:spPr/>
        <p:txBody>
          <a:bodyPr/>
          <a:lstStyle/>
          <a:p>
            <a:fld id="{9860EDB8-5305-433F-BE41-D7A86D811DB3}" type="slidenum">
              <a:rPr lang="en-US" smtClean="0"/>
              <a:pPr/>
              <a:t>29</a:t>
            </a:fld>
            <a:endParaRPr lang="en-US" dirty="0"/>
          </a:p>
        </p:txBody>
      </p:sp>
    </p:spTree>
    <p:extLst>
      <p:ext uri="{BB962C8B-B14F-4D97-AF65-F5344CB8AC3E}">
        <p14:creationId xmlns:p14="http://schemas.microsoft.com/office/powerpoint/2010/main" val="1410226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17"/>
          <p:cNvSpPr txBox="1">
            <a:spLocks/>
          </p:cNvSpPr>
          <p:nvPr/>
        </p:nvSpPr>
        <p:spPr>
          <a:xfrm>
            <a:off x="562235" y="2447736"/>
            <a:ext cx="10073381" cy="55174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1200"/>
              </a:spcBef>
              <a:spcAft>
                <a:spcPts val="0"/>
              </a:spcAft>
              <a:buNone/>
              <a:defRPr/>
            </a:pPr>
            <a:r>
              <a:rPr lang="en-US" sz="4400" dirty="0">
                <a:latin typeface="Segoe UI" panose="020B0502040204020203" pitchFamily="34" charset="0"/>
                <a:cs typeface="Segoe UI" panose="020B0502040204020203" pitchFamily="34" charset="0"/>
              </a:rPr>
              <a:t>Overall Context 2024-2027</a:t>
            </a:r>
          </a:p>
        </p:txBody>
      </p:sp>
      <p:sp>
        <p:nvSpPr>
          <p:cNvPr id="2" name="Slide Number Placeholder 1">
            <a:extLst>
              <a:ext uri="{FF2B5EF4-FFF2-40B4-BE49-F238E27FC236}">
                <a16:creationId xmlns:a16="http://schemas.microsoft.com/office/drawing/2014/main" id="{61E52543-CA44-071B-FC9E-0ACC439D75C9}"/>
              </a:ext>
            </a:extLst>
          </p:cNvPr>
          <p:cNvSpPr>
            <a:spLocks noGrp="1"/>
          </p:cNvSpPr>
          <p:nvPr>
            <p:ph type="sldNum" sz="quarter" idx="4"/>
          </p:nvPr>
        </p:nvSpPr>
        <p:spPr/>
        <p:txBody>
          <a:bodyPr/>
          <a:lstStyle/>
          <a:p>
            <a:fld id="{9860EDB8-5305-433F-BE41-D7A86D811DB3}" type="slidenum">
              <a:rPr lang="en-US" smtClean="0"/>
              <a:pPr/>
              <a:t>3</a:t>
            </a:fld>
            <a:endParaRPr lang="en-US" dirty="0"/>
          </a:p>
        </p:txBody>
      </p:sp>
    </p:spTree>
    <p:extLst>
      <p:ext uri="{BB962C8B-B14F-4D97-AF65-F5344CB8AC3E}">
        <p14:creationId xmlns:p14="http://schemas.microsoft.com/office/powerpoint/2010/main" val="2759164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0263212" cy="640080"/>
          </a:xfrm>
        </p:spPr>
        <p:txBody>
          <a:bodyPr>
            <a:noAutofit/>
          </a:bodyPr>
          <a:lstStyle/>
          <a:p>
            <a:r>
              <a:rPr lang="en-US" b="1" dirty="0">
                <a:latin typeface="Segoe UI" panose="020B0502040204020203" pitchFamily="34" charset="0"/>
                <a:cs typeface="Segoe UI" panose="020B0502040204020203" pitchFamily="34" charset="0"/>
              </a:rPr>
              <a:t>View of Scenarios </a:t>
            </a:r>
            <a:r>
              <a:rPr lang="en-US" b="1">
                <a:latin typeface="Segoe UI" panose="020B0502040204020203" pitchFamily="34" charset="0"/>
                <a:cs typeface="Segoe UI" panose="020B0502040204020203" pitchFamily="34" charset="0"/>
              </a:rPr>
              <a:t>by Object </a:t>
            </a:r>
            <a:r>
              <a:rPr lang="en-US" b="1" dirty="0">
                <a:latin typeface="Segoe UI" panose="020B0502040204020203" pitchFamily="34" charset="0"/>
                <a:cs typeface="Segoe UI" panose="020B0502040204020203" pitchFamily="34" charset="0"/>
              </a:rPr>
              <a:t>of Expenditure</a:t>
            </a:r>
          </a:p>
        </p:txBody>
      </p:sp>
      <p:graphicFrame>
        <p:nvGraphicFramePr>
          <p:cNvPr id="4" name="Table 2">
            <a:extLst>
              <a:ext uri="{FF2B5EF4-FFF2-40B4-BE49-F238E27FC236}">
                <a16:creationId xmlns:a16="http://schemas.microsoft.com/office/drawing/2014/main" id="{043B6554-18D9-927C-2117-FD9959BCA5E1}"/>
              </a:ext>
            </a:extLst>
          </p:cNvPr>
          <p:cNvGraphicFramePr>
            <a:graphicFrameLocks noGrp="1"/>
          </p:cNvGraphicFramePr>
          <p:nvPr>
            <p:extLst>
              <p:ext uri="{D42A27DB-BD31-4B8C-83A1-F6EECF244321}">
                <p14:modId xmlns:p14="http://schemas.microsoft.com/office/powerpoint/2010/main" val="2258731380"/>
              </p:ext>
            </p:extLst>
          </p:nvPr>
        </p:nvGraphicFramePr>
        <p:xfrm>
          <a:off x="845262" y="1732851"/>
          <a:ext cx="9939157" cy="3977640"/>
        </p:xfrm>
        <a:graphic>
          <a:graphicData uri="http://schemas.openxmlformats.org/drawingml/2006/table">
            <a:tbl>
              <a:tblPr firstRow="1" bandRow="1">
                <a:tableStyleId>{69012ECD-51FC-41F1-AA8D-1B2483CD663E}</a:tableStyleId>
              </a:tblPr>
              <a:tblGrid>
                <a:gridCol w="4816246">
                  <a:extLst>
                    <a:ext uri="{9D8B030D-6E8A-4147-A177-3AD203B41FA5}">
                      <a16:colId xmlns:a16="http://schemas.microsoft.com/office/drawing/2014/main" val="2374267272"/>
                    </a:ext>
                  </a:extLst>
                </a:gridCol>
                <a:gridCol w="1840159">
                  <a:extLst>
                    <a:ext uri="{9D8B030D-6E8A-4147-A177-3AD203B41FA5}">
                      <a16:colId xmlns:a16="http://schemas.microsoft.com/office/drawing/2014/main" val="2683068051"/>
                    </a:ext>
                  </a:extLst>
                </a:gridCol>
                <a:gridCol w="1641376">
                  <a:extLst>
                    <a:ext uri="{9D8B030D-6E8A-4147-A177-3AD203B41FA5}">
                      <a16:colId xmlns:a16="http://schemas.microsoft.com/office/drawing/2014/main" val="3953611147"/>
                    </a:ext>
                  </a:extLst>
                </a:gridCol>
                <a:gridCol w="1641376">
                  <a:extLst>
                    <a:ext uri="{9D8B030D-6E8A-4147-A177-3AD203B41FA5}">
                      <a16:colId xmlns:a16="http://schemas.microsoft.com/office/drawing/2014/main" val="1975007611"/>
                    </a:ext>
                  </a:extLst>
                </a:gridCol>
              </a:tblGrid>
              <a:tr h="370840">
                <a:tc>
                  <a:txBody>
                    <a:bodyPr/>
                    <a:lstStyle/>
                    <a:p>
                      <a:pPr algn="ctr"/>
                      <a:r>
                        <a:rPr lang="en-US" dirty="0">
                          <a:solidFill>
                            <a:schemeClr val="bg1"/>
                          </a:solidFill>
                        </a:rPr>
                        <a:t>Object of Expenditure</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dirty="0">
                          <a:solidFill>
                            <a:schemeClr val="bg1"/>
                          </a:solidFill>
                        </a:rPr>
                        <a:t>ZNG Scenario</a:t>
                      </a:r>
                    </a:p>
                    <a:p>
                      <a:pPr algn="ctr"/>
                      <a:r>
                        <a:rPr lang="en-US" dirty="0">
                          <a:solidFill>
                            <a:schemeClr val="bg1"/>
                          </a:solidFill>
                        </a:rPr>
                        <a:t>(in %)</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dirty="0">
                          <a:solidFill>
                            <a:schemeClr val="bg1"/>
                          </a:solidFill>
                        </a:rPr>
                        <a:t>ZRG Scenario</a:t>
                      </a:r>
                    </a:p>
                    <a:p>
                      <a:pPr algn="ctr"/>
                      <a:r>
                        <a:rPr lang="en-US" dirty="0">
                          <a:solidFill>
                            <a:schemeClr val="bg1"/>
                          </a:solidFill>
                        </a:rPr>
                        <a:t>(in %)</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dirty="0">
                          <a:solidFill>
                            <a:schemeClr val="bg1"/>
                          </a:solidFill>
                        </a:rPr>
                        <a:t>SG’s Proposal</a:t>
                      </a:r>
                    </a:p>
                    <a:p>
                      <a:pPr algn="ctr"/>
                      <a:r>
                        <a:rPr lang="en-US" dirty="0">
                          <a:solidFill>
                            <a:schemeClr val="bg1"/>
                          </a:solidFill>
                        </a:rPr>
                        <a:t>(in %)</a:t>
                      </a:r>
                    </a:p>
                  </a:txBody>
                  <a:tcPr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814077458"/>
                  </a:ext>
                </a:extLst>
              </a:tr>
              <a:tr h="370840">
                <a:tc>
                  <a:txBody>
                    <a:bodyPr/>
                    <a:lstStyle/>
                    <a:p>
                      <a:r>
                        <a:rPr lang="en-US" dirty="0"/>
                        <a:t>Staff costs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6350" cap="flat" cmpd="sng" algn="ctr">
                      <a:noFill/>
                      <a:prstDash val="solid"/>
                      <a:miter lim="800000"/>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73.7%</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6350" cap="flat" cmpd="sng" algn="ctr">
                      <a:noFill/>
                      <a:prstDash val="solid"/>
                      <a:miter lim="800000"/>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73.2%</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6350" cap="flat" cmpd="sng" algn="ctr">
                      <a:noFill/>
                      <a:prstDash val="solid"/>
                      <a:miter lim="800000"/>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71.9%</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6350" cap="flat" cmpd="sng" algn="ctr">
                      <a:noFill/>
                      <a:prstDash val="solid"/>
                      <a:miter lim="800000"/>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7449087"/>
                  </a:ext>
                </a:extLst>
              </a:tr>
              <a:tr h="370840">
                <a:tc>
                  <a:txBody>
                    <a:bodyPr/>
                    <a:lstStyle/>
                    <a:p>
                      <a:r>
                        <a:rPr lang="en-US" dirty="0"/>
                        <a:t>Short-term staff and consultancy service</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4.5%</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4.8%</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5.1%</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810846"/>
                  </a:ext>
                </a:extLst>
              </a:tr>
              <a:tr h="370840">
                <a:tc>
                  <a:txBody>
                    <a:bodyPr/>
                    <a:lstStyle/>
                    <a:p>
                      <a:r>
                        <a:rPr lang="en-US" dirty="0"/>
                        <a:t>Travel – Experts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5.8%</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5.6%</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6.4%</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6779454"/>
                  </a:ext>
                </a:extLst>
              </a:tr>
              <a:tr h="370840">
                <a:tc>
                  <a:txBody>
                    <a:bodyPr/>
                    <a:lstStyle/>
                    <a:p>
                      <a:r>
                        <a:rPr lang="en-US" dirty="0"/>
                        <a:t>Travel - Staff</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1.6%</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1.6%</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1.7%</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81478893"/>
                  </a:ext>
                </a:extLst>
              </a:tr>
              <a:tr h="370840">
                <a:tc>
                  <a:txBody>
                    <a:bodyPr/>
                    <a:lstStyle/>
                    <a:p>
                      <a:r>
                        <a:rPr lang="en-US" dirty="0"/>
                        <a:t>Fellowships and training activities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1.1%</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0.9%</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1.1%</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1418537"/>
                  </a:ext>
                </a:extLst>
              </a:tr>
              <a:tr h="370840">
                <a:tc>
                  <a:txBody>
                    <a:bodyPr/>
                    <a:lstStyle/>
                    <a:p>
                      <a:r>
                        <a:rPr lang="en-US" dirty="0"/>
                        <a:t>Grants and financial contributions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1.9%</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1.9%</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2.0%</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4163090"/>
                  </a:ext>
                </a:extLst>
              </a:tr>
              <a:tr h="370840">
                <a:tc>
                  <a:txBody>
                    <a:bodyPr/>
                    <a:lstStyle/>
                    <a:p>
                      <a:r>
                        <a:rPr lang="en-US" dirty="0"/>
                        <a:t>Contractual services and operating expenses</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9.2%</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9.9%</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9.8%</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53267399"/>
                  </a:ext>
                </a:extLst>
              </a:tr>
              <a:tr h="370840">
                <a:tc>
                  <a:txBody>
                    <a:bodyPr/>
                    <a:lstStyle/>
                    <a:p>
                      <a:r>
                        <a:rPr lang="en-US" dirty="0"/>
                        <a:t>Repayment of the loan for WMO HQ building</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2.2%</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2.1%</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black"/>
                          </a:solidFill>
                          <a:effectLst/>
                          <a:uLnTx/>
                          <a:uFillTx/>
                        </a:rPr>
                        <a:t>2.0%</a:t>
                      </a:r>
                      <a:endParaRPr kumimoji="0" lang="en-US" sz="1800" b="0" i="0" u="none" strike="noStrike" kern="1200" cap="none" spc="0" normalizeH="0" baseline="0" noProof="0" dirty="0">
                        <a:ln>
                          <a:noFill/>
                        </a:ln>
                        <a:solidFill>
                          <a:prstClr val="black"/>
                        </a:solidFill>
                        <a:effectLst/>
                        <a:uLnTx/>
                        <a:uFillTx/>
                        <a:latin typeface="Segoe UI"/>
                        <a:ea typeface="+mn-ea"/>
                        <a:cs typeface="+mn-cs"/>
                      </a:endParaRP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9525" cap="flat" cmpd="sng" algn="ctr">
                      <a:solidFill>
                        <a:schemeClr val="bg1">
                          <a:lumMod val="8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148303"/>
                  </a:ext>
                </a:extLst>
              </a:tr>
              <a:tr h="370840">
                <a:tc>
                  <a:txBody>
                    <a:bodyPr/>
                    <a:lstStyle/>
                    <a:p>
                      <a:pPr lvl="1"/>
                      <a:r>
                        <a:rPr lang="en-US" b="1" dirty="0"/>
                        <a:t>Total </a:t>
                      </a:r>
                      <a:r>
                        <a:rPr lang="en-US" b="1"/>
                        <a:t>by Objects </a:t>
                      </a:r>
                      <a:r>
                        <a:rPr lang="en-US" b="1" dirty="0"/>
                        <a:t>of Expenditure</a:t>
                      </a:r>
                    </a:p>
                  </a:txBody>
                  <a:tcPr>
                    <a:lnL w="6350" cap="flat" cmpd="sng" algn="ctr">
                      <a:noFill/>
                      <a:prstDash val="solid"/>
                      <a:miter lim="800000"/>
                    </a:lnL>
                    <a:lnR w="9525" cap="flat" cmpd="sng" algn="ctr">
                      <a:solidFill>
                        <a:schemeClr val="bg1">
                          <a:lumMod val="8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US" b="1" dirty="0"/>
                        <a:t>100.0%</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US" b="1" dirty="0"/>
                        <a:t>100.0%</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US" b="1" dirty="0"/>
                        <a:t>100.0%</a:t>
                      </a:r>
                    </a:p>
                  </a:txBody>
                  <a:tcPr>
                    <a:lnL w="9525" cap="flat" cmpd="sng" algn="ctr">
                      <a:solidFill>
                        <a:schemeClr val="bg1">
                          <a:lumMod val="85000"/>
                        </a:schemeClr>
                      </a:solidFill>
                      <a:prstDash val="solid"/>
                      <a:round/>
                      <a:headEnd type="none" w="med" len="med"/>
                      <a:tailEnd type="none" w="med" len="med"/>
                    </a:lnL>
                    <a:lnR w="6350" cap="flat" cmpd="sng" algn="ctr">
                      <a:noFill/>
                      <a:prstDash val="solid"/>
                      <a:miter lim="800000"/>
                    </a:lnR>
                    <a:lnT w="9525" cap="flat" cmpd="sng" algn="ctr">
                      <a:solidFill>
                        <a:schemeClr val="bg1">
                          <a:lumMod val="50000"/>
                        </a:schemeClr>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8314952"/>
                  </a:ext>
                </a:extLst>
              </a:tr>
            </a:tbl>
          </a:graphicData>
        </a:graphic>
      </p:graphicFrame>
      <p:sp>
        <p:nvSpPr>
          <p:cNvPr id="5" name="Slide Number Placeholder 4">
            <a:extLst>
              <a:ext uri="{FF2B5EF4-FFF2-40B4-BE49-F238E27FC236}">
                <a16:creationId xmlns:a16="http://schemas.microsoft.com/office/drawing/2014/main" id="{C69B1AAB-CC91-BAB1-5249-294DABB5231F}"/>
              </a:ext>
            </a:extLst>
          </p:cNvPr>
          <p:cNvSpPr>
            <a:spLocks noGrp="1"/>
          </p:cNvSpPr>
          <p:nvPr>
            <p:ph type="sldNum" sz="quarter" idx="4"/>
          </p:nvPr>
        </p:nvSpPr>
        <p:spPr/>
        <p:txBody>
          <a:bodyPr/>
          <a:lstStyle/>
          <a:p>
            <a:fld id="{9860EDB8-5305-433F-BE41-D7A86D811DB3}" type="slidenum">
              <a:rPr lang="en-US" smtClean="0"/>
              <a:pPr/>
              <a:t>30</a:t>
            </a:fld>
            <a:endParaRPr lang="en-US" dirty="0"/>
          </a:p>
        </p:txBody>
      </p:sp>
      <p:sp>
        <p:nvSpPr>
          <p:cNvPr id="6" name="TextBox 5">
            <a:extLst>
              <a:ext uri="{FF2B5EF4-FFF2-40B4-BE49-F238E27FC236}">
                <a16:creationId xmlns:a16="http://schemas.microsoft.com/office/drawing/2014/main" id="{203C15D1-7340-4C20-1AE8-8AB29C8D87DD}"/>
              </a:ext>
            </a:extLst>
          </p:cNvPr>
          <p:cNvSpPr txBox="1"/>
          <p:nvPr/>
        </p:nvSpPr>
        <p:spPr>
          <a:xfrm>
            <a:off x="5247361" y="1349827"/>
            <a:ext cx="1697279" cy="307777"/>
          </a:xfrm>
          <a:prstGeom prst="rect">
            <a:avLst/>
          </a:prstGeom>
          <a:noFill/>
        </p:spPr>
        <p:txBody>
          <a:bodyPr wrap="square" rtlCol="0">
            <a:spAutoFit/>
          </a:bodyPr>
          <a:lstStyle/>
          <a:p>
            <a:r>
              <a:rPr lang="en-US" sz="1400" i="1" dirty="0"/>
              <a:t>(in Percentage)</a:t>
            </a:r>
          </a:p>
        </p:txBody>
      </p:sp>
    </p:spTree>
    <p:extLst>
      <p:ext uri="{BB962C8B-B14F-4D97-AF65-F5344CB8AC3E}">
        <p14:creationId xmlns:p14="http://schemas.microsoft.com/office/powerpoint/2010/main" val="1109901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8570542" cy="640080"/>
          </a:xfrm>
        </p:spPr>
        <p:txBody>
          <a:bodyPr>
            <a:noAutofit/>
          </a:bodyPr>
          <a:lstStyle/>
          <a:p>
            <a:r>
              <a:rPr lang="en-US" b="1" dirty="0">
                <a:latin typeface="Segoe UI" panose="020B0502040204020203" pitchFamily="34" charset="0"/>
                <a:cs typeface="Segoe UI" panose="020B0502040204020203" pitchFamily="34" charset="0"/>
              </a:rPr>
              <a:t>Expenditure Trends in the 18</a:t>
            </a:r>
            <a:r>
              <a:rPr lang="en-US" b="1" baseline="30000" dirty="0">
                <a:latin typeface="Segoe UI" panose="020B0502040204020203" pitchFamily="34" charset="0"/>
                <a:cs typeface="Segoe UI" panose="020B0502040204020203" pitchFamily="34" charset="0"/>
              </a:rPr>
              <a:t>th</a:t>
            </a:r>
            <a:r>
              <a:rPr lang="en-US" b="1" dirty="0">
                <a:latin typeface="Segoe UI" panose="020B0502040204020203" pitchFamily="34" charset="0"/>
                <a:cs typeface="Segoe UI" panose="020B0502040204020203" pitchFamily="34" charset="0"/>
              </a:rPr>
              <a:t> Financial Period</a:t>
            </a:r>
          </a:p>
        </p:txBody>
      </p:sp>
      <p:sp>
        <p:nvSpPr>
          <p:cNvPr id="38" name="Content Placeholder 17"/>
          <p:cNvSpPr txBox="1">
            <a:spLocks/>
          </p:cNvSpPr>
          <p:nvPr/>
        </p:nvSpPr>
        <p:spPr>
          <a:xfrm>
            <a:off x="541609" y="1524708"/>
            <a:ext cx="10073381"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r>
              <a:rPr lang="en-US" sz="2000" dirty="0">
                <a:latin typeface="Segoe UI" panose="020B0502040204020203" pitchFamily="34" charset="0"/>
                <a:cs typeface="Segoe UI" panose="020B0502040204020203" pitchFamily="34" charset="0"/>
              </a:rPr>
              <a:t>Expenditures and operations during the second biennium (2022-2023) of 18</a:t>
            </a:r>
            <a:r>
              <a:rPr lang="en-US" sz="2000" baseline="30000" dirty="0">
                <a:latin typeface="Segoe UI" panose="020B0502040204020203" pitchFamily="34" charset="0"/>
                <a:cs typeface="Segoe UI" panose="020B0502040204020203" pitchFamily="34" charset="0"/>
              </a:rPr>
              <a:t>th</a:t>
            </a:r>
            <a:r>
              <a:rPr lang="en-US" sz="2000" dirty="0">
                <a:latin typeface="Segoe UI" panose="020B0502040204020203" pitchFamily="34" charset="0"/>
                <a:cs typeface="Segoe UI" panose="020B0502040204020203" pitchFamily="34" charset="0"/>
              </a:rPr>
              <a:t> Financial Period increasing. Planned near full spend of available funds, including unspent funds from 2020-2021:</a:t>
            </a:r>
          </a:p>
          <a:p>
            <a:pPr marL="714375" indent="-357188">
              <a:lnSpc>
                <a:spcPct val="100000"/>
              </a:lnSpc>
              <a:spcBef>
                <a:spcPts val="1200"/>
              </a:spcBef>
              <a:spcAft>
                <a:spcPts val="0"/>
              </a:spcAft>
              <a:buFont typeface="Wingdings" panose="05000000000000000000" pitchFamily="2" charset="2"/>
              <a:buChar char="Ø"/>
              <a:defRPr/>
            </a:pPr>
            <a:r>
              <a:rPr lang="en-US" sz="1800" dirty="0">
                <a:latin typeface="Segoe UI" panose="020B0502040204020203" pitchFamily="34" charset="0"/>
                <a:cs typeface="Segoe UI" panose="020B0502040204020203" pitchFamily="34" charset="0"/>
              </a:rPr>
              <a:t>Travel and other operations increasing since mid-2022 as COVID-19 pandemic restrictions were reduced</a:t>
            </a:r>
          </a:p>
          <a:p>
            <a:pPr marL="714375" indent="-357188">
              <a:lnSpc>
                <a:spcPct val="100000"/>
              </a:lnSpc>
              <a:spcBef>
                <a:spcPts val="1200"/>
              </a:spcBef>
              <a:spcAft>
                <a:spcPts val="0"/>
              </a:spcAft>
              <a:buFont typeface="Wingdings" panose="05000000000000000000" pitchFamily="2" charset="2"/>
              <a:buChar char="Ø"/>
              <a:defRPr/>
            </a:pPr>
            <a:r>
              <a:rPr lang="en-US" sz="1800" dirty="0">
                <a:latin typeface="Segoe UI" panose="020B0502040204020203" pitchFamily="34" charset="0"/>
                <a:cs typeface="Segoe UI" panose="020B0502040204020203" pitchFamily="34" charset="0"/>
              </a:rPr>
              <a:t>Inflationary impacts, particularly on energy, impacting expenditures</a:t>
            </a:r>
          </a:p>
          <a:p>
            <a:pPr marL="714375" indent="-357188">
              <a:lnSpc>
                <a:spcPct val="100000"/>
              </a:lnSpc>
              <a:spcBef>
                <a:spcPts val="1200"/>
              </a:spcBef>
              <a:spcAft>
                <a:spcPts val="0"/>
              </a:spcAft>
              <a:buFont typeface="Wingdings" panose="05000000000000000000" pitchFamily="2" charset="2"/>
              <a:buChar char="Ø"/>
              <a:defRPr/>
            </a:pPr>
            <a:r>
              <a:rPr lang="en-US" sz="1800" dirty="0">
                <a:latin typeface="Segoe UI" panose="020B0502040204020203" pitchFamily="34" charset="0"/>
                <a:cs typeface="Segoe UI" panose="020B0502040204020203" pitchFamily="34" charset="0"/>
              </a:rPr>
              <a:t>Unspent funds from 2020-2021 approved for re-utilization by EC-73</a:t>
            </a:r>
          </a:p>
          <a:p>
            <a:pPr marL="1171575" lvl="1" indent="-357188">
              <a:lnSpc>
                <a:spcPct val="100000"/>
              </a:lnSpc>
              <a:spcBef>
                <a:spcPts val="1200"/>
              </a:spcBef>
              <a:spcAft>
                <a:spcPts val="0"/>
              </a:spcAft>
              <a:buFont typeface="Wingdings" panose="05000000000000000000" pitchFamily="2" charset="2"/>
              <a:buChar char="Ø"/>
              <a:defRPr/>
            </a:pPr>
            <a:r>
              <a:rPr lang="en-US" sz="1800" dirty="0">
                <a:latin typeface="Segoe UI" panose="020B0502040204020203" pitchFamily="34" charset="0"/>
                <a:cs typeface="Segoe UI" panose="020B0502040204020203" pitchFamily="34" charset="0"/>
              </a:rPr>
              <a:t>Being utilized for deferred programmatic activities and growing demands on WMO</a:t>
            </a:r>
          </a:p>
          <a:p>
            <a:pPr marL="1171575" lvl="1" indent="-357188">
              <a:lnSpc>
                <a:spcPct val="100000"/>
              </a:lnSpc>
              <a:spcBef>
                <a:spcPts val="1200"/>
              </a:spcBef>
              <a:spcAft>
                <a:spcPts val="0"/>
              </a:spcAft>
              <a:buFont typeface="Wingdings" panose="05000000000000000000" pitchFamily="2" charset="2"/>
              <a:buChar char="Ø"/>
              <a:defRPr/>
            </a:pPr>
            <a:r>
              <a:rPr lang="en-US" sz="1800" dirty="0">
                <a:latin typeface="Segoe UI" panose="020B0502040204020203" pitchFamily="34" charset="0"/>
                <a:cs typeface="Segoe UI" panose="020B0502040204020203" pitchFamily="34" charset="0"/>
              </a:rPr>
              <a:t>Supporting critical investment needs (e.g. Headquarters Building, ERP upgrade, Regional Office IT infrastructure)</a:t>
            </a:r>
          </a:p>
          <a:p>
            <a:pPr marL="714375" indent="-357188">
              <a:lnSpc>
                <a:spcPct val="100000"/>
              </a:lnSpc>
              <a:spcBef>
                <a:spcPts val="1200"/>
              </a:spcBef>
              <a:spcAft>
                <a:spcPts val="0"/>
              </a:spcAft>
              <a:buFont typeface="Wingdings" panose="05000000000000000000" pitchFamily="2" charset="2"/>
              <a:buChar char="Ø"/>
              <a:defRPr/>
            </a:pPr>
            <a:r>
              <a:rPr lang="en-US" sz="1800" dirty="0">
                <a:latin typeface="Segoe UI" panose="020B0502040204020203" pitchFamily="34" charset="0"/>
                <a:cs typeface="Segoe UI" panose="020B0502040204020203" pitchFamily="34" charset="0"/>
              </a:rPr>
              <a:t>Final elements of Secretariat reorganization</a:t>
            </a:r>
          </a:p>
          <a:p>
            <a:pPr marL="1171575" lvl="1" indent="-357188">
              <a:lnSpc>
                <a:spcPct val="100000"/>
              </a:lnSpc>
              <a:spcBef>
                <a:spcPts val="1200"/>
              </a:spcBef>
              <a:spcAft>
                <a:spcPts val="0"/>
              </a:spcAft>
              <a:buFont typeface="Wingdings" panose="05000000000000000000" pitchFamily="2" charset="2"/>
              <a:buChar char="Ø"/>
              <a:defRPr/>
            </a:pPr>
            <a:r>
              <a:rPr lang="en-US" sz="1800" dirty="0">
                <a:latin typeface="Segoe UI" panose="020B0502040204020203" pitchFamily="34" charset="0"/>
                <a:cs typeface="Segoe UI" panose="020B0502040204020203" pitchFamily="34" charset="0"/>
              </a:rPr>
              <a:t>Reinvestment in technical staff from generated administrative staff costs savings was mostly completed in 2022</a:t>
            </a:r>
            <a:endParaRPr lang="en-US" sz="1700" dirty="0">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A5B9653B-DB25-BF6F-5C85-1FB39B6C31D1}"/>
              </a:ext>
            </a:extLst>
          </p:cNvPr>
          <p:cNvSpPr>
            <a:spLocks noGrp="1"/>
          </p:cNvSpPr>
          <p:nvPr>
            <p:ph type="sldNum" sz="quarter" idx="4"/>
          </p:nvPr>
        </p:nvSpPr>
        <p:spPr/>
        <p:txBody>
          <a:bodyPr/>
          <a:lstStyle/>
          <a:p>
            <a:fld id="{9860EDB8-5305-433F-BE41-D7A86D811DB3}" type="slidenum">
              <a:rPr lang="en-US" smtClean="0"/>
              <a:pPr/>
              <a:t>31</a:t>
            </a:fld>
            <a:endParaRPr lang="en-US" dirty="0"/>
          </a:p>
        </p:txBody>
      </p:sp>
    </p:spTree>
    <p:extLst>
      <p:ext uri="{BB962C8B-B14F-4D97-AF65-F5344CB8AC3E}">
        <p14:creationId xmlns:p14="http://schemas.microsoft.com/office/powerpoint/2010/main" val="36944209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17"/>
          <p:cNvSpPr txBox="1">
            <a:spLocks/>
          </p:cNvSpPr>
          <p:nvPr/>
        </p:nvSpPr>
        <p:spPr>
          <a:xfrm>
            <a:off x="541609" y="2447736"/>
            <a:ext cx="10073381" cy="55174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1200"/>
              </a:spcBef>
              <a:spcAft>
                <a:spcPts val="0"/>
              </a:spcAft>
              <a:buNone/>
              <a:defRPr/>
            </a:pPr>
            <a:r>
              <a:rPr lang="en-US" sz="4400" dirty="0">
                <a:latin typeface="Segoe UI" panose="020B0502040204020203" pitchFamily="34" charset="0"/>
                <a:cs typeface="Segoe UI" panose="020B0502040204020203" pitchFamily="34" charset="0"/>
              </a:rPr>
              <a:t>Draft Resolution</a:t>
            </a:r>
          </a:p>
        </p:txBody>
      </p:sp>
      <p:sp>
        <p:nvSpPr>
          <p:cNvPr id="2" name="Slide Number Placeholder 1">
            <a:extLst>
              <a:ext uri="{FF2B5EF4-FFF2-40B4-BE49-F238E27FC236}">
                <a16:creationId xmlns:a16="http://schemas.microsoft.com/office/drawing/2014/main" id="{61E52543-CA44-071B-FC9E-0ACC439D75C9}"/>
              </a:ext>
            </a:extLst>
          </p:cNvPr>
          <p:cNvSpPr>
            <a:spLocks noGrp="1"/>
          </p:cNvSpPr>
          <p:nvPr>
            <p:ph type="sldNum" sz="quarter" idx="4"/>
          </p:nvPr>
        </p:nvSpPr>
        <p:spPr/>
        <p:txBody>
          <a:bodyPr/>
          <a:lstStyle/>
          <a:p>
            <a:fld id="{9860EDB8-5305-433F-BE41-D7A86D811DB3}" type="slidenum">
              <a:rPr lang="en-US" smtClean="0"/>
              <a:pPr/>
              <a:t>32</a:t>
            </a:fld>
            <a:endParaRPr lang="en-US" dirty="0"/>
          </a:p>
        </p:txBody>
      </p:sp>
    </p:spTree>
    <p:extLst>
      <p:ext uri="{BB962C8B-B14F-4D97-AF65-F5344CB8AC3E}">
        <p14:creationId xmlns:p14="http://schemas.microsoft.com/office/powerpoint/2010/main" val="10532212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Maximum Expenditures 2024-2027 – Draft Resolution</a:t>
            </a:r>
          </a:p>
        </p:txBody>
      </p:sp>
      <p:sp>
        <p:nvSpPr>
          <p:cNvPr id="38" name="Content Placeholder 17"/>
          <p:cNvSpPr txBox="1">
            <a:spLocks/>
          </p:cNvSpPr>
          <p:nvPr/>
        </p:nvSpPr>
        <p:spPr>
          <a:xfrm>
            <a:off x="541609" y="1524708"/>
            <a:ext cx="10770825" cy="4885236"/>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1200"/>
              </a:spcBef>
              <a:spcAft>
                <a:spcPts val="0"/>
              </a:spcAft>
              <a:buNone/>
            </a:pPr>
            <a:r>
              <a:rPr lang="en-GB" sz="1800" b="1" dirty="0">
                <a:effectLst/>
                <a:latin typeface="Verdana" panose="020B0604030504040204" pitchFamily="34" charset="0"/>
                <a:ea typeface="SimSun" panose="02010600030101010101" pitchFamily="2" charset="-122"/>
                <a:cs typeface="Verdana" panose="020B0604030504040204" pitchFamily="34" charset="0"/>
              </a:rPr>
              <a:t>Draf</a:t>
            </a:r>
            <a:r>
              <a:rPr lang="en-GB" sz="1800" b="1" dirty="0">
                <a:latin typeface="Verdana" panose="020B0604030504040204" pitchFamily="34" charset="0"/>
                <a:ea typeface="SimSun" panose="02010600030101010101" pitchFamily="2" charset="-122"/>
                <a:cs typeface="Verdana" panose="020B0604030504040204" pitchFamily="34" charset="0"/>
              </a:rPr>
              <a:t>t Resolution 3.1(2)/1 (Cg-19)</a:t>
            </a:r>
            <a:endParaRPr lang="en-GB" sz="1800" b="1" dirty="0">
              <a:effectLst/>
              <a:latin typeface="Verdana" panose="020B0604030504040204" pitchFamily="34" charset="0"/>
              <a:ea typeface="SimSun" panose="02010600030101010101" pitchFamily="2" charset="-122"/>
              <a:cs typeface="Verdana" panose="020B0604030504040204" pitchFamily="34" charset="0"/>
            </a:endParaRPr>
          </a:p>
          <a:p>
            <a:pPr>
              <a:lnSpc>
                <a:spcPct val="120000"/>
              </a:lnSpc>
              <a:spcBef>
                <a:spcPts val="1200"/>
              </a:spcBef>
              <a:spcAft>
                <a:spcPts val="0"/>
              </a:spcAft>
            </a:pPr>
            <a:r>
              <a:rPr lang="en-GB" sz="1800" b="1" dirty="0">
                <a:effectLst/>
                <a:latin typeface="Verdana" panose="020B0604030504040204" pitchFamily="34" charset="0"/>
                <a:ea typeface="SimSun" panose="02010600030101010101" pitchFamily="2" charset="-122"/>
                <a:cs typeface="Verdana" panose="020B0604030504040204" pitchFamily="34" charset="0"/>
              </a:rPr>
              <a:t>Authorizes</a:t>
            </a:r>
            <a:r>
              <a:rPr lang="en-GB" sz="1800" dirty="0">
                <a:effectLst/>
                <a:latin typeface="Verdana" panose="020B0604030504040204" pitchFamily="34" charset="0"/>
                <a:ea typeface="SimSun" panose="02010600030101010101" pitchFamily="2" charset="-122"/>
                <a:cs typeface="Verdana" panose="020B0604030504040204" pitchFamily="34" charset="0"/>
              </a:rPr>
              <a:t> the Executive Council during the nineteenth financial period from 1 January 2024 to 31 December 2027:</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spcAft>
                <a:spcPts val="0"/>
              </a:spcAft>
            </a:pPr>
            <a:r>
              <a:rPr lang="en-GB" sz="1800" dirty="0">
                <a:effectLst/>
                <a:latin typeface="Verdana" panose="020B0604030504040204" pitchFamily="34" charset="0"/>
                <a:ea typeface="Verdana" panose="020B0604030504040204" pitchFamily="34" charset="0"/>
                <a:cs typeface="Verdana" panose="020B0604030504040204" pitchFamily="34" charset="0"/>
              </a:rPr>
              <a:t>(1)	To incur maximum expenditures of </a:t>
            </a:r>
            <a:r>
              <a:rPr lang="en-GB" sz="1800" dirty="0">
                <a:effectLst/>
                <a:highlight>
                  <a:srgbClr val="FFFF00"/>
                </a:highlight>
                <a:latin typeface="Verdana" panose="020B0604030504040204" pitchFamily="34" charset="0"/>
                <a:ea typeface="Verdana" panose="020B0604030504040204" pitchFamily="34" charset="0"/>
                <a:cs typeface="Verdana" panose="020B0604030504040204" pitchFamily="34" charset="0"/>
              </a:rPr>
              <a:t>XXX </a:t>
            </a:r>
            <a:r>
              <a:rPr lang="en-GB" sz="1800" dirty="0" err="1">
                <a:effectLst/>
                <a:highlight>
                  <a:srgbClr val="FFFF00"/>
                </a:highlight>
                <a:latin typeface="Verdana" panose="020B0604030504040204" pitchFamily="34" charset="0"/>
                <a:ea typeface="Verdana" panose="020B0604030504040204" pitchFamily="34" charset="0"/>
                <a:cs typeface="Verdana" panose="020B0604030504040204" pitchFamily="34" charset="0"/>
              </a:rPr>
              <a:t>XXX</a:t>
            </a:r>
            <a:r>
              <a:rPr lang="en-GB" sz="1800" dirty="0">
                <a:effectLst/>
                <a:highlight>
                  <a:srgbClr val="FFFF00"/>
                </a:highlight>
                <a:latin typeface="Verdana" panose="020B0604030504040204" pitchFamily="34" charset="0"/>
                <a:ea typeface="Verdana" panose="020B0604030504040204" pitchFamily="34" charset="0"/>
                <a:cs typeface="Verdana" panose="020B0604030504040204" pitchFamily="34" charset="0"/>
              </a:rPr>
              <a:t> </a:t>
            </a:r>
            <a:r>
              <a:rPr lang="en-GB" sz="1800" dirty="0" err="1">
                <a:effectLst/>
                <a:highlight>
                  <a:srgbClr val="FFFF00"/>
                </a:highlight>
                <a:latin typeface="Verdana" panose="020B0604030504040204" pitchFamily="34" charset="0"/>
                <a:ea typeface="Verdana" panose="020B0604030504040204" pitchFamily="34" charset="0"/>
                <a:cs typeface="Verdana" panose="020B0604030504040204" pitchFamily="34" charset="0"/>
              </a:rPr>
              <a:t>XXX</a:t>
            </a:r>
            <a:r>
              <a:rPr lang="en-GB" sz="1800" dirty="0">
                <a:effectLst/>
                <a:highlight>
                  <a:srgbClr val="FFFF00"/>
                </a:highlight>
                <a:latin typeface="Verdana" panose="020B0604030504040204" pitchFamily="34" charset="0"/>
                <a:ea typeface="Verdana" panose="020B0604030504040204" pitchFamily="34" charset="0"/>
                <a:cs typeface="Verdana" panose="020B0604030504040204" pitchFamily="34" charset="0"/>
              </a:rPr>
              <a:t> </a:t>
            </a:r>
            <a:r>
              <a:rPr lang="en-GB" sz="1800" dirty="0">
                <a:effectLst/>
                <a:latin typeface="Verdana" panose="020B0604030504040204" pitchFamily="34" charset="0"/>
                <a:ea typeface="Verdana" panose="020B0604030504040204" pitchFamily="34" charset="0"/>
                <a:cs typeface="Verdana" panose="020B0604030504040204" pitchFamily="34" charset="0"/>
              </a:rPr>
              <a:t>Swiss francs to be funded through assessed contributions;</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spcAft>
                <a:spcPts val="0"/>
              </a:spcAft>
            </a:pPr>
            <a:r>
              <a:rPr lang="en-GB" sz="1800" dirty="0">
                <a:effectLst/>
                <a:latin typeface="Verdana" panose="020B0604030504040204" pitchFamily="34" charset="0"/>
                <a:ea typeface="Verdana" panose="020B0604030504040204" pitchFamily="34" charset="0"/>
                <a:cs typeface="Verdana" panose="020B0604030504040204" pitchFamily="34" charset="0"/>
              </a:rPr>
              <a:t>(2)	To distribute the regular budget resources by appropriation part as provided in the </a:t>
            </a:r>
            <a:r>
              <a:rPr lang="en-GB" sz="1800" u="none" strike="noStrike" dirty="0">
                <a:solidFill>
                  <a:srgbClr val="0000FF"/>
                </a:solidFill>
                <a:effectLst/>
                <a:latin typeface="Verdana" panose="020B0604030504040204" pitchFamily="34" charset="0"/>
                <a:ea typeface="SimSun" panose="02010600030101010101" pitchFamily="2" charset="-122"/>
                <a:cs typeface="Verdana" panose="020B0604030504040204" pitchFamily="34" charset="0"/>
                <a:hlinkClick r:id="rId2"/>
              </a:rPr>
              <a:t>annex</a:t>
            </a:r>
            <a:r>
              <a:rPr lang="en-GB" sz="18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2"/>
              </a:rPr>
              <a:t> </a:t>
            </a:r>
            <a:r>
              <a:rPr lang="en-GB" sz="1800" dirty="0">
                <a:effectLst/>
                <a:latin typeface="Verdana" panose="020B0604030504040204" pitchFamily="34" charset="0"/>
                <a:ea typeface="Verdana" panose="020B0604030504040204" pitchFamily="34" charset="0"/>
                <a:cs typeface="Verdana" panose="020B0604030504040204" pitchFamily="34" charset="0"/>
              </a:rPr>
              <a:t>to this resolution;</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spcAft>
                <a:spcPts val="0"/>
              </a:spcAf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(3)	To approve the biennial appropriations for 2024–2025 and for 2026–2027 within these limits;</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spcAft>
                <a:spcPts val="0"/>
              </a:spcAft>
            </a:pPr>
            <a:r>
              <a:rPr lang="en-GB" sz="1800" b="1" dirty="0">
                <a:effectLst/>
                <a:latin typeface="Verdana" panose="020B0604030504040204" pitchFamily="34" charset="0"/>
                <a:ea typeface="MS Mincho" panose="02020609040205080304" pitchFamily="49" charset="-128"/>
                <a:cs typeface="Verdana" panose="020B0604030504040204" pitchFamily="34" charset="0"/>
              </a:rPr>
              <a:t>Further authorizes </a:t>
            </a:r>
            <a:r>
              <a:rPr lang="en-GB" sz="1800" dirty="0">
                <a:effectLst/>
                <a:latin typeface="Verdana" panose="020B0604030504040204" pitchFamily="34" charset="0"/>
                <a:ea typeface="MS Mincho" panose="02020609040205080304" pitchFamily="49" charset="-128"/>
                <a:cs typeface="Verdana" panose="020B0604030504040204" pitchFamily="34" charset="0"/>
              </a:rPr>
              <a:t>the Executive Council to incur other expenditure from voluntary resources contributing to enhanced implementation of programme activities in line with the Strategic Plan, including co-sponsored programmes and initiatives; </a:t>
            </a: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algn="l">
              <a:lnSpc>
                <a:spcPct val="120000"/>
              </a:lnSpc>
              <a:spcBef>
                <a:spcPts val="1200"/>
              </a:spcBef>
              <a:spcAft>
                <a:spcPts val="0"/>
              </a:spcAft>
              <a:tabLst>
                <a:tab pos="457200" algn="l"/>
              </a:tabLst>
            </a:pPr>
            <a:r>
              <a:rPr lang="en-US" sz="1800" b="1" dirty="0">
                <a:solidFill>
                  <a:srgbClr val="000000"/>
                </a:solidFill>
                <a:effectLst/>
                <a:latin typeface="Verdana-Bold"/>
                <a:ea typeface="MS Mincho" panose="02020609040205080304" pitchFamily="49" charset="-128"/>
                <a:cs typeface="Verdana-Bold"/>
              </a:rPr>
              <a:t>Requests </a:t>
            </a:r>
            <a:r>
              <a:rPr lang="en-US" sz="1800" dirty="0">
                <a:solidFill>
                  <a:srgbClr val="000000"/>
                </a:solidFill>
                <a:effectLst/>
                <a:latin typeface="Verdana" panose="020B0604030504040204" pitchFamily="34" charset="0"/>
                <a:ea typeface="MS Mincho" panose="02020609040205080304" pitchFamily="49" charset="-128"/>
                <a:cs typeface="Verdana" panose="020B0604030504040204" pitchFamily="34" charset="0"/>
              </a:rPr>
              <a:t>the Secretary-General to monitor the implementation of the Operating Plan at both the outcome and output levels, in accordance with the WMO monitoring and evaluation system, in particular in relation to the use of budgetary resources;</a:t>
            </a:r>
            <a:endParaRPr lang="en-US" sz="1800" dirty="0">
              <a:effectLst/>
              <a:latin typeface="Verdana" panose="020B0604030504040204" pitchFamily="34" charset="0"/>
              <a:ea typeface="Arial" panose="020B0604020202020204" pitchFamily="34" charset="0"/>
              <a:cs typeface="Arial" panose="020B0604020202020204" pitchFamily="34" charset="0"/>
            </a:endParaRPr>
          </a:p>
          <a:p>
            <a:pPr>
              <a:lnSpc>
                <a:spcPct val="120000"/>
              </a:lnSpc>
              <a:spcAft>
                <a:spcPts val="0"/>
              </a:spcAft>
            </a:pPr>
            <a:r>
              <a:rPr lang="en-GB" sz="1800" b="1" dirty="0">
                <a:effectLst/>
                <a:latin typeface="Verdana" panose="020B0604030504040204" pitchFamily="34" charset="0"/>
                <a:ea typeface="Arial" panose="020B0604020202020204" pitchFamily="34" charset="0"/>
                <a:cs typeface="Arial" panose="020B0604020202020204" pitchFamily="34" charset="0"/>
              </a:rPr>
              <a:t>Invites</a:t>
            </a:r>
            <a:r>
              <a:rPr lang="en-GB" sz="1800" dirty="0">
                <a:effectLst/>
                <a:latin typeface="Verdana" panose="020B0604030504040204" pitchFamily="34" charset="0"/>
                <a:ea typeface="Arial" panose="020B0604020202020204" pitchFamily="34" charset="0"/>
                <a:cs typeface="Arial" panose="020B0604020202020204" pitchFamily="34" charset="0"/>
              </a:rPr>
              <a:t> Members to consider contributing voluntary resources to accelerate, expand and/or scale up the implementation of the Long-term Goals and Strategic Objectives of the Strategic Plan for 2024–2027.</a:t>
            </a:r>
            <a:endParaRPr lang="en-US" sz="1800" dirty="0">
              <a:latin typeface="Segoe UI"/>
              <a:cs typeface="Segoe UI"/>
            </a:endParaRPr>
          </a:p>
          <a:p>
            <a:pPr marL="457200" lvl="1" indent="0">
              <a:lnSpc>
                <a:spcPct val="100000"/>
              </a:lnSpc>
              <a:spcAft>
                <a:spcPts val="0"/>
              </a:spcAft>
              <a:buNone/>
            </a:pPr>
            <a:endParaRPr lang="en-US" sz="1900" dirty="0">
              <a:latin typeface="Segoe UI"/>
              <a:cs typeface="Segoe UI"/>
            </a:endParaRPr>
          </a:p>
          <a:p>
            <a:pPr>
              <a:lnSpc>
                <a:spcPct val="100000"/>
              </a:lnSpc>
              <a:spcBef>
                <a:spcPts val="600"/>
              </a:spcBef>
              <a:spcAft>
                <a:spcPts val="600"/>
              </a:spcAft>
            </a:pPr>
            <a:endParaRPr lang="en-US" sz="1900" b="1"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33</a:t>
            </a:fld>
            <a:endParaRPr lang="en-US" dirty="0"/>
          </a:p>
        </p:txBody>
      </p:sp>
    </p:spTree>
    <p:extLst>
      <p:ext uri="{BB962C8B-B14F-4D97-AF65-F5344CB8AC3E}">
        <p14:creationId xmlns:p14="http://schemas.microsoft.com/office/powerpoint/2010/main" val="1099397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0540970" cy="640080"/>
          </a:xfrm>
        </p:spPr>
        <p:txBody>
          <a:bodyPr>
            <a:noAutofit/>
          </a:bodyPr>
          <a:lstStyle/>
          <a:p>
            <a:r>
              <a:rPr lang="en-US" b="1" dirty="0">
                <a:latin typeface="Segoe UI" panose="020B0502040204020203" pitchFamily="34" charset="0"/>
                <a:cs typeface="Segoe UI" panose="020B0502040204020203" pitchFamily="34" charset="0"/>
              </a:rPr>
              <a:t>Maximum Expenditure Scenarios by Appropriations Parts</a:t>
            </a:r>
          </a:p>
        </p:txBody>
      </p:sp>
      <p:sp>
        <p:nvSpPr>
          <p:cNvPr id="38" name="Content Placeholder 17"/>
          <p:cNvSpPr txBox="1">
            <a:spLocks/>
          </p:cNvSpPr>
          <p:nvPr/>
        </p:nvSpPr>
        <p:spPr>
          <a:xfrm>
            <a:off x="541609" y="1524708"/>
            <a:ext cx="10622577"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spcAft>
                <a:spcPts val="0"/>
              </a:spcAft>
              <a:buNone/>
              <a:defRPr/>
            </a:pPr>
            <a:endParaRPr lang="en-US" sz="1700" dirty="0">
              <a:latin typeface="Segoe UI" panose="020B0502040204020203" pitchFamily="34" charset="0"/>
              <a:cs typeface="Segoe UI" panose="020B0502040204020203" pitchFamily="34" charset="0"/>
            </a:endParaRPr>
          </a:p>
          <a:p>
            <a:pPr marL="0" indent="0">
              <a:lnSpc>
                <a:spcPct val="100000"/>
              </a:lnSpc>
              <a:spcBef>
                <a:spcPts val="1200"/>
              </a:spcBef>
              <a:spcAft>
                <a:spcPts val="0"/>
              </a:spcAft>
              <a:buNone/>
              <a:defRPr/>
            </a:pPr>
            <a:r>
              <a:rPr lang="en-US" sz="1700" dirty="0">
                <a:latin typeface="Segoe UI" panose="020B0502040204020203" pitchFamily="34" charset="0"/>
                <a:cs typeface="Segoe UI" panose="020B0502040204020203" pitchFamily="34" charset="0"/>
              </a:rPr>
              <a:t> </a:t>
            </a:r>
          </a:p>
        </p:txBody>
      </p:sp>
      <p:sp>
        <p:nvSpPr>
          <p:cNvPr id="2" name="Slide Number Placeholder 1">
            <a:extLst>
              <a:ext uri="{FF2B5EF4-FFF2-40B4-BE49-F238E27FC236}">
                <a16:creationId xmlns:a16="http://schemas.microsoft.com/office/drawing/2014/main" id="{2D1FC74A-4063-95F5-F928-C8D381E4F735}"/>
              </a:ext>
            </a:extLst>
          </p:cNvPr>
          <p:cNvSpPr>
            <a:spLocks noGrp="1"/>
          </p:cNvSpPr>
          <p:nvPr>
            <p:ph type="sldNum" sz="quarter" idx="4"/>
          </p:nvPr>
        </p:nvSpPr>
        <p:spPr/>
        <p:txBody>
          <a:bodyPr/>
          <a:lstStyle/>
          <a:p>
            <a:fld id="{9860EDB8-5305-433F-BE41-D7A86D811DB3}" type="slidenum">
              <a:rPr lang="en-US" smtClean="0"/>
              <a:pPr/>
              <a:t>34</a:t>
            </a:fld>
            <a:endParaRPr lang="en-US" dirty="0"/>
          </a:p>
        </p:txBody>
      </p:sp>
      <p:graphicFrame>
        <p:nvGraphicFramePr>
          <p:cNvPr id="3" name="Table 2">
            <a:extLst>
              <a:ext uri="{FF2B5EF4-FFF2-40B4-BE49-F238E27FC236}">
                <a16:creationId xmlns:a16="http://schemas.microsoft.com/office/drawing/2014/main" id="{D8BDF928-1992-992B-87FB-651AA2C01392}"/>
              </a:ext>
            </a:extLst>
          </p:cNvPr>
          <p:cNvGraphicFramePr>
            <a:graphicFrameLocks noGrp="1"/>
          </p:cNvGraphicFramePr>
          <p:nvPr/>
        </p:nvGraphicFramePr>
        <p:xfrm>
          <a:off x="694395" y="1685234"/>
          <a:ext cx="10844462" cy="4332499"/>
        </p:xfrm>
        <a:graphic>
          <a:graphicData uri="http://schemas.openxmlformats.org/drawingml/2006/table">
            <a:tbl>
              <a:tblPr>
                <a:tableStyleId>{3B4B98B0-60AC-42C2-AFA5-B58CD77FA1E5}</a:tableStyleId>
              </a:tblPr>
              <a:tblGrid>
                <a:gridCol w="6089582">
                  <a:extLst>
                    <a:ext uri="{9D8B030D-6E8A-4147-A177-3AD203B41FA5}">
                      <a16:colId xmlns:a16="http://schemas.microsoft.com/office/drawing/2014/main" val="761728897"/>
                    </a:ext>
                  </a:extLst>
                </a:gridCol>
                <a:gridCol w="1188720">
                  <a:extLst>
                    <a:ext uri="{9D8B030D-6E8A-4147-A177-3AD203B41FA5}">
                      <a16:colId xmlns:a16="http://schemas.microsoft.com/office/drawing/2014/main" val="3219071345"/>
                    </a:ext>
                  </a:extLst>
                </a:gridCol>
                <a:gridCol w="1188720">
                  <a:extLst>
                    <a:ext uri="{9D8B030D-6E8A-4147-A177-3AD203B41FA5}">
                      <a16:colId xmlns:a16="http://schemas.microsoft.com/office/drawing/2014/main" val="3045896991"/>
                    </a:ext>
                  </a:extLst>
                </a:gridCol>
                <a:gridCol w="1188720">
                  <a:extLst>
                    <a:ext uri="{9D8B030D-6E8A-4147-A177-3AD203B41FA5}">
                      <a16:colId xmlns:a16="http://schemas.microsoft.com/office/drawing/2014/main" val="3192279404"/>
                    </a:ext>
                  </a:extLst>
                </a:gridCol>
                <a:gridCol w="1188720">
                  <a:extLst>
                    <a:ext uri="{9D8B030D-6E8A-4147-A177-3AD203B41FA5}">
                      <a16:colId xmlns:a16="http://schemas.microsoft.com/office/drawing/2014/main" val="1101305051"/>
                    </a:ext>
                  </a:extLst>
                </a:gridCol>
              </a:tblGrid>
              <a:tr h="0">
                <a:tc rowSpan="2">
                  <a:txBody>
                    <a:bodyPr/>
                    <a:lstStyle/>
                    <a:p>
                      <a:pPr algn="l" fontAlgn="ctr"/>
                      <a:r>
                        <a:rPr lang="fr-BE" sz="1500" b="1" u="none" strike="noStrike" dirty="0">
                          <a:solidFill>
                            <a:schemeClr val="bg1"/>
                          </a:solidFill>
                          <a:effectLst/>
                        </a:rPr>
                        <a:t>Budget Parts</a:t>
                      </a:r>
                      <a:endParaRPr lang="fr-BE" sz="1500" b="1" i="1" u="none" strike="noStrike" dirty="0">
                        <a:solidFill>
                          <a:schemeClr val="bg1"/>
                        </a:solidFill>
                        <a:effectLst/>
                        <a:latin typeface="Calibri" panose="020F0502020204030204" pitchFamily="34" charset="0"/>
                      </a:endParaRPr>
                    </a:p>
                  </a:txBody>
                  <a:tcPr marL="132126" marR="7340" marT="7340" marB="0" anchor="ctr">
                    <a:lnL>
                      <a:noFill/>
                    </a:lnL>
                    <a:lnR>
                      <a:noFill/>
                    </a:lnR>
                    <a:lnT w="12700" cmpd="sng">
                      <a:noFill/>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fontAlgn="ctr"/>
                      <a:endParaRPr lang="fr-BE" sz="1200" b="1" i="1" u="none" strike="noStrike" dirty="0">
                        <a:solidFill>
                          <a:schemeClr val="bg1"/>
                        </a:solidFill>
                        <a:effectLst/>
                        <a:latin typeface="Calibri" panose="020F0502020204030204" pitchFamily="34" charset="0"/>
                      </a:endParaRPr>
                    </a:p>
                  </a:txBody>
                  <a:tcPr marL="7340" marR="7340" marT="7340" marB="0" anchor="ctr">
                    <a:lnL>
                      <a:noFill/>
                    </a:lnL>
                    <a:lnR>
                      <a:noFill/>
                    </a:lnR>
                    <a:lnT w="12700" cmpd="sng">
                      <a:noFill/>
                    </a:lnT>
                    <a:lnB>
                      <a:noFill/>
                    </a:lnB>
                    <a:lnTlToBr w="12700" cmpd="sng">
                      <a:noFill/>
                      <a:prstDash val="solid"/>
                    </a:lnTlToBr>
                    <a:lnBlToTr w="12700" cmpd="sng">
                      <a:noFill/>
                      <a:prstDash val="solid"/>
                    </a:lnBlToTr>
                    <a:solidFill>
                      <a:schemeClr val="accent1"/>
                    </a:solidFill>
                  </a:tcPr>
                </a:tc>
                <a:tc hMerge="1">
                  <a:txBody>
                    <a:bodyPr/>
                    <a:lstStyle/>
                    <a:p>
                      <a:endParaRPr lang="en-CH"/>
                    </a:p>
                  </a:txBody>
                  <a:tcPr>
                    <a:lnL>
                      <a:noFill/>
                    </a:lnL>
                  </a:tcPr>
                </a:tc>
                <a:tc hMerge="1">
                  <a:txBody>
                    <a:bodyPr/>
                    <a:lstStyle/>
                    <a:p>
                      <a:endParaRPr lang="en-CH"/>
                    </a:p>
                  </a:txBody>
                  <a:tcPr>
                    <a:lnL>
                      <a:noFill/>
                    </a:lnL>
                  </a:tcPr>
                </a:tc>
                <a:tc hMerge="1">
                  <a:txBody>
                    <a:bodyPr/>
                    <a:lstStyle/>
                    <a:p>
                      <a:pPr algn="ctr" fontAlgn="ctr"/>
                      <a:endParaRPr lang="fr-BE" sz="1200" b="1" i="1" u="none" strike="noStrike" dirty="0">
                        <a:solidFill>
                          <a:schemeClr val="bg1"/>
                        </a:solidFill>
                        <a:effectLst/>
                        <a:latin typeface="Calibri" panose="020F0502020204030204" pitchFamily="34" charset="0"/>
                      </a:endParaRPr>
                    </a:p>
                  </a:txBody>
                  <a:tcPr marL="7340" marR="7340" marT="7340" marB="0" anchor="ctr">
                    <a:lnL>
                      <a:noFill/>
                    </a:lnL>
                    <a:lnR>
                      <a:noFill/>
                    </a:lnR>
                    <a:lnT w="12700" cmpd="sng">
                      <a:noFill/>
                    </a:lnT>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963656880"/>
                  </a:ext>
                </a:extLst>
              </a:tr>
              <a:tr h="412688">
                <a:tc vMerge="1">
                  <a:txBody>
                    <a:bodyPr/>
                    <a:lstStyle/>
                    <a:p>
                      <a:endParaRPr lang="en-CH" dirty="0"/>
                    </a:p>
                  </a:txBody>
                  <a:tcPr>
                    <a:lnT w="9525" cap="flat" cmpd="sng" algn="ctr">
                      <a:solidFill>
                        <a:schemeClr val="bg1">
                          <a:lumMod val="85000"/>
                        </a:schemeClr>
                      </a:solidFill>
                      <a:prstDash val="solid"/>
                      <a:round/>
                      <a:headEnd type="none" w="med" len="med"/>
                      <a:tailEnd type="none" w="med" len="med"/>
                    </a:lnT>
                  </a:tcPr>
                </a:tc>
                <a:tc>
                  <a:txBody>
                    <a:bodyPr/>
                    <a:lstStyle/>
                    <a:p>
                      <a:pPr algn="ctr" fontAlgn="ctr"/>
                      <a:r>
                        <a:rPr lang="fr-BE" sz="1500" b="1" u="none" strike="noStrike" dirty="0">
                          <a:solidFill>
                            <a:schemeClr val="bg1"/>
                          </a:solidFill>
                          <a:effectLst/>
                        </a:rPr>
                        <a:t>ZNG</a:t>
                      </a:r>
                      <a:endParaRPr lang="fr-BE" sz="1500" b="1" i="1" u="none" strike="noStrike" dirty="0">
                        <a:solidFill>
                          <a:schemeClr val="bg1"/>
                        </a:solidFill>
                        <a:effectLst/>
                        <a:latin typeface="Calibri" panose="020F0502020204030204" pitchFamily="34" charset="0"/>
                      </a:endParaRPr>
                    </a:p>
                  </a:txBody>
                  <a:tcPr marL="7340" marR="7340" marT="7340" marB="0">
                    <a:lnR>
                      <a:noFill/>
                    </a:lnR>
                    <a:lnT>
                      <a:noFill/>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fr-BE" sz="1500" b="1" u="none" strike="noStrike" dirty="0">
                          <a:solidFill>
                            <a:schemeClr val="bg1"/>
                          </a:solidFill>
                          <a:effectLst/>
                        </a:rPr>
                        <a:t>ZRG</a:t>
                      </a:r>
                      <a:endParaRPr lang="fr-BE" sz="1500" b="1" i="1" u="none" strike="noStrike" dirty="0">
                        <a:solidFill>
                          <a:schemeClr val="bg1"/>
                        </a:solidFill>
                        <a:effectLst/>
                        <a:latin typeface="Calibri" panose="020F0502020204030204" pitchFamily="34" charset="0"/>
                      </a:endParaRPr>
                    </a:p>
                  </a:txBody>
                  <a:tcPr marL="7340" marR="7340" marT="7340" marB="0">
                    <a:lnL>
                      <a:noFill/>
                    </a:lnL>
                    <a:lnR>
                      <a:noFill/>
                    </a:lnR>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en-US" sz="1500" b="1" u="none" strike="noStrike" noProof="0" dirty="0">
                          <a:solidFill>
                            <a:schemeClr val="bg1"/>
                          </a:solidFill>
                          <a:effectLst/>
                        </a:rPr>
                        <a:t>SG's proposal</a:t>
                      </a:r>
                      <a:endParaRPr lang="en-US" sz="1500" b="1" i="1" u="none" strike="noStrike" noProof="0" dirty="0">
                        <a:solidFill>
                          <a:schemeClr val="bg1"/>
                        </a:solidFill>
                        <a:effectLst/>
                        <a:latin typeface="Calibri" panose="020F0502020204030204" pitchFamily="34" charset="0"/>
                      </a:endParaRPr>
                    </a:p>
                  </a:txBody>
                  <a:tcPr marL="7340" marR="7340" marT="7340" marB="0">
                    <a:lnL>
                      <a:noFill/>
                    </a:lnL>
                    <a:lnR>
                      <a:noFill/>
                    </a:lnR>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en-US" sz="1500" b="0" i="1" u="none" strike="noStrike" kern="1200" noProof="0" dirty="0">
                          <a:solidFill>
                            <a:schemeClr val="bg1"/>
                          </a:solidFill>
                          <a:effectLst/>
                          <a:latin typeface="+mn-lt"/>
                          <a:ea typeface="+mn-ea"/>
                          <a:cs typeface="+mn-cs"/>
                        </a:rPr>
                        <a:t>Average Percentage</a:t>
                      </a:r>
                    </a:p>
                  </a:txBody>
                  <a:tcPr marL="7340" marR="7340" marT="7340" marB="0">
                    <a:lnL>
                      <a:noFill/>
                    </a:lnL>
                    <a:lnR>
                      <a:noFill/>
                    </a:lnR>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51858849"/>
                  </a:ext>
                </a:extLst>
              </a:tr>
              <a:tr h="365549">
                <a:tc>
                  <a:txBody>
                    <a:bodyPr/>
                    <a:lstStyle/>
                    <a:p>
                      <a:pPr algn="l" fontAlgn="ctr"/>
                      <a:r>
                        <a:rPr lang="en-US" sz="1500" u="none" strike="noStrike" dirty="0">
                          <a:effectLst/>
                        </a:rPr>
                        <a:t>Part I. LTG 1. Better serve societal needs</a:t>
                      </a:r>
                      <a:endParaRPr lang="en-US" sz="1500" b="0" i="0" u="none" strike="noStrike" dirty="0">
                        <a:solidFill>
                          <a:srgbClr val="222B35"/>
                        </a:solidFill>
                        <a:effectLst/>
                        <a:latin typeface="Calibri" panose="020F0502020204030204" pitchFamily="34" charset="0"/>
                      </a:endParaRPr>
                    </a:p>
                  </a:txBody>
                  <a:tcPr marL="132126"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55,458.9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57,454.3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59,881.5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500" u="none" strike="noStrike" kern="1200" dirty="0">
                          <a:solidFill>
                            <a:schemeClr val="tx1"/>
                          </a:solidFill>
                          <a:effectLst/>
                          <a:latin typeface="+mn-lt"/>
                          <a:ea typeface="+mn-ea"/>
                          <a:cs typeface="+mn-cs"/>
                        </a:rPr>
                        <a:t>20.6%</a:t>
                      </a:r>
                      <a:endParaRPr lang="en-CH" sz="1500" u="none" strike="noStrike" kern="1200" dirty="0">
                        <a:solidFill>
                          <a:schemeClr val="tx1"/>
                        </a:solidFill>
                        <a:effectLst/>
                        <a:latin typeface="+mn-lt"/>
                        <a:ea typeface="+mn-ea"/>
                        <a:cs typeface="+mn-cs"/>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2655986"/>
                  </a:ext>
                </a:extLst>
              </a:tr>
              <a:tr h="412688">
                <a:tc>
                  <a:txBody>
                    <a:bodyPr/>
                    <a:lstStyle/>
                    <a:p>
                      <a:pPr algn="l" fontAlgn="ctr"/>
                      <a:r>
                        <a:rPr lang="en-US" sz="1500" u="none" strike="noStrike" dirty="0">
                          <a:effectLst/>
                        </a:rPr>
                        <a:t>Part II. LTG 2. Enhance Earth system observations and predictions</a:t>
                      </a:r>
                      <a:endParaRPr lang="en-US" sz="1500" b="0" i="0" u="none" strike="noStrike" dirty="0">
                        <a:solidFill>
                          <a:srgbClr val="222B35"/>
                        </a:solidFill>
                        <a:effectLst/>
                        <a:latin typeface="Calibri" panose="020F0502020204030204" pitchFamily="34" charset="0"/>
                      </a:endParaRPr>
                    </a:p>
                  </a:txBody>
                  <a:tcPr marL="132126"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49,903.4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52,464.8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55,008.2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500" u="none" strike="noStrike" kern="1200" dirty="0">
                          <a:solidFill>
                            <a:schemeClr val="tx1"/>
                          </a:solidFill>
                          <a:effectLst/>
                          <a:latin typeface="+mn-lt"/>
                          <a:ea typeface="+mn-ea"/>
                          <a:cs typeface="+mn-cs"/>
                        </a:rPr>
                        <a:t>18.7%</a:t>
                      </a:r>
                      <a:endParaRPr lang="en-CH" sz="1500" u="none" strike="noStrike" kern="1200" dirty="0">
                        <a:solidFill>
                          <a:schemeClr val="tx1"/>
                        </a:solidFill>
                        <a:effectLst/>
                        <a:latin typeface="+mn-lt"/>
                        <a:ea typeface="+mn-ea"/>
                        <a:cs typeface="+mn-cs"/>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8051833"/>
                  </a:ext>
                </a:extLst>
              </a:tr>
              <a:tr h="419209">
                <a:tc>
                  <a:txBody>
                    <a:bodyPr/>
                    <a:lstStyle/>
                    <a:p>
                      <a:pPr algn="l" fontAlgn="ctr"/>
                      <a:r>
                        <a:rPr lang="en-US" sz="1500" u="none" strike="noStrike" dirty="0">
                          <a:effectLst/>
                        </a:rPr>
                        <a:t>Part III. LTG 3. Advance targeted research</a:t>
                      </a:r>
                      <a:endParaRPr lang="en-US" sz="1500" b="0" i="0" u="none" strike="noStrike" dirty="0">
                        <a:solidFill>
                          <a:srgbClr val="222B35"/>
                        </a:solidFill>
                        <a:effectLst/>
                        <a:latin typeface="Calibri" panose="020F0502020204030204" pitchFamily="34" charset="0"/>
                      </a:endParaRPr>
                    </a:p>
                  </a:txBody>
                  <a:tcPr marL="132126"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24,735.9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25,264.9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27,790.7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500" u="none" strike="noStrike" kern="1200" dirty="0">
                          <a:solidFill>
                            <a:schemeClr val="tx1"/>
                          </a:solidFill>
                          <a:effectLst/>
                          <a:latin typeface="+mn-lt"/>
                          <a:ea typeface="+mn-ea"/>
                          <a:cs typeface="+mn-cs"/>
                        </a:rPr>
                        <a:t>9.3%</a:t>
                      </a:r>
                      <a:endParaRPr lang="en-CH" sz="1500" u="none" strike="noStrike" kern="1200" dirty="0">
                        <a:solidFill>
                          <a:schemeClr val="tx1"/>
                        </a:solidFill>
                        <a:effectLst/>
                        <a:latin typeface="+mn-lt"/>
                        <a:ea typeface="+mn-ea"/>
                        <a:cs typeface="+mn-cs"/>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5867137"/>
                  </a:ext>
                </a:extLst>
              </a:tr>
              <a:tr h="433137">
                <a:tc>
                  <a:txBody>
                    <a:bodyPr/>
                    <a:lstStyle/>
                    <a:p>
                      <a:pPr algn="l" fontAlgn="ctr"/>
                      <a:r>
                        <a:rPr lang="en-US" sz="1500" u="none" strike="noStrike" dirty="0">
                          <a:effectLst/>
                        </a:rPr>
                        <a:t>Part IV. LTG 4. Close the capacity gap</a:t>
                      </a:r>
                      <a:endParaRPr lang="en-US" sz="1500" b="0" i="0" u="none" strike="noStrike" dirty="0">
                        <a:solidFill>
                          <a:srgbClr val="222B35"/>
                        </a:solidFill>
                        <a:effectLst/>
                        <a:latin typeface="Calibri" panose="020F0502020204030204" pitchFamily="34" charset="0"/>
                      </a:endParaRPr>
                    </a:p>
                  </a:txBody>
                  <a:tcPr marL="132126"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60,343.1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60,932.5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64,610.0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500" u="none" strike="noStrike" kern="1200" dirty="0">
                          <a:solidFill>
                            <a:schemeClr val="tx1"/>
                          </a:solidFill>
                          <a:effectLst/>
                          <a:latin typeface="+mn-lt"/>
                          <a:ea typeface="+mn-ea"/>
                          <a:cs typeface="+mn-cs"/>
                        </a:rPr>
                        <a:t>22.1%</a:t>
                      </a:r>
                      <a:endParaRPr lang="en-CH" sz="1500" u="none" strike="noStrike" kern="1200" dirty="0">
                        <a:solidFill>
                          <a:schemeClr val="tx1"/>
                        </a:solidFill>
                        <a:effectLst/>
                        <a:latin typeface="+mn-lt"/>
                        <a:ea typeface="+mn-ea"/>
                        <a:cs typeface="+mn-cs"/>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2947548"/>
                  </a:ext>
                </a:extLst>
              </a:tr>
              <a:tr h="412688">
                <a:tc>
                  <a:txBody>
                    <a:bodyPr/>
                    <a:lstStyle/>
                    <a:p>
                      <a:pPr algn="l" fontAlgn="ctr"/>
                      <a:r>
                        <a:rPr lang="en-US" sz="1500" u="none" strike="noStrike" dirty="0">
                          <a:effectLst/>
                        </a:rPr>
                        <a:t>Part V. LTG 5 Strategic realignment of WMO structure and </a:t>
                      </a:r>
                      <a:r>
                        <a:rPr lang="en-US" sz="1500" u="none" strike="noStrike" dirty="0" err="1">
                          <a:effectLst/>
                        </a:rPr>
                        <a:t>programmes</a:t>
                      </a:r>
                      <a:endParaRPr lang="en-US" sz="1500" b="0" i="0" u="none" strike="noStrike" dirty="0">
                        <a:solidFill>
                          <a:srgbClr val="222B35"/>
                        </a:solidFill>
                        <a:effectLst/>
                        <a:latin typeface="Calibri" panose="020F0502020204030204" pitchFamily="34" charset="0"/>
                      </a:endParaRPr>
                    </a:p>
                  </a:txBody>
                  <a:tcPr marL="132126"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4,721.4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4,771.8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5,030.5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500" u="none" strike="noStrike" kern="1200" dirty="0">
                          <a:solidFill>
                            <a:schemeClr val="tx1"/>
                          </a:solidFill>
                          <a:effectLst/>
                          <a:latin typeface="+mn-lt"/>
                          <a:ea typeface="+mn-ea"/>
                          <a:cs typeface="+mn-cs"/>
                        </a:rPr>
                        <a:t>1.7%</a:t>
                      </a:r>
                      <a:endParaRPr lang="en-CH" sz="1500" u="none" strike="noStrike" kern="1200" dirty="0">
                        <a:solidFill>
                          <a:schemeClr val="tx1"/>
                        </a:solidFill>
                        <a:effectLst/>
                        <a:latin typeface="+mn-lt"/>
                        <a:ea typeface="+mn-ea"/>
                        <a:cs typeface="+mn-cs"/>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9531301"/>
                  </a:ext>
                </a:extLst>
              </a:tr>
              <a:tr h="412688">
                <a:tc>
                  <a:txBody>
                    <a:bodyPr/>
                    <a:lstStyle/>
                    <a:p>
                      <a:pPr algn="l" fontAlgn="ctr"/>
                      <a:r>
                        <a:rPr lang="en-US" sz="1500" u="none" strike="noStrike" dirty="0">
                          <a:effectLst/>
                        </a:rPr>
                        <a:t>Part VI. Policy-Making Organs, Executive Management and Oversight</a:t>
                      </a:r>
                      <a:endParaRPr lang="en-US" sz="1500" b="0" i="0" u="none" strike="noStrike" dirty="0">
                        <a:solidFill>
                          <a:srgbClr val="222B35"/>
                        </a:solidFill>
                        <a:effectLst/>
                        <a:latin typeface="Calibri" panose="020F0502020204030204" pitchFamily="34" charset="0"/>
                      </a:endParaRPr>
                    </a:p>
                  </a:txBody>
                  <a:tcPr marL="132126"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42,702.2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43,150.2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a:effectLst/>
                        </a:rPr>
                        <a:t>44,396.9 </a:t>
                      </a:r>
                      <a:endParaRPr lang="en-CH" sz="1500" b="0" i="0" u="none" strike="noStrike">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500" u="none" strike="noStrike" kern="1200" dirty="0">
                          <a:solidFill>
                            <a:schemeClr val="tx1"/>
                          </a:solidFill>
                          <a:effectLst/>
                          <a:latin typeface="+mn-lt"/>
                          <a:ea typeface="+mn-ea"/>
                          <a:cs typeface="+mn-cs"/>
                        </a:rPr>
                        <a:t>15.5%</a:t>
                      </a:r>
                      <a:endParaRPr lang="en-CH" sz="1500" u="none" strike="noStrike" kern="1200" dirty="0">
                        <a:solidFill>
                          <a:schemeClr val="tx1"/>
                        </a:solidFill>
                        <a:effectLst/>
                        <a:latin typeface="+mn-lt"/>
                        <a:ea typeface="+mn-ea"/>
                        <a:cs typeface="+mn-cs"/>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5482353"/>
                  </a:ext>
                </a:extLst>
              </a:tr>
              <a:tr h="425908">
                <a:tc>
                  <a:txBody>
                    <a:bodyPr/>
                    <a:lstStyle/>
                    <a:p>
                      <a:pPr algn="l" fontAlgn="ctr"/>
                      <a:r>
                        <a:rPr lang="en-US" sz="1500" u="none" strike="noStrike" dirty="0">
                          <a:effectLst/>
                        </a:rPr>
                        <a:t>Part VII. Language and Conference Services</a:t>
                      </a:r>
                      <a:endParaRPr lang="en-US" sz="1500" b="0" i="0" u="none" strike="noStrike" dirty="0">
                        <a:solidFill>
                          <a:srgbClr val="222B35"/>
                        </a:solidFill>
                        <a:effectLst/>
                        <a:latin typeface="Calibri" panose="020F0502020204030204" pitchFamily="34" charset="0"/>
                      </a:endParaRPr>
                    </a:p>
                  </a:txBody>
                  <a:tcPr marL="132126"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33,679.5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34,032.9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CH" sz="1500" u="none" strike="noStrike" dirty="0">
                          <a:effectLst/>
                        </a:rPr>
                        <a:t>33,678.6 </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500" u="none" strike="noStrike" kern="1200" dirty="0">
                          <a:solidFill>
                            <a:schemeClr val="tx1"/>
                          </a:solidFill>
                          <a:effectLst/>
                          <a:latin typeface="+mn-lt"/>
                          <a:ea typeface="+mn-ea"/>
                          <a:cs typeface="+mn-cs"/>
                        </a:rPr>
                        <a:t>12.1%</a:t>
                      </a:r>
                      <a:endParaRPr lang="en-CH" sz="1500" u="none" strike="noStrike" kern="1200" dirty="0">
                        <a:solidFill>
                          <a:schemeClr val="tx1"/>
                        </a:solidFill>
                        <a:effectLst/>
                        <a:latin typeface="+mn-lt"/>
                        <a:ea typeface="+mn-ea"/>
                        <a:cs typeface="+mn-cs"/>
                      </a:endParaRPr>
                    </a:p>
                  </a:txBody>
                  <a:tcPr marL="7340" marR="7340" marT="7340" marB="0" anchor="ctr">
                    <a:lnL>
                      <a:noFill/>
                    </a:lnL>
                    <a:lnR>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3762299"/>
                  </a:ext>
                </a:extLst>
              </a:tr>
              <a:tr h="551922">
                <a:tc>
                  <a:txBody>
                    <a:bodyPr/>
                    <a:lstStyle/>
                    <a:p>
                      <a:pPr algn="l" fontAlgn="ctr"/>
                      <a:r>
                        <a:rPr lang="fr-BE" sz="1500" b="1" u="none" strike="noStrike" dirty="0">
                          <a:effectLst/>
                        </a:rPr>
                        <a:t>TOTAL</a:t>
                      </a:r>
                      <a:endParaRPr lang="fr-BE" sz="1500" b="1" i="0" u="none" strike="noStrike" dirty="0">
                        <a:solidFill>
                          <a:srgbClr val="000000"/>
                        </a:solidFill>
                        <a:effectLst/>
                        <a:latin typeface="Calibri" panose="020F0502020204030204" pitchFamily="34" charset="0"/>
                      </a:endParaRPr>
                    </a:p>
                  </a:txBody>
                  <a:tcPr marL="132126" marR="7340" marT="7340" marB="0" anchor="ctr">
                    <a:lnL>
                      <a:noFill/>
                    </a:lnL>
                    <a:lnR>
                      <a:noFill/>
                    </a:lnR>
                    <a:lnT w="9525" cap="flat" cmpd="sng" algn="ctr">
                      <a:solidFill>
                        <a:schemeClr val="bg1">
                          <a:lumMod val="65000"/>
                        </a:schemeClr>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CH" sz="1500" b="1" u="none" strike="noStrike" dirty="0">
                          <a:effectLst/>
                        </a:rPr>
                        <a:t>271,544.4 </a:t>
                      </a:r>
                      <a:endParaRPr lang="en-CH" sz="1500" b="1"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65000"/>
                        </a:schemeClr>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CH" sz="1500" b="1" u="none" strike="noStrike" dirty="0">
                          <a:effectLst/>
                        </a:rPr>
                        <a:t>278,071.4 </a:t>
                      </a:r>
                      <a:endParaRPr lang="en-CH" sz="1500" b="1"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65000"/>
                        </a:schemeClr>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CH" sz="1500" b="1" u="none" strike="noStrike" dirty="0">
                          <a:effectLst/>
                        </a:rPr>
                        <a:t>290,396.4 </a:t>
                      </a:r>
                      <a:endParaRPr lang="en-CH" sz="1500" b="1"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65000"/>
                        </a:schemeClr>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endParaRPr lang="en-CH" sz="1500" b="1"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solidFill>
                        <a:schemeClr val="bg1">
                          <a:lumMod val="65000"/>
                        </a:schemeClr>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527995227"/>
                  </a:ext>
                </a:extLst>
              </a:tr>
              <a:tr h="243950">
                <a:tc>
                  <a:txBody>
                    <a:bodyPr/>
                    <a:lstStyle/>
                    <a:p>
                      <a:pPr algn="l" fontAlgn="b"/>
                      <a:r>
                        <a:rPr lang="en-US" sz="1500" u="none" strike="noStrike" noProof="0" dirty="0">
                          <a:effectLst/>
                        </a:rPr>
                        <a:t>   Percentage represented by apportioned costs</a:t>
                      </a:r>
                      <a:endParaRPr lang="en-US" sz="1500" b="0" i="0" u="none" strike="noStrike" noProof="0" dirty="0">
                        <a:solidFill>
                          <a:srgbClr val="000000"/>
                        </a:solidFill>
                        <a:effectLst/>
                        <a:latin typeface="Calibri" panose="020F0502020204030204" pitchFamily="34" charset="0"/>
                      </a:endParaRPr>
                    </a:p>
                  </a:txBody>
                  <a:tcPr marL="7340" marR="7340" marT="7340" marB="0" anchor="ctr">
                    <a:lnL>
                      <a:noFill/>
                    </a:lnL>
                    <a:lnR>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CH" sz="1500" u="none" strike="noStrike" dirty="0">
                          <a:effectLst/>
                        </a:rPr>
                        <a:t>19.0%</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CH" sz="1500" u="none" strike="noStrike" dirty="0">
                          <a:effectLst/>
                        </a:rPr>
                        <a:t>19.9%</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CH" sz="1500" u="none" strike="noStrike" dirty="0">
                          <a:effectLst/>
                        </a:rPr>
                        <a:t>19.0%</a:t>
                      </a:r>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endParaRPr lang="en-CH" sz="1500" b="0" i="0" u="none" strike="noStrike" dirty="0">
                        <a:solidFill>
                          <a:srgbClr val="000000"/>
                        </a:solidFill>
                        <a:effectLst/>
                        <a:latin typeface="Calibri" panose="020F0502020204030204" pitchFamily="34" charset="0"/>
                      </a:endParaRPr>
                    </a:p>
                  </a:txBody>
                  <a:tcPr marL="7340" marR="7340" marT="7340" marB="0" anchor="ctr">
                    <a:lnL>
                      <a:noFill/>
                    </a:lnL>
                    <a:lnR>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56492285"/>
                  </a:ext>
                </a:extLst>
              </a:tr>
            </a:tbl>
          </a:graphicData>
        </a:graphic>
      </p:graphicFrame>
      <p:sp>
        <p:nvSpPr>
          <p:cNvPr id="4" name="TextBox 3">
            <a:extLst>
              <a:ext uri="{FF2B5EF4-FFF2-40B4-BE49-F238E27FC236}">
                <a16:creationId xmlns:a16="http://schemas.microsoft.com/office/drawing/2014/main" id="{2B7FAB59-D550-198A-F7D1-0B65D8B14199}"/>
              </a:ext>
            </a:extLst>
          </p:cNvPr>
          <p:cNvSpPr txBox="1"/>
          <p:nvPr/>
        </p:nvSpPr>
        <p:spPr>
          <a:xfrm>
            <a:off x="5508619" y="1377457"/>
            <a:ext cx="1697279" cy="307777"/>
          </a:xfrm>
          <a:prstGeom prst="rect">
            <a:avLst/>
          </a:prstGeom>
          <a:noFill/>
        </p:spPr>
        <p:txBody>
          <a:bodyPr wrap="square" rtlCol="0">
            <a:spAutoFit/>
          </a:bodyPr>
          <a:lstStyle/>
          <a:p>
            <a:r>
              <a:rPr lang="en-US" sz="1400" i="1" dirty="0"/>
              <a:t>(in CHF thousands)</a:t>
            </a:r>
          </a:p>
        </p:txBody>
      </p:sp>
    </p:spTree>
    <p:extLst>
      <p:ext uri="{BB962C8B-B14F-4D97-AF65-F5344CB8AC3E}">
        <p14:creationId xmlns:p14="http://schemas.microsoft.com/office/powerpoint/2010/main" val="32067434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Remaining Process – Max Expenditures 2024-2027 </a:t>
            </a:r>
          </a:p>
        </p:txBody>
      </p:sp>
      <p:sp>
        <p:nvSpPr>
          <p:cNvPr id="38" name="Content Placeholder 17"/>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pPr>
            <a:r>
              <a:rPr lang="en-US" sz="1900" dirty="0">
                <a:cs typeface="Segoe UI"/>
              </a:rPr>
              <a:t>Cg-19 (May 2023)</a:t>
            </a:r>
          </a:p>
          <a:p>
            <a:pPr lvl="1">
              <a:lnSpc>
                <a:spcPct val="100000"/>
              </a:lnSpc>
              <a:spcAft>
                <a:spcPts val="0"/>
              </a:spcAft>
            </a:pPr>
            <a:r>
              <a:rPr lang="en-US" sz="1900" dirty="0">
                <a:cs typeface="Segoe UI"/>
              </a:rPr>
              <a:t>Cg-19 budget subcommittee considers and provides additional guidance</a:t>
            </a:r>
          </a:p>
          <a:p>
            <a:pPr lvl="1">
              <a:lnSpc>
                <a:spcPct val="100000"/>
              </a:lnSpc>
              <a:spcAft>
                <a:spcPts val="0"/>
              </a:spcAft>
            </a:pPr>
            <a:r>
              <a:rPr lang="en-US" sz="1900" dirty="0">
                <a:cs typeface="Segoe UI"/>
              </a:rPr>
              <a:t>Consensus reached on final maximum expenditure scenario</a:t>
            </a:r>
          </a:p>
          <a:p>
            <a:pPr lvl="1">
              <a:lnSpc>
                <a:spcPct val="100000"/>
              </a:lnSpc>
              <a:spcAft>
                <a:spcPts val="0"/>
              </a:spcAft>
            </a:pPr>
            <a:r>
              <a:rPr lang="en-US" sz="1900" dirty="0">
                <a:cs typeface="Segoe UI"/>
              </a:rPr>
              <a:t>Approval by Cg-19</a:t>
            </a:r>
          </a:p>
          <a:p>
            <a:pPr>
              <a:lnSpc>
                <a:spcPct val="100000"/>
              </a:lnSpc>
              <a:spcAft>
                <a:spcPts val="0"/>
              </a:spcAft>
            </a:pPr>
            <a:r>
              <a:rPr lang="en-US" sz="1900" dirty="0">
                <a:cs typeface="Segoe UI"/>
              </a:rPr>
              <a:t>EC-77 (June 2023)</a:t>
            </a:r>
          </a:p>
          <a:p>
            <a:pPr lvl="1">
              <a:lnSpc>
                <a:spcPct val="100000"/>
              </a:lnSpc>
              <a:spcAft>
                <a:spcPts val="0"/>
              </a:spcAft>
            </a:pPr>
            <a:r>
              <a:rPr lang="en-US" sz="1900">
                <a:cs typeface="Segoe UI"/>
              </a:rPr>
              <a:t>Secretariat updates EC-77 decision and information documents on Budget 2024-2025 after Cg-19 approval</a:t>
            </a:r>
          </a:p>
          <a:p>
            <a:pPr lvl="1">
              <a:lnSpc>
                <a:spcPct val="100000"/>
              </a:lnSpc>
              <a:spcAft>
                <a:spcPts val="0"/>
              </a:spcAft>
            </a:pPr>
            <a:r>
              <a:rPr lang="en-US" sz="1900">
                <a:cs typeface="Segoe UI"/>
              </a:rPr>
              <a:t>Considers </a:t>
            </a:r>
            <a:r>
              <a:rPr lang="en-US" sz="1900" dirty="0">
                <a:cs typeface="Segoe UI"/>
              </a:rPr>
              <a:t>and approves Budget 2024-2025, in line with Cg-19 decision</a:t>
            </a:r>
          </a:p>
          <a:p>
            <a:pPr lvl="1">
              <a:lnSpc>
                <a:spcPct val="100000"/>
              </a:lnSpc>
              <a:spcAft>
                <a:spcPts val="0"/>
              </a:spcAft>
            </a:pPr>
            <a:endParaRPr lang="en-US" sz="1900" dirty="0">
              <a:latin typeface="Segoe UI"/>
              <a:cs typeface="Segoe UI"/>
            </a:endParaRPr>
          </a:p>
          <a:p>
            <a:pPr marL="457200" lvl="1" indent="0">
              <a:lnSpc>
                <a:spcPct val="100000"/>
              </a:lnSpc>
              <a:spcAft>
                <a:spcPts val="0"/>
              </a:spcAft>
              <a:buNone/>
            </a:pPr>
            <a:endParaRPr lang="en-US" sz="1900" dirty="0">
              <a:latin typeface="Segoe UI"/>
              <a:cs typeface="Segoe UI"/>
            </a:endParaRPr>
          </a:p>
          <a:p>
            <a:pPr>
              <a:lnSpc>
                <a:spcPct val="100000"/>
              </a:lnSpc>
              <a:spcBef>
                <a:spcPts val="600"/>
              </a:spcBef>
              <a:spcAft>
                <a:spcPts val="600"/>
              </a:spcAft>
            </a:pPr>
            <a:endParaRPr lang="en-US" sz="1900" b="1"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66440AD9-4E15-AE8A-10AF-7779AB88812D}"/>
              </a:ext>
            </a:extLst>
          </p:cNvPr>
          <p:cNvSpPr>
            <a:spLocks noGrp="1"/>
          </p:cNvSpPr>
          <p:nvPr>
            <p:ph type="sldNum" sz="quarter" idx="4"/>
          </p:nvPr>
        </p:nvSpPr>
        <p:spPr/>
        <p:txBody>
          <a:bodyPr/>
          <a:lstStyle/>
          <a:p>
            <a:fld id="{9860EDB8-5305-433F-BE41-D7A86D811DB3}" type="slidenum">
              <a:rPr lang="en-US" smtClean="0"/>
              <a:pPr/>
              <a:t>35</a:t>
            </a:fld>
            <a:endParaRPr lang="en-US" dirty="0"/>
          </a:p>
        </p:txBody>
      </p:sp>
    </p:spTree>
    <p:extLst>
      <p:ext uri="{BB962C8B-B14F-4D97-AF65-F5344CB8AC3E}">
        <p14:creationId xmlns:p14="http://schemas.microsoft.com/office/powerpoint/2010/main" val="22733939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mn-lt"/>
              </a:rPr>
              <a:t>FINAC Recommendation</a:t>
            </a:r>
            <a:endParaRPr lang="en-US" b="1" dirty="0">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66440AD9-4E15-AE8A-10AF-7779AB88812D}"/>
              </a:ext>
            </a:extLst>
          </p:cNvPr>
          <p:cNvSpPr>
            <a:spLocks noGrp="1"/>
          </p:cNvSpPr>
          <p:nvPr>
            <p:ph type="sldNum" sz="quarter" idx="4"/>
          </p:nvPr>
        </p:nvSpPr>
        <p:spPr/>
        <p:txBody>
          <a:bodyPr/>
          <a:lstStyle/>
          <a:p>
            <a:fld id="{9860EDB8-5305-433F-BE41-D7A86D811DB3}" type="slidenum">
              <a:rPr lang="en-US" smtClean="0"/>
              <a:pPr/>
              <a:t>36</a:t>
            </a:fld>
            <a:endParaRPr lang="en-US" dirty="0"/>
          </a:p>
        </p:txBody>
      </p:sp>
      <p:sp>
        <p:nvSpPr>
          <p:cNvPr id="3" name="Content Placeholder 12">
            <a:extLst>
              <a:ext uri="{FF2B5EF4-FFF2-40B4-BE49-F238E27FC236}">
                <a16:creationId xmlns:a16="http://schemas.microsoft.com/office/drawing/2014/main" id="{01A1EBF2-1365-E56C-A903-C9A4372B2F8E}"/>
              </a:ext>
            </a:extLst>
          </p:cNvPr>
          <p:cNvSpPr txBox="1">
            <a:spLocks/>
          </p:cNvSpPr>
          <p:nvPr/>
        </p:nvSpPr>
        <p:spPr>
          <a:xfrm>
            <a:off x="521208" y="1553165"/>
            <a:ext cx="9371948" cy="5015912"/>
          </a:xfrm>
          <a:prstGeom prst="rect">
            <a:avLst/>
          </a:prstGeom>
        </p:spPr>
        <p:txBody>
          <a:bodyPr>
            <a:normAutofit/>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nSpc>
                <a:spcPct val="100000"/>
              </a:lnSpc>
              <a:tabLst>
                <a:tab pos="354965" algn="l"/>
                <a:tab pos="355600" algn="l"/>
              </a:tabLst>
            </a:pPr>
            <a:r>
              <a:rPr lang="en-US" sz="2000" b="1" i="1"/>
              <a:t>Recommendation 3:</a:t>
            </a:r>
          </a:p>
          <a:p>
            <a:pPr marL="182563" indent="-182563">
              <a:spcBef>
                <a:spcPts val="600"/>
              </a:spcBef>
              <a:spcAft>
                <a:spcPts val="0"/>
              </a:spcAft>
            </a:pPr>
            <a:r>
              <a:rPr lang="en-US" sz="2000"/>
              <a:t>“</a:t>
            </a:r>
            <a:r>
              <a:rPr lang="en-US" sz="1800">
                <a:latin typeface="Verdana" panose="020B0604030504040204" pitchFamily="34" charset="0"/>
                <a:ea typeface="Arial" panose="020B0604020202020204" pitchFamily="34" charset="0"/>
                <a:cs typeface="Arial" panose="020B0604020202020204" pitchFamily="34" charset="0"/>
              </a:rPr>
              <a:t>That Congress:</a:t>
            </a:r>
          </a:p>
          <a:p>
            <a:pPr marL="539750" indent="-539750">
              <a:lnSpc>
                <a:spcPct val="100000"/>
              </a:lnSpc>
              <a:spcAft>
                <a:spcPts val="600"/>
              </a:spcAft>
              <a:buFont typeface="+mj-lt"/>
              <a:buAutoNum type="romanLcParenBoth"/>
              <a:tabLst>
                <a:tab pos="1303020" algn="l"/>
                <a:tab pos="1433195" algn="l"/>
              </a:tabLst>
            </a:pPr>
            <a:r>
              <a:rPr lang="en-US" sz="1800">
                <a:latin typeface="Verdana" panose="020B0604030504040204" pitchFamily="34" charset="0"/>
                <a:ea typeface="Arial" panose="020B0604020202020204" pitchFamily="34" charset="0"/>
                <a:cs typeface="Arial" panose="020B0604020202020204" pitchFamily="34" charset="0"/>
              </a:rPr>
              <a:t>Discusses and reaches consensus on the proposed Maximum Expenditures for the nineteenth financial period and</a:t>
            </a:r>
          </a:p>
          <a:p>
            <a:pPr marL="539750" indent="-539750">
              <a:lnSpc>
                <a:spcPct val="100000"/>
              </a:lnSpc>
              <a:spcAft>
                <a:spcPts val="600"/>
              </a:spcAft>
              <a:buFont typeface="+mj-lt"/>
              <a:buAutoNum type="romanLcParenBoth"/>
              <a:tabLst>
                <a:tab pos="1303020" algn="l"/>
                <a:tab pos="1433195" algn="l"/>
              </a:tabLst>
            </a:pPr>
            <a:r>
              <a:rPr lang="en-US" sz="1800">
                <a:latin typeface="Verdana" panose="020B0604030504040204" pitchFamily="34" charset="0"/>
                <a:cs typeface="Arial" panose="020B0604020202020204" pitchFamily="34" charset="0"/>
              </a:rPr>
              <a:t>adopts Resolution 3.1(2)/1 (Cg-19) – Maximum Expenditures for the nineteenth financial Period (2024-2027)”</a:t>
            </a:r>
          </a:p>
        </p:txBody>
      </p:sp>
    </p:spTree>
    <p:extLst>
      <p:ext uri="{BB962C8B-B14F-4D97-AF65-F5344CB8AC3E}">
        <p14:creationId xmlns:p14="http://schemas.microsoft.com/office/powerpoint/2010/main" val="25088066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le 205">
            <a:extLst>
              <a:ext uri="{FF2B5EF4-FFF2-40B4-BE49-F238E27FC236}">
                <a16:creationId xmlns:a16="http://schemas.microsoft.com/office/drawing/2014/main" id="{DD4E0231-3D7C-C540-B04E-18D41BC7B1BC}"/>
              </a:ext>
            </a:extLst>
          </p:cNvPr>
          <p:cNvSpPr txBox="1">
            <a:spLocks/>
          </p:cNvSpPr>
          <p:nvPr/>
        </p:nvSpPr>
        <p:spPr>
          <a:xfrm>
            <a:off x="3013570" y="71918"/>
            <a:ext cx="7524454" cy="671695"/>
          </a:xfrm>
          <a:prstGeom prst="rect">
            <a:avLst/>
          </a:prstGeom>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3519F"/>
                </a:solidFill>
                <a:effectLst/>
                <a:uLnTx/>
                <a:uFillTx/>
                <a:latin typeface="Verdana" panose="020B0604030504040204" pitchFamily="34" charset="0"/>
                <a:ea typeface="Verdana" panose="020B0604030504040204" pitchFamily="34" charset="0"/>
                <a:cs typeface="Verdana" panose="020B0604030504040204" pitchFamily="34" charset="0"/>
              </a:rPr>
              <a:t>WMO Strategic Plan 2030</a:t>
            </a:r>
          </a:p>
        </p:txBody>
      </p:sp>
      <p:grpSp>
        <p:nvGrpSpPr>
          <p:cNvPr id="2" name="Group 1">
            <a:extLst>
              <a:ext uri="{FF2B5EF4-FFF2-40B4-BE49-F238E27FC236}">
                <a16:creationId xmlns:a16="http://schemas.microsoft.com/office/drawing/2014/main" id="{A2398BC1-7557-CA40-A2A5-703095C1A5D9}"/>
              </a:ext>
            </a:extLst>
          </p:cNvPr>
          <p:cNvGrpSpPr/>
          <p:nvPr/>
        </p:nvGrpSpPr>
        <p:grpSpPr>
          <a:xfrm>
            <a:off x="1723820" y="743613"/>
            <a:ext cx="8868440" cy="5660061"/>
            <a:chOff x="123289" y="1082988"/>
            <a:chExt cx="8803132" cy="5551576"/>
          </a:xfrm>
        </p:grpSpPr>
        <p:sp>
          <p:nvSpPr>
            <p:cNvPr id="54" name="Rectangle 53">
              <a:extLst>
                <a:ext uri="{FF2B5EF4-FFF2-40B4-BE49-F238E27FC236}">
                  <a16:creationId xmlns:a16="http://schemas.microsoft.com/office/drawing/2014/main" id="{02B2EC7A-B2E2-0E45-B997-933357407118}"/>
                </a:ext>
              </a:extLst>
            </p:cNvPr>
            <p:cNvSpPr/>
            <p:nvPr/>
          </p:nvSpPr>
          <p:spPr>
            <a:xfrm>
              <a:off x="2959078" y="2867309"/>
              <a:ext cx="1456073" cy="1533325"/>
            </a:xfrm>
            <a:prstGeom prst="rect">
              <a:avLst/>
            </a:prstGeom>
            <a:solidFill>
              <a:srgbClr val="005BAA"/>
            </a:solidFill>
            <a:ln>
              <a:solidFill>
                <a:srgbClr val="005BAA"/>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3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CH" sz="1400" b="1" i="0" u="none" strike="noStrike" kern="1200" cap="none" spc="0" normalizeH="0" baseline="0" noProof="0" dirty="0">
                  <a:ln>
                    <a:noFill/>
                  </a:ln>
                  <a:solidFill>
                    <a:prstClr val="white"/>
                  </a:solidFill>
                  <a:effectLst/>
                  <a:uLnTx/>
                  <a:uFillTx/>
                  <a:latin typeface="Calibri" panose="020F0502020204030204"/>
                  <a:ea typeface="+mn-ea"/>
                  <a:cs typeface="+mn-cs"/>
                </a:rPr>
                <a:t>Infrastructures</a:t>
              </a:r>
              <a:endPar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Enhance Earth system observations and predictions</a:t>
              </a:r>
            </a:p>
          </p:txBody>
        </p:sp>
        <p:sp>
          <p:nvSpPr>
            <p:cNvPr id="55" name="Rectangle 54">
              <a:extLst>
                <a:ext uri="{FF2B5EF4-FFF2-40B4-BE49-F238E27FC236}">
                  <a16:creationId xmlns:a16="http://schemas.microsoft.com/office/drawing/2014/main" id="{4D8D2DB0-6BEC-3A43-85C7-42A7F11903B8}"/>
                </a:ext>
              </a:extLst>
            </p:cNvPr>
            <p:cNvSpPr/>
            <p:nvPr/>
          </p:nvSpPr>
          <p:spPr>
            <a:xfrm>
              <a:off x="1458030" y="2867309"/>
              <a:ext cx="1456073" cy="1533325"/>
            </a:xfrm>
            <a:prstGeom prst="rect">
              <a:avLst/>
            </a:prstGeom>
            <a:solidFill>
              <a:srgbClr val="005BAA"/>
            </a:solidFill>
            <a:ln>
              <a:solidFill>
                <a:srgbClr val="005BAA"/>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Services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Better serve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societal needs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TextBox 56">
              <a:extLst>
                <a:ext uri="{FF2B5EF4-FFF2-40B4-BE49-F238E27FC236}">
                  <a16:creationId xmlns:a16="http://schemas.microsoft.com/office/drawing/2014/main" id="{DAD4FBB6-4F71-0B40-B0FF-0BA5018742DA}"/>
                </a:ext>
              </a:extLst>
            </p:cNvPr>
            <p:cNvSpPr txBox="1"/>
            <p:nvPr/>
          </p:nvSpPr>
          <p:spPr>
            <a:xfrm>
              <a:off x="123289" y="1207892"/>
              <a:ext cx="1334740" cy="30187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13529F"/>
                  </a:solidFill>
                  <a:effectLst/>
                  <a:uLnTx/>
                  <a:uFillTx/>
                  <a:latin typeface="Calibri" panose="020F0502020204030204"/>
                  <a:ea typeface="+mn-ea"/>
                  <a:cs typeface="+mn-cs"/>
                </a:rPr>
                <a:t>Vision</a:t>
              </a:r>
            </a:p>
          </p:txBody>
        </p:sp>
        <p:sp>
          <p:nvSpPr>
            <p:cNvPr id="58" name="TextBox 57">
              <a:extLst>
                <a:ext uri="{FF2B5EF4-FFF2-40B4-BE49-F238E27FC236}">
                  <a16:creationId xmlns:a16="http://schemas.microsoft.com/office/drawing/2014/main" id="{35C01D71-23E6-6949-A093-12203D9E9534}"/>
                </a:ext>
              </a:extLst>
            </p:cNvPr>
            <p:cNvSpPr txBox="1"/>
            <p:nvPr/>
          </p:nvSpPr>
          <p:spPr>
            <a:xfrm>
              <a:off x="123289" y="1775918"/>
              <a:ext cx="1334740" cy="51319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13529F"/>
                  </a:solidFill>
                  <a:effectLst/>
                  <a:uLnTx/>
                  <a:uFillTx/>
                  <a:latin typeface="Calibri" panose="020F0502020204030204"/>
                  <a:ea typeface="+mn-ea"/>
                  <a:cs typeface="+mn-cs"/>
                </a:rPr>
                <a:t>Overarching Priorities</a:t>
              </a:r>
            </a:p>
          </p:txBody>
        </p:sp>
        <p:sp>
          <p:nvSpPr>
            <p:cNvPr id="59" name="TextBox 58">
              <a:extLst>
                <a:ext uri="{FF2B5EF4-FFF2-40B4-BE49-F238E27FC236}">
                  <a16:creationId xmlns:a16="http://schemas.microsoft.com/office/drawing/2014/main" id="{011F4085-6FB1-B842-A853-D77C91B88EA7}"/>
                </a:ext>
              </a:extLst>
            </p:cNvPr>
            <p:cNvSpPr txBox="1"/>
            <p:nvPr/>
          </p:nvSpPr>
          <p:spPr>
            <a:xfrm>
              <a:off x="123289" y="2434509"/>
              <a:ext cx="1334740" cy="30187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13529F"/>
                  </a:solidFill>
                  <a:effectLst/>
                  <a:uLnTx/>
                  <a:uFillTx/>
                  <a:latin typeface="Calibri" panose="020F0502020204030204"/>
                  <a:ea typeface="+mn-ea"/>
                  <a:cs typeface="+mn-cs"/>
                </a:rPr>
                <a:t>Core Values</a:t>
              </a:r>
            </a:p>
          </p:txBody>
        </p:sp>
        <p:sp>
          <p:nvSpPr>
            <p:cNvPr id="60" name="TextBox 59">
              <a:extLst>
                <a:ext uri="{FF2B5EF4-FFF2-40B4-BE49-F238E27FC236}">
                  <a16:creationId xmlns:a16="http://schemas.microsoft.com/office/drawing/2014/main" id="{D4BBFBA6-2EEE-6A43-ABD9-1E939E2BC6E2}"/>
                </a:ext>
              </a:extLst>
            </p:cNvPr>
            <p:cNvSpPr txBox="1"/>
            <p:nvPr/>
          </p:nvSpPr>
          <p:spPr>
            <a:xfrm>
              <a:off x="123289" y="2888195"/>
              <a:ext cx="1334740" cy="57356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small" spc="0" normalizeH="0" baseline="0" noProof="0" dirty="0">
                  <a:ln>
                    <a:noFill/>
                  </a:ln>
                  <a:solidFill>
                    <a:srgbClr val="13529F"/>
                  </a:solidFill>
                  <a:effectLst/>
                  <a:uLnTx/>
                  <a:uFillTx/>
                  <a:latin typeface="Calibri" panose="020F0502020204030204"/>
                  <a:ea typeface="+mn-ea"/>
                  <a:cs typeface="+mn-cs"/>
                </a:rPr>
                <a:t>Long-term Goals</a:t>
              </a:r>
            </a:p>
          </p:txBody>
        </p:sp>
        <p:sp>
          <p:nvSpPr>
            <p:cNvPr id="61" name="TextBox 60">
              <a:extLst>
                <a:ext uri="{FF2B5EF4-FFF2-40B4-BE49-F238E27FC236}">
                  <a16:creationId xmlns:a16="http://schemas.microsoft.com/office/drawing/2014/main" id="{D21BC8DF-C86E-B240-A688-AA47164E7249}"/>
                </a:ext>
              </a:extLst>
            </p:cNvPr>
            <p:cNvSpPr txBox="1"/>
            <p:nvPr/>
          </p:nvSpPr>
          <p:spPr>
            <a:xfrm>
              <a:off x="123289" y="4461046"/>
              <a:ext cx="1334740" cy="217351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small" spc="0" normalizeH="0" baseline="0" noProof="0" dirty="0">
                  <a:ln>
                    <a:noFill/>
                  </a:ln>
                  <a:solidFill>
                    <a:srgbClr val="13529F"/>
                  </a:solidFill>
                  <a:effectLst/>
                  <a:uLnTx/>
                  <a:uFillTx/>
                  <a:latin typeface="Calibri" panose="020F0502020204030204"/>
                  <a:ea typeface="+mn-ea"/>
                  <a:cs typeface="+mn-cs"/>
                </a:rPr>
                <a:t>Strategic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13529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13529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13529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13529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13529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13529F"/>
                </a:solidFill>
                <a:effectLst/>
                <a:uLnTx/>
                <a:uFillTx/>
                <a:latin typeface="Calibri" panose="020F05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13529F"/>
                  </a:solidFill>
                  <a:effectLst/>
                  <a:uLnTx/>
                  <a:uFillTx/>
                  <a:latin typeface="Calibri" panose="020F0502020204030204"/>
                  <a:ea typeface="+mn-ea"/>
                  <a:cs typeface="+mn-cs"/>
                </a:rPr>
                <a:t>Focus areas for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13529F"/>
                  </a:solidFill>
                  <a:effectLst/>
                  <a:uLnTx/>
                  <a:uFillTx/>
                  <a:latin typeface="Calibri" panose="020F0502020204030204"/>
                  <a:ea typeface="+mn-ea"/>
                  <a:cs typeface="+mn-cs"/>
                </a:rPr>
                <a:t>2024-2027 ⇣</a:t>
              </a:r>
            </a:p>
          </p:txBody>
        </p:sp>
        <p:sp>
          <p:nvSpPr>
            <p:cNvPr id="62" name="Rectangle 61">
              <a:extLst>
                <a:ext uri="{FF2B5EF4-FFF2-40B4-BE49-F238E27FC236}">
                  <a16:creationId xmlns:a16="http://schemas.microsoft.com/office/drawing/2014/main" id="{B275B28D-C341-7A4C-A006-A685640755A0}"/>
                </a:ext>
              </a:extLst>
            </p:cNvPr>
            <p:cNvSpPr/>
            <p:nvPr/>
          </p:nvSpPr>
          <p:spPr>
            <a:xfrm>
              <a:off x="1458029" y="1082988"/>
              <a:ext cx="7460699" cy="626284"/>
            </a:xfrm>
            <a:prstGeom prst="rect">
              <a:avLst/>
            </a:prstGeom>
            <a:solidFill>
              <a:schemeClr val="tx2">
                <a:lumMod val="20000"/>
                <a:lumOff val="80000"/>
                <a:alpha val="69769"/>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A world where </a:t>
              </a: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all nations</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especially the </a:t>
              </a: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most vulnerable</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are </a:t>
              </a: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more resilient</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to the </a:t>
              </a:r>
              <a:b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b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socioeconomic impact</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of </a:t>
              </a: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extreme weather, climate, water </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and other </a:t>
              </a: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environmental events</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and</a:t>
              </a:r>
              <a:b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b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a:t>
              </a: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empowered</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to boost their </a:t>
              </a: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sustainable development</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through the </a:t>
              </a: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best possible weather, climate and water services</a:t>
              </a:r>
              <a:endParaRPr kumimoji="0" lang="en-US" sz="1200" b="0" i="0" u="none" strike="noStrike" kern="1200" cap="none" spc="0" normalizeH="0" baseline="0" noProof="0" dirty="0">
                <a:ln>
                  <a:noFill/>
                </a:ln>
                <a:solidFill>
                  <a:srgbClr val="13519F"/>
                </a:solidFill>
                <a:effectLst/>
                <a:uLnTx/>
                <a:uFillTx/>
                <a:latin typeface="Calibri" panose="020F0502020204030204"/>
                <a:ea typeface="+mn-ea"/>
                <a:cs typeface="+mn-cs"/>
              </a:endParaRPr>
            </a:p>
          </p:txBody>
        </p:sp>
        <p:pic>
          <p:nvPicPr>
            <p:cNvPr id="63" name="Picture 62">
              <a:extLst>
                <a:ext uri="{FF2B5EF4-FFF2-40B4-BE49-F238E27FC236}">
                  <a16:creationId xmlns:a16="http://schemas.microsoft.com/office/drawing/2014/main" id="{3222AB12-71E3-1249-8988-ABFED8CE4A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8925" y="3175340"/>
              <a:ext cx="630324" cy="660199"/>
            </a:xfrm>
            <a:prstGeom prst="rect">
              <a:avLst/>
            </a:prstGeom>
          </p:spPr>
        </p:pic>
        <p:pic>
          <p:nvPicPr>
            <p:cNvPr id="64" name="Picture 63">
              <a:extLst>
                <a:ext uri="{FF2B5EF4-FFF2-40B4-BE49-F238E27FC236}">
                  <a16:creationId xmlns:a16="http://schemas.microsoft.com/office/drawing/2014/main" id="{49BD4CB5-D9B5-AF4C-B0AA-5BB4735E83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1965" y="3245960"/>
              <a:ext cx="504259" cy="528159"/>
            </a:xfrm>
            <a:prstGeom prst="rect">
              <a:avLst/>
            </a:prstGeom>
          </p:spPr>
        </p:pic>
        <p:sp>
          <p:nvSpPr>
            <p:cNvPr id="65" name="Rectangle 64">
              <a:extLst>
                <a:ext uri="{FF2B5EF4-FFF2-40B4-BE49-F238E27FC236}">
                  <a16:creationId xmlns:a16="http://schemas.microsoft.com/office/drawing/2014/main" id="{EFFDE88F-6A88-154C-9809-AC1E76AEBC2D}"/>
                </a:ext>
              </a:extLst>
            </p:cNvPr>
            <p:cNvSpPr/>
            <p:nvPr/>
          </p:nvSpPr>
          <p:spPr>
            <a:xfrm>
              <a:off x="4460127" y="2867309"/>
              <a:ext cx="1456073" cy="1533325"/>
            </a:xfrm>
            <a:prstGeom prst="rect">
              <a:avLst/>
            </a:prstGeom>
            <a:solidFill>
              <a:srgbClr val="005BAA"/>
            </a:solidFill>
            <a:ln>
              <a:solidFill>
                <a:srgbClr val="005BAA"/>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36000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Science and Innovations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Advance targeted research</a:t>
              </a:r>
            </a:p>
          </p:txBody>
        </p:sp>
        <p:pic>
          <p:nvPicPr>
            <p:cNvPr id="66" name="Picture 65">
              <a:extLst>
                <a:ext uri="{FF2B5EF4-FFF2-40B4-BE49-F238E27FC236}">
                  <a16:creationId xmlns:a16="http://schemas.microsoft.com/office/drawing/2014/main" id="{708D462A-BDD4-E745-A3C3-16930F6C0A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0156" y="3351893"/>
              <a:ext cx="630324" cy="529405"/>
            </a:xfrm>
            <a:prstGeom prst="rect">
              <a:avLst/>
            </a:prstGeom>
          </p:spPr>
        </p:pic>
        <p:sp>
          <p:nvSpPr>
            <p:cNvPr id="67" name="Rectangle 66">
              <a:extLst>
                <a:ext uri="{FF2B5EF4-FFF2-40B4-BE49-F238E27FC236}">
                  <a16:creationId xmlns:a16="http://schemas.microsoft.com/office/drawing/2014/main" id="{BA4C48E6-1AA8-164A-8A28-C7C14EF92224}"/>
                </a:ext>
              </a:extLst>
            </p:cNvPr>
            <p:cNvSpPr/>
            <p:nvPr/>
          </p:nvSpPr>
          <p:spPr>
            <a:xfrm>
              <a:off x="5961175" y="2867308"/>
              <a:ext cx="1456073" cy="1533325"/>
            </a:xfrm>
            <a:prstGeom prst="rect">
              <a:avLst/>
            </a:prstGeom>
            <a:solidFill>
              <a:srgbClr val="005BAA"/>
            </a:solidFill>
            <a:ln>
              <a:solidFill>
                <a:srgbClr val="005BAA"/>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 Member Services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Close the </a:t>
              </a:r>
              <a:b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capacity gap</a:t>
              </a:r>
            </a:p>
          </p:txBody>
        </p:sp>
        <p:pic>
          <p:nvPicPr>
            <p:cNvPr id="68" name="Picture 3" descr="\\INTERNAL.WMO.INT\UserData\redirected\cnovenario\Documents\Icons\handshake_white.png">
              <a:extLst>
                <a:ext uri="{FF2B5EF4-FFF2-40B4-BE49-F238E27FC236}">
                  <a16:creationId xmlns:a16="http://schemas.microsoft.com/office/drawing/2014/main" id="{6F2C570F-0147-114B-A9C3-FFAF032484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8031" y="3351888"/>
              <a:ext cx="605111" cy="597916"/>
            </a:xfrm>
            <a:prstGeom prst="rect">
              <a:avLst/>
            </a:prstGeom>
            <a:noFill/>
            <a:extLst>
              <a:ext uri="{909E8E84-426E-40DD-AFC4-6F175D3DCCD1}">
                <a14:hiddenFill xmlns:a14="http://schemas.microsoft.com/office/drawing/2010/main">
                  <a:solidFill>
                    <a:srgbClr val="FFFFFF"/>
                  </a:solidFill>
                </a14:hiddenFill>
              </a:ext>
            </a:extLst>
          </p:spPr>
        </p:pic>
        <p:sp>
          <p:nvSpPr>
            <p:cNvPr id="69" name="Rectangle 68">
              <a:extLst>
                <a:ext uri="{FF2B5EF4-FFF2-40B4-BE49-F238E27FC236}">
                  <a16:creationId xmlns:a16="http://schemas.microsoft.com/office/drawing/2014/main" id="{F076F7E3-F5F5-5946-AC97-DA476BF8D317}"/>
                </a:ext>
              </a:extLst>
            </p:cNvPr>
            <p:cNvSpPr/>
            <p:nvPr/>
          </p:nvSpPr>
          <p:spPr>
            <a:xfrm>
              <a:off x="7462224" y="2867309"/>
              <a:ext cx="1456073" cy="1533325"/>
            </a:xfrm>
            <a:prstGeom prst="rect">
              <a:avLst/>
            </a:prstGeom>
            <a:solidFill>
              <a:srgbClr val="005BAA"/>
            </a:solidFill>
            <a:ln>
              <a:solidFill>
                <a:srgbClr val="005BAA"/>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Smart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Organization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Strategic realignment  of WMO structure and </a:t>
              </a:r>
              <a:r>
                <a:rPr kumimoji="0" lang="en-US" sz="1000" b="1" i="0" u="none" strike="noStrike" kern="1200" cap="none" spc="0" normalizeH="0" baseline="0" noProof="0" dirty="0" err="1">
                  <a:ln>
                    <a:noFill/>
                  </a:ln>
                  <a:solidFill>
                    <a:prstClr val="white"/>
                  </a:solidFill>
                  <a:effectLst/>
                  <a:uLnTx/>
                  <a:uFillTx/>
                  <a:latin typeface="Calibri" panose="020F0502020204030204"/>
                  <a:ea typeface="+mn-ea"/>
                  <a:cs typeface="+mn-cs"/>
                </a:rPr>
                <a:t>programmes</a:t>
              </a:r>
              <a:endParaRPr kumimoji="0" lang="en-US" sz="7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70" name="Group 69">
              <a:extLst>
                <a:ext uri="{FF2B5EF4-FFF2-40B4-BE49-F238E27FC236}">
                  <a16:creationId xmlns:a16="http://schemas.microsoft.com/office/drawing/2014/main" id="{5F22C90C-F116-314E-9680-081F1BDF36E8}"/>
                </a:ext>
              </a:extLst>
            </p:cNvPr>
            <p:cNvGrpSpPr/>
            <p:nvPr/>
          </p:nvGrpSpPr>
          <p:grpSpPr>
            <a:xfrm>
              <a:off x="7983689" y="3462420"/>
              <a:ext cx="417111" cy="295512"/>
              <a:chOff x="826419" y="5447130"/>
              <a:chExt cx="427450" cy="303808"/>
            </a:xfrm>
          </p:grpSpPr>
          <p:sp>
            <p:nvSpPr>
              <p:cNvPr id="87" name="Oval 86">
                <a:extLst>
                  <a:ext uri="{FF2B5EF4-FFF2-40B4-BE49-F238E27FC236}">
                    <a16:creationId xmlns:a16="http://schemas.microsoft.com/office/drawing/2014/main" id="{73C23C8B-4F9B-D546-AC5D-362DADCD5956}"/>
                  </a:ext>
                </a:extLst>
              </p:cNvPr>
              <p:cNvSpPr/>
              <p:nvPr/>
            </p:nvSpPr>
            <p:spPr>
              <a:xfrm>
                <a:off x="984075" y="5447130"/>
                <a:ext cx="112138" cy="11213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Oval 87">
                <a:extLst>
                  <a:ext uri="{FF2B5EF4-FFF2-40B4-BE49-F238E27FC236}">
                    <a16:creationId xmlns:a16="http://schemas.microsoft.com/office/drawing/2014/main" id="{B987925C-AAD2-634C-BB3B-73BCF1096858}"/>
                  </a:ext>
                </a:extLst>
              </p:cNvPr>
              <p:cNvSpPr/>
              <p:nvPr/>
            </p:nvSpPr>
            <p:spPr>
              <a:xfrm>
                <a:off x="984075" y="5638800"/>
                <a:ext cx="112138" cy="11213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Oval 88">
                <a:extLst>
                  <a:ext uri="{FF2B5EF4-FFF2-40B4-BE49-F238E27FC236}">
                    <a16:creationId xmlns:a16="http://schemas.microsoft.com/office/drawing/2014/main" id="{86FE3941-C63B-7548-9991-30D08508E1A8}"/>
                  </a:ext>
                </a:extLst>
              </p:cNvPr>
              <p:cNvSpPr/>
              <p:nvPr/>
            </p:nvSpPr>
            <p:spPr>
              <a:xfrm>
                <a:off x="1141731" y="5638800"/>
                <a:ext cx="112138" cy="11213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0" name="Oval 89">
                <a:extLst>
                  <a:ext uri="{FF2B5EF4-FFF2-40B4-BE49-F238E27FC236}">
                    <a16:creationId xmlns:a16="http://schemas.microsoft.com/office/drawing/2014/main" id="{3E83D336-E5F4-9D4D-A91C-A047C2F8A9AB}"/>
                  </a:ext>
                </a:extLst>
              </p:cNvPr>
              <p:cNvSpPr/>
              <p:nvPr/>
            </p:nvSpPr>
            <p:spPr>
              <a:xfrm>
                <a:off x="826419" y="5638800"/>
                <a:ext cx="112138" cy="11213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1" name="Straight Connector 90">
                <a:extLst>
                  <a:ext uri="{FF2B5EF4-FFF2-40B4-BE49-F238E27FC236}">
                    <a16:creationId xmlns:a16="http://schemas.microsoft.com/office/drawing/2014/main" id="{16F5DCFB-8E96-3F43-A91B-6F89278CF1D7}"/>
                  </a:ext>
                </a:extLst>
              </p:cNvPr>
              <p:cNvCxnSpPr/>
              <p:nvPr/>
            </p:nvCxnSpPr>
            <p:spPr>
              <a:xfrm>
                <a:off x="1040144" y="5554505"/>
                <a:ext cx="0" cy="10800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EDC170D9-9427-BF4D-946E-13A5D36D8787}"/>
                  </a:ext>
                </a:extLst>
              </p:cNvPr>
              <p:cNvCxnSpPr/>
              <p:nvPr/>
            </p:nvCxnSpPr>
            <p:spPr>
              <a:xfrm flipV="1">
                <a:off x="882488" y="5592609"/>
                <a:ext cx="0" cy="79532"/>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1382180A-F7DD-DC4A-83AE-444AF1A3D87B}"/>
                  </a:ext>
                </a:extLst>
              </p:cNvPr>
              <p:cNvCxnSpPr/>
              <p:nvPr/>
            </p:nvCxnSpPr>
            <p:spPr>
              <a:xfrm flipV="1">
                <a:off x="1197800" y="5592609"/>
                <a:ext cx="0" cy="79532"/>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BA8E8BF3-B2E1-7B4B-86EF-06A45EABBC7F}"/>
                  </a:ext>
                </a:extLst>
              </p:cNvPr>
              <p:cNvCxnSpPr/>
              <p:nvPr/>
            </p:nvCxnSpPr>
            <p:spPr>
              <a:xfrm>
                <a:off x="867610" y="5596267"/>
                <a:ext cx="34200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71" name="TextBox 70">
              <a:extLst>
                <a:ext uri="{FF2B5EF4-FFF2-40B4-BE49-F238E27FC236}">
                  <a16:creationId xmlns:a16="http://schemas.microsoft.com/office/drawing/2014/main" id="{1277C174-9819-8A46-8D07-29CAA8167AA8}"/>
                </a:ext>
              </a:extLst>
            </p:cNvPr>
            <p:cNvSpPr txBox="1"/>
            <p:nvPr/>
          </p:nvSpPr>
          <p:spPr>
            <a:xfrm>
              <a:off x="1449253" y="2866033"/>
              <a:ext cx="357349" cy="5296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72" name="TextBox 71">
              <a:extLst>
                <a:ext uri="{FF2B5EF4-FFF2-40B4-BE49-F238E27FC236}">
                  <a16:creationId xmlns:a16="http://schemas.microsoft.com/office/drawing/2014/main" id="{38BF121A-09DB-864B-A28B-7B9EF6D850D8}"/>
                </a:ext>
              </a:extLst>
            </p:cNvPr>
            <p:cNvSpPr txBox="1"/>
            <p:nvPr/>
          </p:nvSpPr>
          <p:spPr>
            <a:xfrm>
              <a:off x="7453448" y="2865083"/>
              <a:ext cx="374693" cy="5305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5</a:t>
              </a:r>
            </a:p>
          </p:txBody>
        </p:sp>
        <p:sp>
          <p:nvSpPr>
            <p:cNvPr id="73" name="TextBox 72">
              <a:extLst>
                <a:ext uri="{FF2B5EF4-FFF2-40B4-BE49-F238E27FC236}">
                  <a16:creationId xmlns:a16="http://schemas.microsoft.com/office/drawing/2014/main" id="{85E93B73-C2C6-B04A-9667-C211831781E7}"/>
                </a:ext>
              </a:extLst>
            </p:cNvPr>
            <p:cNvSpPr txBox="1"/>
            <p:nvPr/>
          </p:nvSpPr>
          <p:spPr>
            <a:xfrm>
              <a:off x="2944979" y="2873443"/>
              <a:ext cx="374693" cy="5305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sp>
          <p:nvSpPr>
            <p:cNvPr id="74" name="TextBox 73">
              <a:extLst>
                <a:ext uri="{FF2B5EF4-FFF2-40B4-BE49-F238E27FC236}">
                  <a16:creationId xmlns:a16="http://schemas.microsoft.com/office/drawing/2014/main" id="{1D527250-D3B1-B040-BB49-0F4BE304E400}"/>
                </a:ext>
              </a:extLst>
            </p:cNvPr>
            <p:cNvSpPr txBox="1"/>
            <p:nvPr/>
          </p:nvSpPr>
          <p:spPr>
            <a:xfrm>
              <a:off x="4454857" y="2865083"/>
              <a:ext cx="374693" cy="5305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3</a:t>
              </a:r>
            </a:p>
          </p:txBody>
        </p:sp>
        <p:sp>
          <p:nvSpPr>
            <p:cNvPr id="75" name="TextBox 74">
              <a:extLst>
                <a:ext uri="{FF2B5EF4-FFF2-40B4-BE49-F238E27FC236}">
                  <a16:creationId xmlns:a16="http://schemas.microsoft.com/office/drawing/2014/main" id="{16411F34-4F90-3941-8687-3521479A31C9}"/>
                </a:ext>
              </a:extLst>
            </p:cNvPr>
            <p:cNvSpPr txBox="1"/>
            <p:nvPr/>
          </p:nvSpPr>
          <p:spPr>
            <a:xfrm>
              <a:off x="5960850" y="2873443"/>
              <a:ext cx="374693" cy="5305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4</a:t>
              </a:r>
            </a:p>
          </p:txBody>
        </p:sp>
        <p:sp>
          <p:nvSpPr>
            <p:cNvPr id="76" name="Rectangle 75">
              <a:extLst>
                <a:ext uri="{FF2B5EF4-FFF2-40B4-BE49-F238E27FC236}">
                  <a16:creationId xmlns:a16="http://schemas.microsoft.com/office/drawing/2014/main" id="{29EC5507-A552-284D-9E01-7FD4A7D8DB8C}"/>
                </a:ext>
              </a:extLst>
            </p:cNvPr>
            <p:cNvSpPr/>
            <p:nvPr/>
          </p:nvSpPr>
          <p:spPr>
            <a:xfrm>
              <a:off x="1458029" y="1775918"/>
              <a:ext cx="2453865" cy="547616"/>
            </a:xfrm>
            <a:prstGeom prst="rect">
              <a:avLst/>
            </a:prstGeom>
            <a:solidFill>
              <a:schemeClr val="tx2">
                <a:lumMod val="40000"/>
                <a:lumOff val="60000"/>
                <a:alpha val="69952"/>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Preparedness for, and reducing loss    </a:t>
              </a:r>
              <a:r>
                <a:rPr kumimoji="0" lang="en-GB" sz="1100" b="0" i="0" u="none" strike="noStrike" kern="1200" cap="none" spc="0" normalizeH="0" baseline="0" noProof="0" dirty="0">
                  <a:ln>
                    <a:noFill/>
                  </a:ln>
                  <a:solidFill>
                    <a:srgbClr val="13519F"/>
                  </a:solidFill>
                  <a:effectLst/>
                  <a:uLnTx/>
                  <a:uFillTx/>
                  <a:latin typeface="Calibri" panose="020F0502020204030204"/>
                  <a:ea typeface="Arial" panose="020B0604020202020204" pitchFamily="34" charset="0"/>
                  <a:cs typeface="Arial" panose="020B0604020202020204" pitchFamily="34" charset="0"/>
                </a:rPr>
                <a:t>of life, infrastructure and livelihood </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from hydrometeorological extremes</a:t>
              </a:r>
            </a:p>
          </p:txBody>
        </p:sp>
        <p:sp>
          <p:nvSpPr>
            <p:cNvPr id="77" name="Rectangle 76">
              <a:extLst>
                <a:ext uri="{FF2B5EF4-FFF2-40B4-BE49-F238E27FC236}">
                  <a16:creationId xmlns:a16="http://schemas.microsoft.com/office/drawing/2014/main" id="{A87DA623-87E6-6447-BE0D-D74AF41B9A92}"/>
                </a:ext>
              </a:extLst>
            </p:cNvPr>
            <p:cNvSpPr/>
            <p:nvPr/>
          </p:nvSpPr>
          <p:spPr>
            <a:xfrm>
              <a:off x="6464864" y="1775918"/>
              <a:ext cx="2453865" cy="547616"/>
            </a:xfrm>
            <a:prstGeom prst="rect">
              <a:avLst/>
            </a:prstGeom>
            <a:solidFill>
              <a:schemeClr val="tx2">
                <a:lumMod val="40000"/>
                <a:lumOff val="60000"/>
                <a:alpha val="70000"/>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Socioeconomic value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of weather, climate, hydrological and related environmental services</a:t>
              </a:r>
            </a:p>
          </p:txBody>
        </p:sp>
        <p:sp>
          <p:nvSpPr>
            <p:cNvPr id="78" name="Rectangle 77">
              <a:extLst>
                <a:ext uri="{FF2B5EF4-FFF2-40B4-BE49-F238E27FC236}">
                  <a16:creationId xmlns:a16="http://schemas.microsoft.com/office/drawing/2014/main" id="{1C22BCA5-C6FE-CE49-8595-E9FB73DE6CD1}"/>
                </a:ext>
              </a:extLst>
            </p:cNvPr>
            <p:cNvSpPr/>
            <p:nvPr/>
          </p:nvSpPr>
          <p:spPr>
            <a:xfrm>
              <a:off x="3961446" y="1775918"/>
              <a:ext cx="2453865" cy="547616"/>
            </a:xfrm>
            <a:prstGeom prst="rect">
              <a:avLst/>
            </a:prstGeom>
            <a:solidFill>
              <a:schemeClr val="tx2">
                <a:lumMod val="40000"/>
                <a:lumOff val="60000"/>
                <a:alpha val="70000"/>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3519F"/>
                  </a:solidFill>
                  <a:effectLst/>
                  <a:uLnTx/>
                  <a:uFillTx/>
                  <a:latin typeface="Calibri" panose="020F0502020204030204"/>
                  <a:ea typeface="+mn-ea"/>
                  <a:cs typeface="+mn-cs"/>
                </a:rPr>
                <a:t>Climate-smart decision-making</a:t>
              </a: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 </a:t>
              </a:r>
              <a:b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br>
              <a:r>
                <a:rPr kumimoji="0" lang="en-US" sz="1100" b="0" i="0" u="none" strike="noStrike" kern="1200" cap="none" spc="0" normalizeH="0" baseline="0" noProof="0" dirty="0">
                  <a:ln>
                    <a:noFill/>
                  </a:ln>
                  <a:solidFill>
                    <a:srgbClr val="13519F"/>
                  </a:solidFill>
                  <a:effectLst/>
                  <a:uLnTx/>
                  <a:uFillTx/>
                  <a:latin typeface="Calibri" panose="020F0502020204030204"/>
                  <a:ea typeface="+mn-ea"/>
                  <a:cs typeface="+mn-cs"/>
                </a:rPr>
                <a:t>to build resilience and adaptation to climate risk</a:t>
              </a:r>
            </a:p>
          </p:txBody>
        </p:sp>
        <p:sp>
          <p:nvSpPr>
            <p:cNvPr id="79" name="Rectangle 78">
              <a:extLst>
                <a:ext uri="{FF2B5EF4-FFF2-40B4-BE49-F238E27FC236}">
                  <a16:creationId xmlns:a16="http://schemas.microsoft.com/office/drawing/2014/main" id="{C3CCD549-8E00-1F48-9A29-9255C792F273}"/>
                </a:ext>
              </a:extLst>
            </p:cNvPr>
            <p:cNvSpPr/>
            <p:nvPr/>
          </p:nvSpPr>
          <p:spPr>
            <a:xfrm>
              <a:off x="1458030" y="2382022"/>
              <a:ext cx="2453865" cy="420755"/>
            </a:xfrm>
            <a:prstGeom prst="rect">
              <a:avLst/>
            </a:prstGeom>
            <a:solidFill>
              <a:schemeClr val="tx2">
                <a:lumMod val="60000"/>
                <a:lumOff val="40000"/>
              </a:schemeClr>
            </a:solidFill>
            <a:ln>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Accountability for results </a:t>
              </a:r>
              <a:b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and transparency</a:t>
              </a:r>
            </a:p>
          </p:txBody>
        </p:sp>
        <p:sp>
          <p:nvSpPr>
            <p:cNvPr id="80" name="Rectangle 79">
              <a:extLst>
                <a:ext uri="{FF2B5EF4-FFF2-40B4-BE49-F238E27FC236}">
                  <a16:creationId xmlns:a16="http://schemas.microsoft.com/office/drawing/2014/main" id="{8505436A-4321-0742-B5A5-C30365EBC50C}"/>
                </a:ext>
              </a:extLst>
            </p:cNvPr>
            <p:cNvSpPr/>
            <p:nvPr/>
          </p:nvSpPr>
          <p:spPr>
            <a:xfrm>
              <a:off x="6464864" y="2382022"/>
              <a:ext cx="2453865" cy="420755"/>
            </a:xfrm>
            <a:prstGeom prst="rect">
              <a:avLst/>
            </a:prstGeom>
            <a:solidFill>
              <a:schemeClr val="tx2">
                <a:lumMod val="60000"/>
                <a:lumOff val="40000"/>
              </a:schemeClr>
            </a:solidFill>
            <a:ln>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Inclusiveness and diversity</a:t>
              </a:r>
            </a:p>
          </p:txBody>
        </p:sp>
        <p:sp>
          <p:nvSpPr>
            <p:cNvPr id="81" name="Rectangle 80">
              <a:extLst>
                <a:ext uri="{FF2B5EF4-FFF2-40B4-BE49-F238E27FC236}">
                  <a16:creationId xmlns:a16="http://schemas.microsoft.com/office/drawing/2014/main" id="{1764A6FA-DDF1-1B44-961C-8E0E73152322}"/>
                </a:ext>
              </a:extLst>
            </p:cNvPr>
            <p:cNvSpPr/>
            <p:nvPr/>
          </p:nvSpPr>
          <p:spPr>
            <a:xfrm>
              <a:off x="3961447" y="2382022"/>
              <a:ext cx="2453865" cy="420755"/>
            </a:xfrm>
            <a:prstGeom prst="rect">
              <a:avLst/>
            </a:prstGeom>
            <a:solidFill>
              <a:schemeClr val="tx2">
                <a:lumMod val="60000"/>
                <a:lumOff val="40000"/>
              </a:schemeClr>
            </a:solidFill>
            <a:ln>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Collaboration and partnership</a:t>
              </a:r>
            </a:p>
          </p:txBody>
        </p:sp>
        <p:sp>
          <p:nvSpPr>
            <p:cNvPr id="82" name="Rectangle 81">
              <a:extLst>
                <a:ext uri="{FF2B5EF4-FFF2-40B4-BE49-F238E27FC236}">
                  <a16:creationId xmlns:a16="http://schemas.microsoft.com/office/drawing/2014/main" id="{0FA62D03-4EBC-5F4F-900C-C830C22336BA}"/>
                </a:ext>
              </a:extLst>
            </p:cNvPr>
            <p:cNvSpPr/>
            <p:nvPr/>
          </p:nvSpPr>
          <p:spPr>
            <a:xfrm>
              <a:off x="2950303" y="4461045"/>
              <a:ext cx="1456073" cy="2129646"/>
            </a:xfrm>
            <a:prstGeom prst="rect">
              <a:avLst/>
            </a:prstGeom>
            <a:noFill/>
            <a:ln>
              <a:solidFill>
                <a:srgbClr val="1869CA">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Acquisition</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of Earth system observation data (WIGOS)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Access to, exchange and management </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of Earth system observation data and products (WIS)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Access to and use of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numerical analysis </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and Earth system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prediction products</a:t>
              </a:r>
            </a:p>
          </p:txBody>
        </p:sp>
        <p:sp>
          <p:nvSpPr>
            <p:cNvPr id="83" name="Rectangle 82">
              <a:extLst>
                <a:ext uri="{FF2B5EF4-FFF2-40B4-BE49-F238E27FC236}">
                  <a16:creationId xmlns:a16="http://schemas.microsoft.com/office/drawing/2014/main" id="{39FF86D4-4191-DD49-A1D0-B01949F51781}"/>
                </a:ext>
              </a:extLst>
            </p:cNvPr>
            <p:cNvSpPr/>
            <p:nvPr/>
          </p:nvSpPr>
          <p:spPr>
            <a:xfrm>
              <a:off x="1458029" y="4461044"/>
              <a:ext cx="1456073" cy="2129646"/>
            </a:xfrm>
            <a:prstGeom prst="rect">
              <a:avLst/>
            </a:prstGeom>
            <a:noFill/>
            <a:ln>
              <a:solidFill>
                <a:srgbClr val="1869CA">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National multi-hazard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early warning/alert systems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Policy- and decision-supporting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climate </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information &amp; services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Hydrological</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services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Decision-supporting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weather</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information &amp; services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Changes in the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cryosphere</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and downstream impacts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A847C513-2B86-3A4E-872C-429C953A4CBA}"/>
                </a:ext>
              </a:extLst>
            </p:cNvPr>
            <p:cNvSpPr/>
            <p:nvPr/>
          </p:nvSpPr>
          <p:spPr>
            <a:xfrm>
              <a:off x="4451351" y="4461045"/>
              <a:ext cx="1456073" cy="2129646"/>
            </a:xfrm>
            <a:prstGeom prst="rect">
              <a:avLst/>
            </a:prstGeom>
            <a:noFill/>
            <a:ln>
              <a:solidFill>
                <a:srgbClr val="1869CA">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Advance</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 scientific knowledge of the Earth system</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Enhance</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 science-for-service value chain </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to improve predictive capabilities and analysis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Advance</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 policy-relevant science</a:t>
              </a:r>
            </a:p>
          </p:txBody>
        </p:sp>
        <p:sp>
          <p:nvSpPr>
            <p:cNvPr id="85" name="Rectangle 84">
              <a:extLst>
                <a:ext uri="{FF2B5EF4-FFF2-40B4-BE49-F238E27FC236}">
                  <a16:creationId xmlns:a16="http://schemas.microsoft.com/office/drawing/2014/main" id="{088071BC-B42F-1140-BD04-79FF6CC2A299}"/>
                </a:ext>
              </a:extLst>
            </p:cNvPr>
            <p:cNvSpPr/>
            <p:nvPr/>
          </p:nvSpPr>
          <p:spPr>
            <a:xfrm>
              <a:off x="5960850" y="4461044"/>
              <a:ext cx="1456073" cy="2129646"/>
            </a:xfrm>
            <a:prstGeom prst="rect">
              <a:avLst/>
            </a:prstGeom>
            <a:noFill/>
            <a:ln>
              <a:solidFill>
                <a:srgbClr val="1869CA">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Enable developing countries to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provide and utilize essential services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Develop and sustain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core competencies and expertise</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Scale up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partnerships for investment </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in sustainable cost- efficient infrastructure and service delivery</a:t>
              </a:r>
            </a:p>
          </p:txBody>
        </p:sp>
        <p:sp>
          <p:nvSpPr>
            <p:cNvPr id="86" name="Rectangle 85">
              <a:extLst>
                <a:ext uri="{FF2B5EF4-FFF2-40B4-BE49-F238E27FC236}">
                  <a16:creationId xmlns:a16="http://schemas.microsoft.com/office/drawing/2014/main" id="{D6626641-C8B9-2448-8122-255FE1379A17}"/>
                </a:ext>
              </a:extLst>
            </p:cNvPr>
            <p:cNvSpPr/>
            <p:nvPr/>
          </p:nvSpPr>
          <p:spPr>
            <a:xfrm>
              <a:off x="7470348" y="4461044"/>
              <a:ext cx="1456073" cy="2129646"/>
            </a:xfrm>
            <a:prstGeom prst="rect">
              <a:avLst/>
            </a:prstGeom>
            <a:noFill/>
            <a:ln>
              <a:solidFill>
                <a:srgbClr val="1869CA">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Optimize</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 </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WMO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constituent body structure</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Strategic</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 partnerships</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Advance</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 equal, effective </a:t>
              </a: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and</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 inclusive participation</a:t>
              </a:r>
            </a:p>
            <a:p>
              <a:pPr marL="108000" marR="0" lvl="0" indent="-1080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srgbClr val="1869CA"/>
                  </a:solidFill>
                  <a:effectLst/>
                  <a:uLnTx/>
                  <a:uFillTx/>
                  <a:latin typeface="Calibri" panose="020F0502020204030204"/>
                  <a:ea typeface="+mn-ea"/>
                  <a:cs typeface="+mn-cs"/>
                </a:rPr>
                <a:t> </a:t>
              </a:r>
              <a:r>
                <a:rPr kumimoji="0" lang="en-US" sz="1000" b="1" i="0" u="none" strike="noStrike" kern="1200" cap="none" spc="0" normalizeH="0" baseline="0" noProof="0" dirty="0">
                  <a:ln>
                    <a:noFill/>
                  </a:ln>
                  <a:solidFill>
                    <a:srgbClr val="1869CA"/>
                  </a:solidFill>
                  <a:effectLst/>
                  <a:uLnTx/>
                  <a:uFillTx/>
                  <a:latin typeface="Calibri" panose="020F0502020204030204"/>
                  <a:ea typeface="+mn-ea"/>
                  <a:cs typeface="+mn-cs"/>
                </a:rPr>
                <a:t>Environmental sustainability</a:t>
              </a:r>
            </a:p>
          </p:txBody>
        </p:sp>
      </p:grpSp>
      <p:sp>
        <p:nvSpPr>
          <p:cNvPr id="3" name="Slide Number Placeholder 2">
            <a:extLst>
              <a:ext uri="{FF2B5EF4-FFF2-40B4-BE49-F238E27FC236}">
                <a16:creationId xmlns:a16="http://schemas.microsoft.com/office/drawing/2014/main" id="{A4D1C6C2-997D-AD7A-577A-8F14A230657B}"/>
              </a:ext>
            </a:extLst>
          </p:cNvPr>
          <p:cNvSpPr>
            <a:spLocks noGrp="1"/>
          </p:cNvSpPr>
          <p:nvPr>
            <p:ph type="sldNum" sz="quarter" idx="12"/>
          </p:nvPr>
        </p:nvSpPr>
        <p:spPr/>
        <p:txBody>
          <a:bodyPr/>
          <a:lstStyle/>
          <a:p>
            <a:fld id="{F966D8DB-6457-4B9B-9958-7C11975F88BF}" type="slidenum">
              <a:rPr lang="en-GB" smtClean="0"/>
              <a:t>4</a:t>
            </a:fld>
            <a:endParaRPr lang="en-GB"/>
          </a:p>
        </p:txBody>
      </p:sp>
    </p:spTree>
    <p:extLst>
      <p:ext uri="{BB962C8B-B14F-4D97-AF65-F5344CB8AC3E}">
        <p14:creationId xmlns:p14="http://schemas.microsoft.com/office/powerpoint/2010/main" val="201097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76A507-8371-D33E-D3D6-677DE0A07B2D}"/>
              </a:ext>
            </a:extLst>
          </p:cNvPr>
          <p:cNvSpPr>
            <a:spLocks noGrp="1"/>
          </p:cNvSpPr>
          <p:nvPr>
            <p:ph type="sldNum" sz="quarter" idx="4"/>
          </p:nvPr>
        </p:nvSpPr>
        <p:spPr/>
        <p:txBody>
          <a:bodyPr/>
          <a:lstStyle/>
          <a:p>
            <a:fld id="{9860EDB8-5305-433F-BE41-D7A86D811DB3}" type="slidenum">
              <a:rPr lang="en-US" smtClean="0"/>
              <a:pPr/>
              <a:t>5</a:t>
            </a:fld>
            <a:endParaRPr lang="en-US" dirty="0"/>
          </a:p>
        </p:txBody>
      </p:sp>
      <p:sp>
        <p:nvSpPr>
          <p:cNvPr id="5" name="Title 7">
            <a:extLst>
              <a:ext uri="{FF2B5EF4-FFF2-40B4-BE49-F238E27FC236}">
                <a16:creationId xmlns:a16="http://schemas.microsoft.com/office/drawing/2014/main" id="{8812D986-5121-F5DE-E5EF-DC990FBC64FD}"/>
              </a:ext>
            </a:extLst>
          </p:cNvPr>
          <p:cNvSpPr>
            <a:spLocks noGrp="1"/>
          </p:cNvSpPr>
          <p:nvPr>
            <p:ph type="title"/>
          </p:nvPr>
        </p:nvSpPr>
        <p:spPr>
          <a:xfrm>
            <a:off x="520699" y="447675"/>
            <a:ext cx="8594725" cy="639763"/>
          </a:xfrm>
        </p:spPr>
        <p:txBody>
          <a:bodyPr>
            <a:noAutofit/>
          </a:bodyPr>
          <a:lstStyle/>
          <a:p>
            <a:r>
              <a:rPr lang="en-US" b="1" dirty="0">
                <a:latin typeface="Segoe UI"/>
                <a:cs typeface="Segoe UI"/>
              </a:rPr>
              <a:t>Maximum Expenditure Scenarios (2024-2027)</a:t>
            </a:r>
            <a:endParaRPr lang="en-US" b="1" dirty="0">
              <a:latin typeface="Segoe UI" panose="020B0502040204020203" pitchFamily="34" charset="0"/>
              <a:cs typeface="Segoe UI" panose="020B0502040204020203" pitchFamily="34" charset="0"/>
            </a:endParaRPr>
          </a:p>
        </p:txBody>
      </p:sp>
      <p:graphicFrame>
        <p:nvGraphicFramePr>
          <p:cNvPr id="7" name="Table 7">
            <a:extLst>
              <a:ext uri="{FF2B5EF4-FFF2-40B4-BE49-F238E27FC236}">
                <a16:creationId xmlns:a16="http://schemas.microsoft.com/office/drawing/2014/main" id="{49877E83-2A19-B544-839A-AC4A37360F34}"/>
              </a:ext>
            </a:extLst>
          </p:cNvPr>
          <p:cNvGraphicFramePr>
            <a:graphicFrameLocks noGrp="1"/>
          </p:cNvGraphicFramePr>
          <p:nvPr>
            <p:ph sz="quarter" idx="10"/>
            <p:extLst>
              <p:ext uri="{D42A27DB-BD31-4B8C-83A1-F6EECF244321}">
                <p14:modId xmlns:p14="http://schemas.microsoft.com/office/powerpoint/2010/main" val="2963551279"/>
              </p:ext>
            </p:extLst>
          </p:nvPr>
        </p:nvGraphicFramePr>
        <p:xfrm>
          <a:off x="771525" y="1435099"/>
          <a:ext cx="10388602" cy="4107920"/>
        </p:xfrm>
        <a:graphic>
          <a:graphicData uri="http://schemas.openxmlformats.org/drawingml/2006/table">
            <a:tbl>
              <a:tblPr firstRow="1" bandRow="1">
                <a:tableStyleId>{21E4AEA4-8DFA-4A89-87EB-49C32662AFE0}</a:tableStyleId>
              </a:tblPr>
              <a:tblGrid>
                <a:gridCol w="4762500">
                  <a:extLst>
                    <a:ext uri="{9D8B030D-6E8A-4147-A177-3AD203B41FA5}">
                      <a16:colId xmlns:a16="http://schemas.microsoft.com/office/drawing/2014/main" val="3300854149"/>
                    </a:ext>
                  </a:extLst>
                </a:gridCol>
                <a:gridCol w="1828912">
                  <a:extLst>
                    <a:ext uri="{9D8B030D-6E8A-4147-A177-3AD203B41FA5}">
                      <a16:colId xmlns:a16="http://schemas.microsoft.com/office/drawing/2014/main" val="2417486614"/>
                    </a:ext>
                  </a:extLst>
                </a:gridCol>
                <a:gridCol w="1898595">
                  <a:extLst>
                    <a:ext uri="{9D8B030D-6E8A-4147-A177-3AD203B41FA5}">
                      <a16:colId xmlns:a16="http://schemas.microsoft.com/office/drawing/2014/main" val="2667330846"/>
                    </a:ext>
                  </a:extLst>
                </a:gridCol>
                <a:gridCol w="1898595">
                  <a:extLst>
                    <a:ext uri="{9D8B030D-6E8A-4147-A177-3AD203B41FA5}">
                      <a16:colId xmlns:a16="http://schemas.microsoft.com/office/drawing/2014/main" val="1392410767"/>
                    </a:ext>
                  </a:extLst>
                </a:gridCol>
              </a:tblGrid>
              <a:tr h="638704">
                <a:tc>
                  <a:txBody>
                    <a:bodyPr/>
                    <a:lstStyle/>
                    <a:p>
                      <a:endParaRPr lang="en-US" dirty="0"/>
                    </a:p>
                  </a:txBody>
                  <a:tcPr/>
                </a:tc>
                <a:tc>
                  <a:txBody>
                    <a:bodyPr/>
                    <a:lstStyle/>
                    <a:p>
                      <a:pPr algn="ctr"/>
                      <a:r>
                        <a:rPr lang="en-US" dirty="0">
                          <a:solidFill>
                            <a:schemeClr val="tx1"/>
                          </a:solidFill>
                        </a:rPr>
                        <a:t>Zero Nominal Growth (ZNG)</a:t>
                      </a:r>
                    </a:p>
                  </a:txBody>
                  <a:tcPr/>
                </a:tc>
                <a:tc>
                  <a:txBody>
                    <a:bodyPr/>
                    <a:lstStyle/>
                    <a:p>
                      <a:pPr algn="ctr"/>
                      <a:r>
                        <a:rPr lang="en-US" dirty="0">
                          <a:solidFill>
                            <a:schemeClr val="tx1"/>
                          </a:solidFill>
                        </a:rPr>
                        <a:t>Zero Real Growth (ZRG)</a:t>
                      </a:r>
                    </a:p>
                  </a:txBody>
                  <a:tcPr/>
                </a:tc>
                <a:tc>
                  <a:txBody>
                    <a:bodyPr/>
                    <a:lstStyle/>
                    <a:p>
                      <a:pPr algn="ctr"/>
                      <a:r>
                        <a:rPr lang="en-US" dirty="0">
                          <a:solidFill>
                            <a:schemeClr val="tx1"/>
                          </a:solidFill>
                        </a:rPr>
                        <a:t>Secretary-General’s Proposal</a:t>
                      </a:r>
                    </a:p>
                  </a:txBody>
                  <a:tcPr/>
                </a:tc>
                <a:extLst>
                  <a:ext uri="{0D108BD9-81ED-4DB2-BD59-A6C34878D82A}">
                    <a16:rowId xmlns:a16="http://schemas.microsoft.com/office/drawing/2014/main" val="2162324669"/>
                  </a:ext>
                </a:extLst>
              </a:tr>
              <a:tr h="638704">
                <a:tc>
                  <a:txBody>
                    <a:bodyPr/>
                    <a:lstStyle/>
                    <a:p>
                      <a:pPr algn="l"/>
                      <a:r>
                        <a:rPr lang="en-US" b="1" dirty="0"/>
                        <a:t>Delivery of Core Mandate</a:t>
                      </a:r>
                    </a:p>
                  </a:txBody>
                  <a:tcPr anchor="ctr"/>
                </a:tc>
                <a:tc>
                  <a:txBody>
                    <a:bodyPr/>
                    <a:lstStyle/>
                    <a:p>
                      <a:pPr algn="l"/>
                      <a:endParaRPr lang="en-US" dirty="0"/>
                    </a:p>
                  </a:txBody>
                  <a:tcPr anchor="ctr"/>
                </a:tc>
                <a:tc>
                  <a:txBody>
                    <a:bodyPr/>
                    <a:lstStyle/>
                    <a:p>
                      <a:pPr algn="l"/>
                      <a:endParaRPr lang="en-US" dirty="0"/>
                    </a:p>
                  </a:txBody>
                  <a:tcPr anchor="ctr"/>
                </a:tc>
                <a:tc>
                  <a:txBody>
                    <a:bodyPr/>
                    <a:lstStyle/>
                    <a:p>
                      <a:pPr algn="l"/>
                      <a:endParaRPr lang="en-US" dirty="0"/>
                    </a:p>
                  </a:txBody>
                  <a:tcPr anchor="ctr"/>
                </a:tc>
                <a:extLst>
                  <a:ext uri="{0D108BD9-81ED-4DB2-BD59-A6C34878D82A}">
                    <a16:rowId xmlns:a16="http://schemas.microsoft.com/office/drawing/2014/main" val="3483049057"/>
                  </a:ext>
                </a:extLst>
              </a:tr>
              <a:tr h="638704">
                <a:tc>
                  <a:txBody>
                    <a:bodyPr/>
                    <a:lstStyle/>
                    <a:p>
                      <a:pPr algn="l"/>
                      <a:r>
                        <a:rPr lang="en-US" b="1" dirty="0"/>
                        <a:t>Delivery of EW4All</a:t>
                      </a:r>
                    </a:p>
                  </a:txBody>
                  <a:tcPr anchor="ctr"/>
                </a:tc>
                <a:tc>
                  <a:txBody>
                    <a:bodyPr/>
                    <a:lstStyle/>
                    <a:p>
                      <a:pPr algn="l"/>
                      <a:endParaRPr lang="en-US" dirty="0"/>
                    </a:p>
                  </a:txBody>
                  <a:tcPr anchor="ctr"/>
                </a:tc>
                <a:tc>
                  <a:txBody>
                    <a:bodyPr/>
                    <a:lstStyle/>
                    <a:p>
                      <a:pPr algn="l"/>
                      <a:endParaRPr lang="en-US" dirty="0"/>
                    </a:p>
                  </a:txBody>
                  <a:tcPr anchor="ctr"/>
                </a:tc>
                <a:tc>
                  <a:txBody>
                    <a:bodyPr/>
                    <a:lstStyle/>
                    <a:p>
                      <a:pPr algn="l"/>
                      <a:endParaRPr lang="en-US"/>
                    </a:p>
                  </a:txBody>
                  <a:tcPr anchor="ctr"/>
                </a:tc>
                <a:extLst>
                  <a:ext uri="{0D108BD9-81ED-4DB2-BD59-A6C34878D82A}">
                    <a16:rowId xmlns:a16="http://schemas.microsoft.com/office/drawing/2014/main" val="950419812"/>
                  </a:ext>
                </a:extLst>
              </a:tr>
              <a:tr h="638704">
                <a:tc>
                  <a:txBody>
                    <a:bodyPr/>
                    <a:lstStyle/>
                    <a:p>
                      <a:pPr algn="l"/>
                      <a:r>
                        <a:rPr lang="en-US" b="1" dirty="0"/>
                        <a:t>Delivery of Key Priority Areas</a:t>
                      </a:r>
                    </a:p>
                  </a:txBody>
                  <a:tcPr anchor="ctr"/>
                </a:tc>
                <a:tc>
                  <a:txBody>
                    <a:bodyPr/>
                    <a:lstStyle/>
                    <a:p>
                      <a:pPr algn="l"/>
                      <a:endParaRPr lang="en-US" dirty="0"/>
                    </a:p>
                  </a:txBody>
                  <a:tcPr anchor="ctr"/>
                </a:tc>
                <a:tc>
                  <a:txBody>
                    <a:bodyPr/>
                    <a:lstStyle/>
                    <a:p>
                      <a:pPr algn="ctr"/>
                      <a:endParaRPr lang="en-US" sz="2000" b="1" dirty="0">
                        <a:solidFill>
                          <a:schemeClr val="accent4">
                            <a:lumMod val="75000"/>
                          </a:schemeClr>
                        </a:solidFill>
                      </a:endParaRPr>
                    </a:p>
                  </a:txBody>
                  <a:tcPr anchor="ctr"/>
                </a:tc>
                <a:tc>
                  <a:txBody>
                    <a:bodyPr/>
                    <a:lstStyle/>
                    <a:p>
                      <a:pPr algn="l"/>
                      <a:endParaRPr lang="en-US" dirty="0"/>
                    </a:p>
                  </a:txBody>
                  <a:tcPr anchor="ctr"/>
                </a:tc>
                <a:extLst>
                  <a:ext uri="{0D108BD9-81ED-4DB2-BD59-A6C34878D82A}">
                    <a16:rowId xmlns:a16="http://schemas.microsoft.com/office/drawing/2014/main" val="1636452047"/>
                  </a:ext>
                </a:extLst>
              </a:tr>
              <a:tr h="638704">
                <a:tc>
                  <a:txBody>
                    <a:bodyPr/>
                    <a:lstStyle/>
                    <a:p>
                      <a:pPr algn="l"/>
                      <a:r>
                        <a:rPr lang="en-US" b="1" dirty="0"/>
                        <a:t>Change in funding levels from 2020-2023</a:t>
                      </a:r>
                    </a:p>
                  </a:txBody>
                  <a:tcPr anchor="ctr"/>
                </a:tc>
                <a:tc>
                  <a:txBody>
                    <a:bodyPr/>
                    <a:lstStyle/>
                    <a:p>
                      <a:pPr algn="ctr"/>
                      <a:r>
                        <a:rPr lang="en-US" sz="2000" b="1" dirty="0"/>
                        <a:t>-</a:t>
                      </a:r>
                    </a:p>
                  </a:txBody>
                  <a:tcPr anchor="ctr"/>
                </a:tc>
                <a:tc>
                  <a:txBody>
                    <a:bodyPr/>
                    <a:lstStyle/>
                    <a:p>
                      <a:pPr algn="ctr"/>
                      <a:r>
                        <a:rPr lang="en-US" sz="2000" b="1" dirty="0"/>
                        <a:t>+2.4%</a:t>
                      </a:r>
                    </a:p>
                  </a:txBody>
                  <a:tcPr anchor="ctr"/>
                </a:tc>
                <a:tc>
                  <a:txBody>
                    <a:bodyPr/>
                    <a:lstStyle/>
                    <a:p>
                      <a:pPr algn="ctr"/>
                      <a:r>
                        <a:rPr lang="en-US" sz="2000" b="1" dirty="0"/>
                        <a:t>+6.9%</a:t>
                      </a:r>
                    </a:p>
                  </a:txBody>
                  <a:tcPr anchor="ctr"/>
                </a:tc>
                <a:extLst>
                  <a:ext uri="{0D108BD9-81ED-4DB2-BD59-A6C34878D82A}">
                    <a16:rowId xmlns:a16="http://schemas.microsoft.com/office/drawing/2014/main" val="623290249"/>
                  </a:ext>
                </a:extLst>
              </a:tr>
              <a:tr h="638704">
                <a:tc>
                  <a:txBody>
                    <a:bodyPr/>
                    <a:lstStyle/>
                    <a:p>
                      <a:pPr algn="l"/>
                      <a:endParaRPr lang="en-US"/>
                    </a:p>
                  </a:txBody>
                  <a:tcPr anchor="ctr"/>
                </a:tc>
                <a:tc>
                  <a:txBody>
                    <a:bodyPr/>
                    <a:lstStyle/>
                    <a:p>
                      <a:pPr algn="l"/>
                      <a:endParaRPr lang="en-US"/>
                    </a:p>
                  </a:txBody>
                  <a:tcPr anchor="ctr"/>
                </a:tc>
                <a:tc>
                  <a:txBody>
                    <a:bodyPr/>
                    <a:lstStyle/>
                    <a:p>
                      <a:pPr algn="l"/>
                      <a:endParaRPr lang="en-US"/>
                    </a:p>
                  </a:txBody>
                  <a:tcPr anchor="ctr"/>
                </a:tc>
                <a:tc>
                  <a:txBody>
                    <a:bodyPr/>
                    <a:lstStyle/>
                    <a:p>
                      <a:pPr algn="l"/>
                      <a:endParaRPr lang="en-US" dirty="0"/>
                    </a:p>
                  </a:txBody>
                  <a:tcPr anchor="ctr"/>
                </a:tc>
                <a:extLst>
                  <a:ext uri="{0D108BD9-81ED-4DB2-BD59-A6C34878D82A}">
                    <a16:rowId xmlns:a16="http://schemas.microsoft.com/office/drawing/2014/main" val="3180360140"/>
                  </a:ext>
                </a:extLst>
              </a:tr>
            </a:tbl>
          </a:graphicData>
        </a:graphic>
      </p:graphicFrame>
      <p:pic>
        <p:nvPicPr>
          <p:cNvPr id="9" name="Picture 4" descr="Checkbox Checked with solid fill">
            <a:extLst>
              <a:ext uri="{FF2B5EF4-FFF2-40B4-BE49-F238E27FC236}">
                <a16:creationId xmlns:a16="http://schemas.microsoft.com/office/drawing/2014/main" id="{A290A8CA-5F53-D953-7285-00EBDFB3FDB8}"/>
              </a:ext>
            </a:extLst>
          </p:cNvPr>
          <p:cNvPicPr>
            <a:picLocks noChangeAspect="1" noChangeArrowheads="1"/>
          </p:cNvPicPr>
          <p:nvPr/>
        </p:nvPicPr>
        <p:blipFill>
          <a:blip r:embed="rId2">
            <a:extLst>
              <a:ext uri="{96DAC541-7B7A-43D3-8B79-37D633B846F1}">
                <asvg:svgBlip xmlns:asvg="http://schemas.microsoft.com/office/drawing/2016/SVG/main" r:embed="rId3"/>
              </a:ext>
            </a:extLst>
          </a:blip>
          <a:srcRect/>
          <a:stretch/>
        </p:blipFill>
        <p:spPr bwMode="auto">
          <a:xfrm>
            <a:off x="6096000" y="2257427"/>
            <a:ext cx="833436" cy="833436"/>
          </a:xfrm>
          <a:prstGeom prst="rect">
            <a:avLst/>
          </a:prstGeom>
          <a:noFill/>
        </p:spPr>
      </p:pic>
      <p:pic>
        <p:nvPicPr>
          <p:cNvPr id="10" name="Picture 4" descr="Checkbox Checked with solid fill">
            <a:extLst>
              <a:ext uri="{FF2B5EF4-FFF2-40B4-BE49-F238E27FC236}">
                <a16:creationId xmlns:a16="http://schemas.microsoft.com/office/drawing/2014/main" id="{5DFC5590-1574-2B0C-CCEF-1EC69EE3A924}"/>
              </a:ext>
            </a:extLst>
          </p:cNvPr>
          <p:cNvPicPr>
            <a:picLocks noChangeAspect="1" noChangeArrowheads="1"/>
          </p:cNvPicPr>
          <p:nvPr/>
        </p:nvPicPr>
        <p:blipFill>
          <a:blip r:embed="rId2">
            <a:extLst>
              <a:ext uri="{96DAC541-7B7A-43D3-8B79-37D633B846F1}">
                <asvg:svgBlip xmlns:asvg="http://schemas.microsoft.com/office/drawing/2016/SVG/main" r:embed="rId3"/>
              </a:ext>
            </a:extLst>
          </a:blip>
          <a:srcRect/>
          <a:stretch/>
        </p:blipFill>
        <p:spPr bwMode="auto">
          <a:xfrm>
            <a:off x="7972425" y="2257427"/>
            <a:ext cx="833436" cy="833436"/>
          </a:xfrm>
          <a:prstGeom prst="rect">
            <a:avLst/>
          </a:prstGeom>
          <a:noFill/>
        </p:spPr>
      </p:pic>
      <p:pic>
        <p:nvPicPr>
          <p:cNvPr id="11" name="Picture 4" descr="Checkbox Checked with solid fill">
            <a:extLst>
              <a:ext uri="{FF2B5EF4-FFF2-40B4-BE49-F238E27FC236}">
                <a16:creationId xmlns:a16="http://schemas.microsoft.com/office/drawing/2014/main" id="{EE080271-D2F8-E3C8-D34F-A654BF2DB8E6}"/>
              </a:ext>
            </a:extLst>
          </p:cNvPr>
          <p:cNvPicPr>
            <a:picLocks noChangeAspect="1" noChangeArrowheads="1"/>
          </p:cNvPicPr>
          <p:nvPr/>
        </p:nvPicPr>
        <p:blipFill>
          <a:blip r:embed="rId4">
            <a:extLst>
              <a:ext uri="{96DAC541-7B7A-43D3-8B79-37D633B846F1}">
                <asvg:svgBlip xmlns:asvg="http://schemas.microsoft.com/office/drawing/2016/SVG/main" r:embed="rId5"/>
              </a:ext>
            </a:extLst>
          </a:blip>
          <a:srcRect/>
          <a:stretch/>
        </p:blipFill>
        <p:spPr bwMode="auto">
          <a:xfrm>
            <a:off x="9801225" y="2257427"/>
            <a:ext cx="833436" cy="833436"/>
          </a:xfrm>
          <a:prstGeom prst="rect">
            <a:avLst/>
          </a:prstGeom>
          <a:noFill/>
        </p:spPr>
      </p:pic>
      <p:pic>
        <p:nvPicPr>
          <p:cNvPr id="14" name="Picture 4" descr="Checkbox Checked with solid fill">
            <a:extLst>
              <a:ext uri="{FF2B5EF4-FFF2-40B4-BE49-F238E27FC236}">
                <a16:creationId xmlns:a16="http://schemas.microsoft.com/office/drawing/2014/main" id="{7D4C2EFD-76D7-828A-FBF9-CE4F86E9570C}"/>
              </a:ext>
            </a:extLst>
          </p:cNvPr>
          <p:cNvPicPr>
            <a:picLocks noChangeAspect="1" noChangeArrowheads="1"/>
          </p:cNvPicPr>
          <p:nvPr/>
        </p:nvPicPr>
        <p:blipFill>
          <a:blip r:embed="rId4">
            <a:extLst>
              <a:ext uri="{96DAC541-7B7A-43D3-8B79-37D633B846F1}">
                <asvg:svgBlip xmlns:asvg="http://schemas.microsoft.com/office/drawing/2016/SVG/main" r:embed="rId5"/>
              </a:ext>
            </a:extLst>
          </a:blip>
          <a:srcRect/>
          <a:stretch/>
        </p:blipFill>
        <p:spPr bwMode="auto">
          <a:xfrm>
            <a:off x="9801225" y="2918360"/>
            <a:ext cx="833436" cy="833436"/>
          </a:xfrm>
          <a:prstGeom prst="rect">
            <a:avLst/>
          </a:prstGeom>
          <a:noFill/>
        </p:spPr>
      </p:pic>
      <p:pic>
        <p:nvPicPr>
          <p:cNvPr id="15" name="Picture 4" descr="Checkbox Checked with solid fill">
            <a:extLst>
              <a:ext uri="{FF2B5EF4-FFF2-40B4-BE49-F238E27FC236}">
                <a16:creationId xmlns:a16="http://schemas.microsoft.com/office/drawing/2014/main" id="{66881CCF-7128-8ED5-0763-3F9BB886FA9C}"/>
              </a:ext>
            </a:extLst>
          </p:cNvPr>
          <p:cNvPicPr>
            <a:picLocks noChangeAspect="1" noChangeArrowheads="1"/>
          </p:cNvPicPr>
          <p:nvPr/>
        </p:nvPicPr>
        <p:blipFill>
          <a:blip r:embed="rId4">
            <a:extLst>
              <a:ext uri="{96DAC541-7B7A-43D3-8B79-37D633B846F1}">
                <asvg:svgBlip xmlns:asvg="http://schemas.microsoft.com/office/drawing/2016/SVG/main" r:embed="rId5"/>
              </a:ext>
            </a:extLst>
          </a:blip>
          <a:srcRect/>
          <a:stretch/>
        </p:blipFill>
        <p:spPr bwMode="auto">
          <a:xfrm>
            <a:off x="7968633" y="2912485"/>
            <a:ext cx="833436" cy="833436"/>
          </a:xfrm>
          <a:prstGeom prst="rect">
            <a:avLst/>
          </a:prstGeom>
          <a:noFill/>
        </p:spPr>
      </p:pic>
      <p:pic>
        <p:nvPicPr>
          <p:cNvPr id="16" name="Picture 4" descr="Checkbox Checked with solid fill">
            <a:extLst>
              <a:ext uri="{FF2B5EF4-FFF2-40B4-BE49-F238E27FC236}">
                <a16:creationId xmlns:a16="http://schemas.microsoft.com/office/drawing/2014/main" id="{90F708F1-1BEC-2813-E2B6-85CD99EBD5B8}"/>
              </a:ext>
            </a:extLst>
          </p:cNvPr>
          <p:cNvPicPr>
            <a:picLocks noChangeAspect="1" noChangeArrowheads="1"/>
          </p:cNvPicPr>
          <p:nvPr/>
        </p:nvPicPr>
        <p:blipFill>
          <a:blip r:embed="rId2">
            <a:extLst>
              <a:ext uri="{96DAC541-7B7A-43D3-8B79-37D633B846F1}">
                <asvg:svgBlip xmlns:asvg="http://schemas.microsoft.com/office/drawing/2016/SVG/main" r:embed="rId3"/>
              </a:ext>
            </a:extLst>
          </a:blip>
          <a:srcRect/>
          <a:stretch/>
        </p:blipFill>
        <p:spPr bwMode="auto">
          <a:xfrm>
            <a:off x="6096000" y="2918360"/>
            <a:ext cx="833436" cy="833436"/>
          </a:xfrm>
          <a:prstGeom prst="rect">
            <a:avLst/>
          </a:prstGeom>
          <a:noFill/>
        </p:spPr>
      </p:pic>
      <p:sp>
        <p:nvSpPr>
          <p:cNvPr id="18" name="Multiplication Sign 17">
            <a:extLst>
              <a:ext uri="{FF2B5EF4-FFF2-40B4-BE49-F238E27FC236}">
                <a16:creationId xmlns:a16="http://schemas.microsoft.com/office/drawing/2014/main" id="{A62118D6-08AC-94E6-36B2-267CAECE4194}"/>
              </a:ext>
            </a:extLst>
          </p:cNvPr>
          <p:cNvSpPr/>
          <p:nvPr/>
        </p:nvSpPr>
        <p:spPr>
          <a:xfrm>
            <a:off x="6193630" y="3615710"/>
            <a:ext cx="638175" cy="657278"/>
          </a:xfrm>
          <a:prstGeom prst="mathMultiply">
            <a:avLst/>
          </a:prstGeom>
          <a:solidFill>
            <a:srgbClr val="DD462F"/>
          </a:solidFill>
          <a:ln w="6350">
            <a:solidFill>
              <a:srgbClr val="DD4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4" descr="Checkbox Checked with solid fill">
            <a:extLst>
              <a:ext uri="{FF2B5EF4-FFF2-40B4-BE49-F238E27FC236}">
                <a16:creationId xmlns:a16="http://schemas.microsoft.com/office/drawing/2014/main" id="{B5ADCF91-FF21-C375-9274-BBF0FE9C6708}"/>
              </a:ext>
            </a:extLst>
          </p:cNvPr>
          <p:cNvPicPr>
            <a:picLocks noChangeAspect="1" noChangeArrowheads="1"/>
          </p:cNvPicPr>
          <p:nvPr/>
        </p:nvPicPr>
        <p:blipFill>
          <a:blip r:embed="rId4">
            <a:extLst>
              <a:ext uri="{96DAC541-7B7A-43D3-8B79-37D633B846F1}">
                <asvg:svgBlip xmlns:asvg="http://schemas.microsoft.com/office/drawing/2016/SVG/main" r:embed="rId5"/>
              </a:ext>
            </a:extLst>
          </a:blip>
          <a:srcRect/>
          <a:stretch/>
        </p:blipFill>
        <p:spPr bwMode="auto">
          <a:xfrm>
            <a:off x="9801225" y="3527631"/>
            <a:ext cx="833436" cy="833436"/>
          </a:xfrm>
          <a:prstGeom prst="rect">
            <a:avLst/>
          </a:prstGeom>
          <a:noFill/>
        </p:spPr>
      </p:pic>
      <p:pic>
        <p:nvPicPr>
          <p:cNvPr id="2" name="Picture 4" descr="Checkbox Checked with solid fill">
            <a:extLst>
              <a:ext uri="{FF2B5EF4-FFF2-40B4-BE49-F238E27FC236}">
                <a16:creationId xmlns:a16="http://schemas.microsoft.com/office/drawing/2014/main" id="{3B178990-555D-8BC6-01A6-6A329E2DFB78}"/>
              </a:ext>
            </a:extLst>
          </p:cNvPr>
          <p:cNvPicPr>
            <a:picLocks noChangeAspect="1" noChangeArrowheads="1"/>
          </p:cNvPicPr>
          <p:nvPr/>
        </p:nvPicPr>
        <p:blipFill>
          <a:blip r:embed="rId2">
            <a:extLst>
              <a:ext uri="{96DAC541-7B7A-43D3-8B79-37D633B846F1}">
                <asvg:svgBlip xmlns:asvg="http://schemas.microsoft.com/office/drawing/2016/SVG/main" r:embed="rId3"/>
              </a:ext>
            </a:extLst>
          </a:blip>
          <a:srcRect/>
          <a:stretch/>
        </p:blipFill>
        <p:spPr bwMode="auto">
          <a:xfrm>
            <a:off x="7968067" y="3524528"/>
            <a:ext cx="833436" cy="833436"/>
          </a:xfrm>
          <a:prstGeom prst="rect">
            <a:avLst/>
          </a:prstGeom>
          <a:noFill/>
        </p:spPr>
      </p:pic>
      <p:pic>
        <p:nvPicPr>
          <p:cNvPr id="3" name="Picture 4" descr="Checkbox Checked with solid fill">
            <a:extLst>
              <a:ext uri="{FF2B5EF4-FFF2-40B4-BE49-F238E27FC236}">
                <a16:creationId xmlns:a16="http://schemas.microsoft.com/office/drawing/2014/main" id="{245129AC-1536-89E1-B851-655ABC39C948}"/>
              </a:ext>
            </a:extLst>
          </p:cNvPr>
          <p:cNvPicPr>
            <a:picLocks noChangeAspect="1" noChangeArrowheads="1"/>
          </p:cNvPicPr>
          <p:nvPr/>
        </p:nvPicPr>
        <p:blipFill>
          <a:blip r:embed="rId4">
            <a:extLst>
              <a:ext uri="{96DAC541-7B7A-43D3-8B79-37D633B846F1}">
                <asvg:svgBlip xmlns:asvg="http://schemas.microsoft.com/office/drawing/2016/SVG/main" r:embed="rId5"/>
              </a:ext>
            </a:extLst>
          </a:blip>
          <a:srcRect/>
          <a:stretch/>
        </p:blipFill>
        <p:spPr bwMode="auto">
          <a:xfrm>
            <a:off x="543474" y="5737294"/>
            <a:ext cx="833436" cy="833436"/>
          </a:xfrm>
          <a:prstGeom prst="rect">
            <a:avLst/>
          </a:prstGeom>
          <a:noFill/>
        </p:spPr>
      </p:pic>
      <p:pic>
        <p:nvPicPr>
          <p:cNvPr id="6" name="Picture 4" descr="Checkbox Checked with solid fill">
            <a:extLst>
              <a:ext uri="{FF2B5EF4-FFF2-40B4-BE49-F238E27FC236}">
                <a16:creationId xmlns:a16="http://schemas.microsoft.com/office/drawing/2014/main" id="{F2119E84-349A-C0AC-13BB-354827158619}"/>
              </a:ext>
            </a:extLst>
          </p:cNvPr>
          <p:cNvPicPr>
            <a:picLocks noChangeAspect="1" noChangeArrowheads="1"/>
          </p:cNvPicPr>
          <p:nvPr/>
        </p:nvPicPr>
        <p:blipFill>
          <a:blip r:embed="rId2">
            <a:extLst>
              <a:ext uri="{96DAC541-7B7A-43D3-8B79-37D633B846F1}">
                <asvg:svgBlip xmlns:asvg="http://schemas.microsoft.com/office/drawing/2016/SVG/main" r:embed="rId3"/>
              </a:ext>
            </a:extLst>
          </a:blip>
          <a:srcRect/>
          <a:stretch/>
        </p:blipFill>
        <p:spPr bwMode="auto">
          <a:xfrm>
            <a:off x="4262846" y="5735641"/>
            <a:ext cx="833436" cy="833436"/>
          </a:xfrm>
          <a:prstGeom prst="rect">
            <a:avLst/>
          </a:prstGeom>
          <a:noFill/>
        </p:spPr>
      </p:pic>
      <p:sp>
        <p:nvSpPr>
          <p:cNvPr id="8" name="Multiplication Sign 7">
            <a:extLst>
              <a:ext uri="{FF2B5EF4-FFF2-40B4-BE49-F238E27FC236}">
                <a16:creationId xmlns:a16="http://schemas.microsoft.com/office/drawing/2014/main" id="{EEF2169B-3EF7-91F5-8F71-EB5CE19E16D9}"/>
              </a:ext>
            </a:extLst>
          </p:cNvPr>
          <p:cNvSpPr/>
          <p:nvPr/>
        </p:nvSpPr>
        <p:spPr>
          <a:xfrm>
            <a:off x="7982218" y="5832711"/>
            <a:ext cx="638175" cy="657278"/>
          </a:xfrm>
          <a:prstGeom prst="mathMultiply">
            <a:avLst/>
          </a:prstGeom>
          <a:solidFill>
            <a:srgbClr val="DD462F"/>
          </a:solidFill>
          <a:ln w="6350">
            <a:solidFill>
              <a:srgbClr val="DD4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2466E1C-B9FD-A497-12D2-D4DD494D6E5A}"/>
              </a:ext>
            </a:extLst>
          </p:cNvPr>
          <p:cNvSpPr txBox="1"/>
          <p:nvPr/>
        </p:nvSpPr>
        <p:spPr>
          <a:xfrm>
            <a:off x="1193071" y="5976684"/>
            <a:ext cx="2455817" cy="369332"/>
          </a:xfrm>
          <a:prstGeom prst="rect">
            <a:avLst/>
          </a:prstGeom>
          <a:noFill/>
        </p:spPr>
        <p:txBody>
          <a:bodyPr wrap="square" rtlCol="0">
            <a:spAutoFit/>
          </a:bodyPr>
          <a:lstStyle/>
          <a:p>
            <a:r>
              <a:rPr lang="en-US" dirty="0"/>
              <a:t>Full implementation</a:t>
            </a:r>
          </a:p>
        </p:txBody>
      </p:sp>
      <p:sp>
        <p:nvSpPr>
          <p:cNvPr id="17" name="TextBox 16">
            <a:extLst>
              <a:ext uri="{FF2B5EF4-FFF2-40B4-BE49-F238E27FC236}">
                <a16:creationId xmlns:a16="http://schemas.microsoft.com/office/drawing/2014/main" id="{1FC74A13-E78A-C118-4138-679C3A74B309}"/>
              </a:ext>
            </a:extLst>
          </p:cNvPr>
          <p:cNvSpPr txBox="1"/>
          <p:nvPr/>
        </p:nvSpPr>
        <p:spPr>
          <a:xfrm>
            <a:off x="4913467" y="5976684"/>
            <a:ext cx="2784908" cy="369332"/>
          </a:xfrm>
          <a:prstGeom prst="rect">
            <a:avLst/>
          </a:prstGeom>
          <a:noFill/>
        </p:spPr>
        <p:txBody>
          <a:bodyPr wrap="square" rtlCol="0">
            <a:spAutoFit/>
          </a:bodyPr>
          <a:lstStyle/>
          <a:p>
            <a:r>
              <a:rPr lang="en-US" dirty="0"/>
              <a:t>Partial implementation</a:t>
            </a:r>
          </a:p>
        </p:txBody>
      </p:sp>
      <p:sp>
        <p:nvSpPr>
          <p:cNvPr id="19" name="TextBox 18">
            <a:extLst>
              <a:ext uri="{FF2B5EF4-FFF2-40B4-BE49-F238E27FC236}">
                <a16:creationId xmlns:a16="http://schemas.microsoft.com/office/drawing/2014/main" id="{3424DDF5-2148-B679-3AA1-F50F56AD81A5}"/>
              </a:ext>
            </a:extLst>
          </p:cNvPr>
          <p:cNvSpPr txBox="1"/>
          <p:nvPr/>
        </p:nvSpPr>
        <p:spPr>
          <a:xfrm>
            <a:off x="8521425" y="5976684"/>
            <a:ext cx="2455817" cy="369332"/>
          </a:xfrm>
          <a:prstGeom prst="rect">
            <a:avLst/>
          </a:prstGeom>
          <a:noFill/>
        </p:spPr>
        <p:txBody>
          <a:bodyPr wrap="square" rtlCol="0">
            <a:spAutoFit/>
          </a:bodyPr>
          <a:lstStyle/>
          <a:p>
            <a:r>
              <a:rPr lang="en-US" dirty="0"/>
              <a:t>No implementation</a:t>
            </a:r>
          </a:p>
        </p:txBody>
      </p:sp>
    </p:spTree>
    <p:extLst>
      <p:ext uri="{BB962C8B-B14F-4D97-AF65-F5344CB8AC3E}">
        <p14:creationId xmlns:p14="http://schemas.microsoft.com/office/powerpoint/2010/main" val="125183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206" y="448056"/>
            <a:ext cx="11296325" cy="640080"/>
          </a:xfrm>
        </p:spPr>
        <p:txBody>
          <a:bodyPr>
            <a:normAutofit/>
          </a:bodyPr>
          <a:lstStyle/>
          <a:p>
            <a:pPr>
              <a:spcAft>
                <a:spcPts val="600"/>
              </a:spcAft>
              <a:defRPr/>
            </a:pPr>
            <a:r>
              <a:rPr lang="en-US" b="1" dirty="0">
                <a:latin typeface="Segoe UI"/>
                <a:cs typeface="Segoe UI"/>
              </a:rPr>
              <a:t>Historical Inflation </a:t>
            </a:r>
            <a:endParaRPr lang="fr-BE" b="1" dirty="0">
              <a:latin typeface="Segoe UI Light"/>
              <a:cs typeface="Segoe UI Light"/>
            </a:endParaRPr>
          </a:p>
        </p:txBody>
      </p:sp>
      <p:pic>
        <p:nvPicPr>
          <p:cNvPr id="8" name="Picture 7">
            <a:extLst>
              <a:ext uri="{FF2B5EF4-FFF2-40B4-BE49-F238E27FC236}">
                <a16:creationId xmlns:a16="http://schemas.microsoft.com/office/drawing/2014/main" id="{9C0036F9-DECD-4132-96F5-D3FA79196C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83907" y="2207396"/>
            <a:ext cx="7466120" cy="4030462"/>
          </a:xfrm>
          <a:prstGeom prst="rect">
            <a:avLst/>
          </a:prstGeom>
          <a:noFill/>
        </p:spPr>
      </p:pic>
      <p:sp>
        <p:nvSpPr>
          <p:cNvPr id="4" name="TextBox 3">
            <a:extLst>
              <a:ext uri="{FF2B5EF4-FFF2-40B4-BE49-F238E27FC236}">
                <a16:creationId xmlns:a16="http://schemas.microsoft.com/office/drawing/2014/main" id="{FE439A31-92EA-1764-71A4-D8CF86CA9C04}"/>
              </a:ext>
            </a:extLst>
          </p:cNvPr>
          <p:cNvSpPr txBox="1"/>
          <p:nvPr/>
        </p:nvSpPr>
        <p:spPr>
          <a:xfrm>
            <a:off x="521206" y="1563112"/>
            <a:ext cx="8980603" cy="461665"/>
          </a:xfrm>
          <a:prstGeom prst="rect">
            <a:avLst/>
          </a:prstGeom>
          <a:noFill/>
        </p:spPr>
        <p:txBody>
          <a:bodyPr wrap="square" lIns="91440" tIns="45720" rIns="91440" bIns="45720" anchor="t">
            <a:spAutoFit/>
          </a:bodyPr>
          <a:lstStyle/>
          <a:p>
            <a:r>
              <a:rPr lang="en-US" sz="2400" dirty="0">
                <a:latin typeface="Segoe UI"/>
                <a:cs typeface="Segoe UI"/>
              </a:rPr>
              <a:t>Impact of Inflation on the WMO regular budget 1996 – 2023:</a:t>
            </a:r>
          </a:p>
        </p:txBody>
      </p:sp>
      <p:sp>
        <p:nvSpPr>
          <p:cNvPr id="2" name="Slide Number Placeholder 1">
            <a:extLst>
              <a:ext uri="{FF2B5EF4-FFF2-40B4-BE49-F238E27FC236}">
                <a16:creationId xmlns:a16="http://schemas.microsoft.com/office/drawing/2014/main" id="{ABDBEBBC-1485-FE45-D046-0EA9458CCF2B}"/>
              </a:ext>
            </a:extLst>
          </p:cNvPr>
          <p:cNvSpPr>
            <a:spLocks noGrp="1"/>
          </p:cNvSpPr>
          <p:nvPr>
            <p:ph type="sldNum" sz="quarter" idx="4"/>
          </p:nvPr>
        </p:nvSpPr>
        <p:spPr/>
        <p:txBody>
          <a:bodyPr/>
          <a:lstStyle/>
          <a:p>
            <a:fld id="{9860EDB8-5305-433F-BE41-D7A86D811DB3}" type="slidenum">
              <a:rPr lang="en-US" smtClean="0"/>
              <a:pPr/>
              <a:t>6</a:t>
            </a:fld>
            <a:endParaRPr lang="en-US" dirty="0"/>
          </a:p>
        </p:txBody>
      </p:sp>
    </p:spTree>
    <p:extLst>
      <p:ext uri="{BB962C8B-B14F-4D97-AF65-F5344CB8AC3E}">
        <p14:creationId xmlns:p14="http://schemas.microsoft.com/office/powerpoint/2010/main" val="186194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206" y="448056"/>
            <a:ext cx="11296325" cy="640080"/>
          </a:xfrm>
        </p:spPr>
        <p:txBody>
          <a:bodyPr>
            <a:normAutofit/>
          </a:bodyPr>
          <a:lstStyle/>
          <a:p>
            <a:pPr>
              <a:spcAft>
                <a:spcPts val="600"/>
              </a:spcAft>
              <a:defRPr/>
            </a:pPr>
            <a:r>
              <a:rPr lang="en-US" b="1" dirty="0">
                <a:latin typeface="Segoe UI"/>
                <a:cs typeface="Segoe UI"/>
              </a:rPr>
              <a:t>Comparison of UN System revenue 2010-2020 (all sources)</a:t>
            </a:r>
            <a:endParaRPr lang="fr-BE" b="1" dirty="0">
              <a:latin typeface="Segoe UI Light"/>
              <a:cs typeface="Segoe UI Light"/>
            </a:endParaRPr>
          </a:p>
        </p:txBody>
      </p:sp>
      <p:sp>
        <p:nvSpPr>
          <p:cNvPr id="2" name="Slide Number Placeholder 1">
            <a:extLst>
              <a:ext uri="{FF2B5EF4-FFF2-40B4-BE49-F238E27FC236}">
                <a16:creationId xmlns:a16="http://schemas.microsoft.com/office/drawing/2014/main" id="{ABDBEBBC-1485-FE45-D046-0EA9458CCF2B}"/>
              </a:ext>
            </a:extLst>
          </p:cNvPr>
          <p:cNvSpPr>
            <a:spLocks noGrp="1"/>
          </p:cNvSpPr>
          <p:nvPr>
            <p:ph type="sldNum" sz="quarter" idx="4"/>
          </p:nvPr>
        </p:nvSpPr>
        <p:spPr/>
        <p:txBody>
          <a:bodyPr/>
          <a:lstStyle/>
          <a:p>
            <a:fld id="{9860EDB8-5305-433F-BE41-D7A86D811DB3}" type="slidenum">
              <a:rPr lang="en-US" smtClean="0"/>
              <a:pPr/>
              <a:t>7</a:t>
            </a:fld>
            <a:endParaRPr lang="en-US" dirty="0"/>
          </a:p>
        </p:txBody>
      </p:sp>
      <p:pic>
        <p:nvPicPr>
          <p:cNvPr id="6" name="Picture 5">
            <a:extLst>
              <a:ext uri="{FF2B5EF4-FFF2-40B4-BE49-F238E27FC236}">
                <a16:creationId xmlns:a16="http://schemas.microsoft.com/office/drawing/2014/main" id="{6EBE2ACF-A0C0-CB31-E81E-9BE6EFC11FD0}"/>
              </a:ext>
            </a:extLst>
          </p:cNvPr>
          <p:cNvPicPr>
            <a:picLocks noChangeAspect="1"/>
          </p:cNvPicPr>
          <p:nvPr/>
        </p:nvPicPr>
        <p:blipFill>
          <a:blip r:embed="rId2"/>
          <a:stretch>
            <a:fillRect/>
          </a:stretch>
        </p:blipFill>
        <p:spPr>
          <a:xfrm>
            <a:off x="2962836" y="1325570"/>
            <a:ext cx="6266329" cy="5113901"/>
          </a:xfrm>
          <a:prstGeom prst="rect">
            <a:avLst/>
          </a:prstGeom>
        </p:spPr>
      </p:pic>
      <p:sp>
        <p:nvSpPr>
          <p:cNvPr id="7" name="Rectangle: Rounded Corners 6">
            <a:extLst>
              <a:ext uri="{FF2B5EF4-FFF2-40B4-BE49-F238E27FC236}">
                <a16:creationId xmlns:a16="http://schemas.microsoft.com/office/drawing/2014/main" id="{2E08D13B-E059-A3CC-A78E-5408D91484AD}"/>
              </a:ext>
            </a:extLst>
          </p:cNvPr>
          <p:cNvSpPr/>
          <p:nvPr/>
        </p:nvSpPr>
        <p:spPr>
          <a:xfrm>
            <a:off x="3341594" y="5013064"/>
            <a:ext cx="4317851" cy="1075764"/>
          </a:xfrm>
          <a:prstGeom prst="round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01763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5" y="448056"/>
            <a:ext cx="11365995" cy="640080"/>
          </a:xfrm>
        </p:spPr>
        <p:txBody>
          <a:bodyPr>
            <a:noAutofit/>
          </a:bodyPr>
          <a:lstStyle/>
          <a:p>
            <a:r>
              <a:rPr lang="en-US" b="1" dirty="0">
                <a:latin typeface="Segoe UI" panose="020B0502040204020203" pitchFamily="34" charset="0"/>
                <a:cs typeface="Segoe UI" panose="020B0502040204020203" pitchFamily="34" charset="0"/>
              </a:rPr>
              <a:t>Incremental budget from ZNG to ZRG and SG’s Proposal Scenarios</a:t>
            </a:r>
          </a:p>
        </p:txBody>
      </p:sp>
      <p:graphicFrame>
        <p:nvGraphicFramePr>
          <p:cNvPr id="2" name="Table 2">
            <a:extLst>
              <a:ext uri="{FF2B5EF4-FFF2-40B4-BE49-F238E27FC236}">
                <a16:creationId xmlns:a16="http://schemas.microsoft.com/office/drawing/2014/main" id="{84DEE3B4-B079-355C-A205-9D7566E453EB}"/>
              </a:ext>
            </a:extLst>
          </p:cNvPr>
          <p:cNvGraphicFramePr>
            <a:graphicFrameLocks noGrp="1"/>
          </p:cNvGraphicFramePr>
          <p:nvPr>
            <p:extLst>
              <p:ext uri="{D42A27DB-BD31-4B8C-83A1-F6EECF244321}">
                <p14:modId xmlns:p14="http://schemas.microsoft.com/office/powerpoint/2010/main" val="500840893"/>
              </p:ext>
            </p:extLst>
          </p:nvPr>
        </p:nvGraphicFramePr>
        <p:xfrm>
          <a:off x="1606502" y="1672038"/>
          <a:ext cx="8978996" cy="4298591"/>
        </p:xfrm>
        <a:graphic>
          <a:graphicData uri="http://schemas.openxmlformats.org/drawingml/2006/table">
            <a:tbl>
              <a:tblPr firstRow="1" bandRow="1">
                <a:tableStyleId>{69012ECD-51FC-41F1-AA8D-1B2483CD663E}</a:tableStyleId>
              </a:tblPr>
              <a:tblGrid>
                <a:gridCol w="5166220">
                  <a:extLst>
                    <a:ext uri="{9D8B030D-6E8A-4147-A177-3AD203B41FA5}">
                      <a16:colId xmlns:a16="http://schemas.microsoft.com/office/drawing/2014/main" val="2374267272"/>
                    </a:ext>
                  </a:extLst>
                </a:gridCol>
                <a:gridCol w="1906388">
                  <a:extLst>
                    <a:ext uri="{9D8B030D-6E8A-4147-A177-3AD203B41FA5}">
                      <a16:colId xmlns:a16="http://schemas.microsoft.com/office/drawing/2014/main" val="1975007611"/>
                    </a:ext>
                  </a:extLst>
                </a:gridCol>
                <a:gridCol w="1906388">
                  <a:extLst>
                    <a:ext uri="{9D8B030D-6E8A-4147-A177-3AD203B41FA5}">
                      <a16:colId xmlns:a16="http://schemas.microsoft.com/office/drawing/2014/main" val="60049923"/>
                    </a:ext>
                  </a:extLst>
                </a:gridCol>
              </a:tblGrid>
              <a:tr h="590191">
                <a:tc>
                  <a:txBody>
                    <a:bodyPr/>
                    <a:lstStyle/>
                    <a:p>
                      <a:pPr algn="ctr"/>
                      <a:r>
                        <a:rPr lang="en-US" dirty="0">
                          <a:solidFill>
                            <a:schemeClr val="bg1"/>
                          </a:solidFill>
                        </a:rPr>
                        <a:t>Element</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dirty="0">
                          <a:solidFill>
                            <a:schemeClr val="bg1"/>
                          </a:solidFill>
                        </a:rPr>
                        <a:t>ZRG Scenario</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dirty="0">
                          <a:solidFill>
                            <a:schemeClr val="bg1"/>
                          </a:solidFill>
                        </a:rPr>
                        <a:t>SG’s Proposal</a:t>
                      </a:r>
                    </a:p>
                  </a:txBody>
                  <a:tcPr anchor="ct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814077458"/>
                  </a:ext>
                </a:extLst>
              </a:tr>
              <a:tr h="370840">
                <a:tc>
                  <a:txBody>
                    <a:bodyPr/>
                    <a:lstStyle/>
                    <a:p>
                      <a:r>
                        <a:rPr lang="en-US" sz="1600" b="1" dirty="0"/>
                        <a:t>Maximum Expenditure at ZNG 2024-2027</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6350" cap="flat" cmpd="sng" algn="ctr">
                      <a:noFill/>
                      <a:prstDash val="solid"/>
                      <a:miter lim="800000"/>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1" kern="1200" dirty="0">
                          <a:solidFill>
                            <a:schemeClr val="dk1"/>
                          </a:solidFill>
                        </a:rPr>
                        <a:t>    271,544.4 </a:t>
                      </a:r>
                      <a:endParaRPr lang="en-US" sz="1800" b="1"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6350" cap="flat" cmpd="sng" algn="ctr">
                      <a:noFill/>
                      <a:prstDash val="solid"/>
                      <a:miter lim="800000"/>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1" kern="1200" dirty="0">
                          <a:solidFill>
                            <a:schemeClr val="dk1"/>
                          </a:solidFill>
                        </a:rPr>
                        <a:t>       271,544.4 </a:t>
                      </a:r>
                      <a:endParaRPr lang="en-US" sz="1800" b="1"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6350" cap="flat" cmpd="sng" algn="ctr">
                      <a:noFill/>
                      <a:prstDash val="solid"/>
                      <a:miter lim="800000"/>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6990693"/>
                  </a:ext>
                </a:extLst>
              </a:tr>
              <a:tr h="370840">
                <a:tc>
                  <a:txBody>
                    <a:bodyPr/>
                    <a:lstStyle/>
                    <a:p>
                      <a:r>
                        <a:rPr lang="en-US" sz="1600" dirty="0"/>
                        <a:t>Incremental Early Warnings for All</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2,570.5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2,570.5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tx2"/>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7449087"/>
                  </a:ext>
                </a:extLst>
              </a:tr>
              <a:tr h="370840">
                <a:tc>
                  <a:txBody>
                    <a:bodyPr/>
                    <a:lstStyle/>
                    <a:p>
                      <a:r>
                        <a:rPr lang="en-US" sz="1600" dirty="0"/>
                        <a:t>WMO-coordinated Greenhouse Gas Watch</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1,899.9</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2,649.9</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4455159"/>
                  </a:ext>
                </a:extLst>
              </a:tr>
              <a:tr h="370840">
                <a:tc>
                  <a:txBody>
                    <a:bodyPr/>
                    <a:lstStyle/>
                    <a:p>
                      <a:r>
                        <a:rPr lang="en-US" sz="1600" dirty="0"/>
                        <a:t>Regional and Representative Office Reform</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2,225.1</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3,210.3</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3513855"/>
                  </a:ext>
                </a:extLst>
              </a:tr>
              <a:tr h="370840">
                <a:tc>
                  <a:txBody>
                    <a:bodyPr/>
                    <a:lstStyle/>
                    <a:p>
                      <a:r>
                        <a:rPr lang="en-US" sz="1600" dirty="0"/>
                        <a:t>Plan of Action for Hydrology</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865.8</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865.8</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810846"/>
                  </a:ext>
                </a:extLst>
              </a:tr>
              <a:tr h="370840">
                <a:tc>
                  <a:txBody>
                    <a:bodyPr/>
                    <a:lstStyle/>
                    <a:p>
                      <a:r>
                        <a:rPr lang="en-US" sz="1600" dirty="0"/>
                        <a:t>Cryosphere and Downstream Impacts</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1,357.2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6779454"/>
                  </a:ext>
                </a:extLst>
              </a:tr>
              <a:tr h="370840">
                <a:tc>
                  <a:txBody>
                    <a:bodyPr/>
                    <a:lstStyle/>
                    <a:p>
                      <a:r>
                        <a:rPr lang="en-US" sz="1600" dirty="0"/>
                        <a:t>De-prioritized activities to fund ZRG</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(4,614.3)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5819740"/>
                  </a:ext>
                </a:extLst>
              </a:tr>
              <a:tr h="370840">
                <a:tc>
                  <a:txBody>
                    <a:bodyPr/>
                    <a:lstStyle/>
                    <a:p>
                      <a:r>
                        <a:rPr lang="en-US" sz="1600" dirty="0"/>
                        <a:t>ERP System and IT Strategy Implementation</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3,580.0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3,580.0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81478893"/>
                  </a:ext>
                </a:extLst>
              </a:tr>
              <a:tr h="370840">
                <a:tc>
                  <a:txBody>
                    <a:bodyPr/>
                    <a:lstStyle/>
                    <a:p>
                      <a:r>
                        <a:rPr lang="en-US" sz="1600" dirty="0"/>
                        <a:t>Additional Programmatic Requirements</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kern="1200" dirty="0">
                          <a:solidFill>
                            <a:schemeClr val="dk1"/>
                          </a:solidFill>
                        </a:rPr>
                        <a:t>       4,618.3 </a:t>
                      </a:r>
                      <a:endParaRPr lang="en-US" sz="1800" b="0"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bg1">
                          <a:lumMod val="7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1135665"/>
                  </a:ext>
                </a:extLst>
              </a:tr>
              <a:tr h="370840">
                <a:tc>
                  <a:txBody>
                    <a:bodyPr/>
                    <a:lstStyle/>
                    <a:p>
                      <a:pPr lvl="0"/>
                      <a:r>
                        <a:rPr lang="en-US" sz="1600" b="1" dirty="0"/>
                        <a:t>Maximum Expenditure Scenario 2024-2027</a:t>
                      </a:r>
                    </a:p>
                  </a:txBody>
                  <a:tcPr>
                    <a:lnL w="6350" cap="flat" cmpd="sng" algn="ctr">
                      <a:noFill/>
                      <a:prstDash val="solid"/>
                      <a:miter lim="800000"/>
                    </a:lnL>
                    <a:lnR w="9525" cap="flat" cmpd="sng" algn="ctr">
                      <a:solidFill>
                        <a:schemeClr val="bg1">
                          <a:lumMod val="75000"/>
                        </a:schemeClr>
                      </a:solidFill>
                      <a:prstDash val="solid"/>
                      <a:round/>
                      <a:headEnd type="none" w="med" len="med"/>
                      <a:tailEnd type="none" w="med" len="med"/>
                    </a:lnR>
                    <a:lnT w="9525" cap="flat" cmpd="sng" algn="ctr">
                      <a:solidFill>
                        <a:schemeClr val="tx2"/>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800" b="1" kern="1200" dirty="0">
                          <a:solidFill>
                            <a:schemeClr val="dk1"/>
                          </a:solidFill>
                        </a:rPr>
                        <a:t>    278,071.4 </a:t>
                      </a:r>
                      <a:endParaRPr lang="en-US" sz="1800" b="1"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tx2"/>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800" b="1" kern="1200" dirty="0">
                          <a:solidFill>
                            <a:schemeClr val="dk1"/>
                          </a:solidFill>
                        </a:rPr>
                        <a:t>       290,396.4 </a:t>
                      </a:r>
                      <a:endParaRPr lang="en-US" sz="1800" b="1" kern="1200" dirty="0">
                        <a:solidFill>
                          <a:schemeClr val="dk1"/>
                        </a:solidFill>
                        <a:latin typeface="+mn-lt"/>
                        <a:ea typeface="+mn-ea"/>
                        <a:cs typeface="+mn-cs"/>
                      </a:endParaRPr>
                    </a:p>
                  </a:txBody>
                  <a:tcPr marL="9525" marR="9525" marT="9525" marB="0" anchor="b">
                    <a:lnL w="9525" cap="flat" cmpd="sng" algn="ctr">
                      <a:solidFill>
                        <a:schemeClr val="bg1">
                          <a:lumMod val="75000"/>
                        </a:schemeClr>
                      </a:solidFill>
                      <a:prstDash val="solid"/>
                      <a:round/>
                      <a:headEnd type="none" w="med" len="med"/>
                      <a:tailEnd type="none" w="med" len="med"/>
                    </a:lnL>
                    <a:lnR w="6350" cap="flat" cmpd="sng" algn="ctr">
                      <a:noFill/>
                      <a:prstDash val="solid"/>
                      <a:miter lim="800000"/>
                    </a:lnR>
                    <a:lnT w="9525" cap="flat" cmpd="sng" algn="ctr">
                      <a:solidFill>
                        <a:schemeClr val="tx2"/>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8314952"/>
                  </a:ext>
                </a:extLst>
              </a:tr>
            </a:tbl>
          </a:graphicData>
        </a:graphic>
      </p:graphicFrame>
      <p:sp>
        <p:nvSpPr>
          <p:cNvPr id="3" name="Slide Number Placeholder 2">
            <a:extLst>
              <a:ext uri="{FF2B5EF4-FFF2-40B4-BE49-F238E27FC236}">
                <a16:creationId xmlns:a16="http://schemas.microsoft.com/office/drawing/2014/main" id="{B34E23F4-FCB5-ACE0-9D9E-0AE30DF17CF3}"/>
              </a:ext>
            </a:extLst>
          </p:cNvPr>
          <p:cNvSpPr>
            <a:spLocks noGrp="1"/>
          </p:cNvSpPr>
          <p:nvPr>
            <p:ph type="sldNum" sz="quarter" idx="4"/>
          </p:nvPr>
        </p:nvSpPr>
        <p:spPr/>
        <p:txBody>
          <a:bodyPr/>
          <a:lstStyle/>
          <a:p>
            <a:fld id="{9860EDB8-5305-433F-BE41-D7A86D811DB3}" type="slidenum">
              <a:rPr lang="en-US" smtClean="0"/>
              <a:pPr/>
              <a:t>8</a:t>
            </a:fld>
            <a:endParaRPr lang="en-US" dirty="0"/>
          </a:p>
        </p:txBody>
      </p:sp>
      <p:sp>
        <p:nvSpPr>
          <p:cNvPr id="4" name="TextBox 3">
            <a:extLst>
              <a:ext uri="{FF2B5EF4-FFF2-40B4-BE49-F238E27FC236}">
                <a16:creationId xmlns:a16="http://schemas.microsoft.com/office/drawing/2014/main" id="{D9D738E8-E69C-3D7B-4C73-DB6FCBECD3C0}"/>
              </a:ext>
            </a:extLst>
          </p:cNvPr>
          <p:cNvSpPr txBox="1"/>
          <p:nvPr/>
        </p:nvSpPr>
        <p:spPr>
          <a:xfrm>
            <a:off x="5247361" y="1349827"/>
            <a:ext cx="1697279" cy="307777"/>
          </a:xfrm>
          <a:prstGeom prst="rect">
            <a:avLst/>
          </a:prstGeom>
          <a:noFill/>
        </p:spPr>
        <p:txBody>
          <a:bodyPr wrap="square" rtlCol="0">
            <a:spAutoFit/>
          </a:bodyPr>
          <a:lstStyle/>
          <a:p>
            <a:r>
              <a:rPr lang="en-US" sz="1400" i="1" dirty="0"/>
              <a:t>(in CHF thousands)</a:t>
            </a:r>
          </a:p>
        </p:txBody>
      </p:sp>
    </p:spTree>
    <p:extLst>
      <p:ext uri="{BB962C8B-B14F-4D97-AF65-F5344CB8AC3E}">
        <p14:creationId xmlns:p14="http://schemas.microsoft.com/office/powerpoint/2010/main" val="15376694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17"/>
          <p:cNvSpPr txBox="1">
            <a:spLocks/>
          </p:cNvSpPr>
          <p:nvPr/>
        </p:nvSpPr>
        <p:spPr>
          <a:xfrm>
            <a:off x="562235" y="2447736"/>
            <a:ext cx="10073381" cy="55174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1200"/>
              </a:spcBef>
              <a:spcAft>
                <a:spcPts val="0"/>
              </a:spcAft>
              <a:buNone/>
              <a:defRPr/>
            </a:pPr>
            <a:r>
              <a:rPr lang="en-US" sz="4400" dirty="0">
                <a:latin typeface="Segoe UI" panose="020B0502040204020203" pitchFamily="34" charset="0"/>
                <a:cs typeface="Segoe UI" panose="020B0502040204020203" pitchFamily="34" charset="0"/>
              </a:rPr>
              <a:t>Process to date</a:t>
            </a:r>
          </a:p>
        </p:txBody>
      </p:sp>
      <p:sp>
        <p:nvSpPr>
          <p:cNvPr id="2" name="Slide Number Placeholder 1">
            <a:extLst>
              <a:ext uri="{FF2B5EF4-FFF2-40B4-BE49-F238E27FC236}">
                <a16:creationId xmlns:a16="http://schemas.microsoft.com/office/drawing/2014/main" id="{61E52543-CA44-071B-FC9E-0ACC439D75C9}"/>
              </a:ext>
            </a:extLst>
          </p:cNvPr>
          <p:cNvSpPr>
            <a:spLocks noGrp="1"/>
          </p:cNvSpPr>
          <p:nvPr>
            <p:ph type="sldNum" sz="quarter" idx="4"/>
          </p:nvPr>
        </p:nvSpPr>
        <p:spPr/>
        <p:txBody>
          <a:bodyPr/>
          <a:lstStyle/>
          <a:p>
            <a:fld id="{9860EDB8-5305-433F-BE41-D7A86D811DB3}" type="slidenum">
              <a:rPr lang="en-US" smtClean="0"/>
              <a:pPr/>
              <a:t>9</a:t>
            </a:fld>
            <a:endParaRPr lang="en-US" dirty="0"/>
          </a:p>
        </p:txBody>
      </p:sp>
    </p:spTree>
    <p:extLst>
      <p:ext uri="{BB962C8B-B14F-4D97-AF65-F5344CB8AC3E}">
        <p14:creationId xmlns:p14="http://schemas.microsoft.com/office/powerpoint/2010/main" val="335390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elcome to Powerpoint 2016_CLR_v2" id="{CAB9082A-965C-42BE-8170-C940D3319B60}" vid="{82B84162-888A-4FD2-BEC9-B29B6DB2C7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04082013-c614-43e8-8f56-8882751e3115" xsi:nil="true"/>
    <lcf76f155ced4ddcb4097134ff3c332f xmlns="04082013-c614-43e8-8f56-8882751e3115">
      <Terms xmlns="http://schemas.microsoft.com/office/infopath/2007/PartnerControls"/>
    </lcf76f155ced4ddcb4097134ff3c332f>
    <TaxCatchAll xmlns="e1ea5536-24b9-4260-9b17-7e1470af8550" xsi:nil="true"/>
    <SharedWithUsers xmlns="e1ea5536-24b9-4260-9b17-7e1470af8550">
      <UserInfo>
        <DisplayName>Assia Alexieva</DisplayName>
        <AccountId>595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23DB59F54C6D4D84485B6B7FA0EF3C" ma:contentTypeVersion="16" ma:contentTypeDescription="Create a new document." ma:contentTypeScope="" ma:versionID="a890666f3662b9006f45095e8af20ef0">
  <xsd:schema xmlns:xsd="http://www.w3.org/2001/XMLSchema" xmlns:xs="http://www.w3.org/2001/XMLSchema" xmlns:p="http://schemas.microsoft.com/office/2006/metadata/properties" xmlns:ns2="04082013-c614-43e8-8f56-8882751e3115" xmlns:ns3="e1ea5536-24b9-4260-9b17-7e1470af8550" targetNamespace="http://schemas.microsoft.com/office/2006/metadata/properties" ma:root="true" ma:fieldsID="746d236f577a07a1baeb2a2645222aa2" ns2:_="" ns3:_="">
    <xsd:import namespace="04082013-c614-43e8-8f56-8882751e3115"/>
    <xsd:import namespace="e1ea5536-24b9-4260-9b17-7e1470af855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82013-c614-43e8-8f56-8882751e31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a3b380-abf6-46f2-87bb-c2c114de1c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ea5536-24b9-4260-9b17-7e1470af85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01ea15f-039b-43e8-8823-4bc91ef942fa}" ma:internalName="TaxCatchAll" ma:showField="CatchAllData" ma:web="e1ea5536-24b9-4260-9b17-7e1470af85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0072C5-DDE0-4258-BA7A-4D4B80DFA632}">
  <ds:schemaRefs>
    <ds:schemaRef ds:uri="http://schemas.openxmlformats.org/package/2006/metadata/core-properties"/>
    <ds:schemaRef ds:uri="http://purl.org/dc/dcmitype/"/>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www.w3.org/XML/1998/namespace"/>
    <ds:schemaRef ds:uri="e1ea5536-24b9-4260-9b17-7e1470af8550"/>
    <ds:schemaRef ds:uri="04082013-c614-43e8-8f56-8882751e3115"/>
    <ds:schemaRef ds:uri="http://purl.org/dc/terms/"/>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C9CDC368-F714-4A0A-BD33-B397745945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82013-c614-43e8-8f56-8882751e3115"/>
    <ds:schemaRef ds:uri="e1ea5536-24b9-4260-9b17-7e1470af85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3127</Words>
  <Application>Microsoft Office PowerPoint</Application>
  <PresentationFormat>Widescreen</PresentationFormat>
  <Paragraphs>628</Paragraphs>
  <Slides>36</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36</vt:i4>
      </vt:variant>
    </vt:vector>
  </HeadingPairs>
  <TitlesOfParts>
    <vt:vector size="48" baseType="lpstr">
      <vt:lpstr>Arial</vt:lpstr>
      <vt:lpstr>Calibri</vt:lpstr>
      <vt:lpstr>Calibri Light</vt:lpstr>
      <vt:lpstr>Courier New</vt:lpstr>
      <vt:lpstr>Segoe UI</vt:lpstr>
      <vt:lpstr>Segoe UI Light</vt:lpstr>
      <vt:lpstr>Verdana</vt:lpstr>
      <vt:lpstr>Verdana-Bold</vt:lpstr>
      <vt:lpstr>Wingdings</vt:lpstr>
      <vt:lpstr>Wingdings,Sans-Serif</vt:lpstr>
      <vt:lpstr>WelcomeDoc</vt:lpstr>
      <vt:lpstr>Office Theme</vt:lpstr>
      <vt:lpstr>Maximum Expenditures for the nineteenth Financial Period (2024-2027)</vt:lpstr>
      <vt:lpstr>Agenda</vt:lpstr>
      <vt:lpstr>PowerPoint Presentation</vt:lpstr>
      <vt:lpstr>PowerPoint Presentation</vt:lpstr>
      <vt:lpstr>Maximum Expenditure Scenarios (2024-2027)</vt:lpstr>
      <vt:lpstr>Historical Inflation </vt:lpstr>
      <vt:lpstr>Comparison of UN System revenue 2010-2020 (all sources)</vt:lpstr>
      <vt:lpstr>Incremental budget from ZNG to ZRG and SG’s Proposal Scenarios</vt:lpstr>
      <vt:lpstr>PowerPoint Presentation</vt:lpstr>
      <vt:lpstr>Context for approval Maximum Expenditures 2024-2027</vt:lpstr>
      <vt:lpstr>Alignment with the Strategic and Operating Plan</vt:lpstr>
      <vt:lpstr>PowerPoint Presentation</vt:lpstr>
      <vt:lpstr>Maximum Expenditure Scenarios (2024-2027)</vt:lpstr>
      <vt:lpstr>Key Priority Areas – (Proposal by Scenario)</vt:lpstr>
      <vt:lpstr>Early Warnings for All (EW4All)</vt:lpstr>
      <vt:lpstr>Global Greenhouse Gas Watch (GGW)</vt:lpstr>
      <vt:lpstr>Regional and Representative Office Reform</vt:lpstr>
      <vt:lpstr>Implementation of Plan of Action for Hydrology</vt:lpstr>
      <vt:lpstr>Cryosphere and Downstream Impacts</vt:lpstr>
      <vt:lpstr>Investment in ERP and IT Strategy</vt:lpstr>
      <vt:lpstr>Additional Elements Funded under SG’s Proposal</vt:lpstr>
      <vt:lpstr>PowerPoint Presentation</vt:lpstr>
      <vt:lpstr>Alignment with the Strategic and Operating Plan</vt:lpstr>
      <vt:lpstr>Revised Operating Plan 2024-2027</vt:lpstr>
      <vt:lpstr>Additional Details Influencing the Scenarios</vt:lpstr>
      <vt:lpstr>Inflationary Impact by Scenario</vt:lpstr>
      <vt:lpstr>Economies and Efficiencies</vt:lpstr>
      <vt:lpstr>Apportioned Cost within the Scenarios</vt:lpstr>
      <vt:lpstr>PowerPoint Presentation</vt:lpstr>
      <vt:lpstr>View of Scenarios by Object of Expenditure</vt:lpstr>
      <vt:lpstr>Expenditure Trends in the 18th Financial Period</vt:lpstr>
      <vt:lpstr>PowerPoint Presentation</vt:lpstr>
      <vt:lpstr>Maximum Expenditures 2024-2027 – Draft Resolution</vt:lpstr>
      <vt:lpstr>Maximum Expenditure Scenarios by Appropriations Parts</vt:lpstr>
      <vt:lpstr>Remaining Process – Max Expenditures 2024-2027 </vt:lpstr>
      <vt:lpstr>FINAC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EC-76-5 Maximum Expenditures 2024-2027</dc:title>
  <dc:creator/>
  <cp:keywords/>
  <cp:lastModifiedBy/>
  <cp:revision>225</cp:revision>
  <dcterms:created xsi:type="dcterms:W3CDTF">2022-04-07T07:46:08Z</dcterms:created>
  <dcterms:modified xsi:type="dcterms:W3CDTF">2023-05-18T11:39:16Z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0x0101007A23DB59F54C6D4D84485B6B7FA0EF3C</vt:lpwstr>
  </property>
  <property fmtid="{D5CDD505-2E9C-101B-9397-08002B2CF9AE}" pid="3" name="MediaServiceImageTags">
    <vt:lpwstr/>
  </property>
</Properties>
</file>